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113"/>
  </p:notesMasterIdLst>
  <p:handoutMasterIdLst>
    <p:handoutMasterId r:id="rId114"/>
  </p:handoutMasterIdLst>
  <p:sldIdLst>
    <p:sldId id="268" r:id="rId3"/>
    <p:sldId id="418" r:id="rId4"/>
    <p:sldId id="464" r:id="rId5"/>
    <p:sldId id="465" r:id="rId6"/>
    <p:sldId id="466" r:id="rId7"/>
    <p:sldId id="467" r:id="rId8"/>
    <p:sldId id="468" r:id="rId9"/>
    <p:sldId id="469" r:id="rId10"/>
    <p:sldId id="470" r:id="rId11"/>
    <p:sldId id="471" r:id="rId12"/>
    <p:sldId id="472" r:id="rId13"/>
    <p:sldId id="473" r:id="rId14"/>
    <p:sldId id="419" r:id="rId15"/>
    <p:sldId id="420" r:id="rId16"/>
    <p:sldId id="421" r:id="rId17"/>
    <p:sldId id="422" r:id="rId18"/>
    <p:sldId id="423" r:id="rId19"/>
    <p:sldId id="461" r:id="rId20"/>
    <p:sldId id="474" r:id="rId21"/>
    <p:sldId id="475" r:id="rId22"/>
    <p:sldId id="424" r:id="rId23"/>
    <p:sldId id="425" r:id="rId24"/>
    <p:sldId id="426" r:id="rId25"/>
    <p:sldId id="427" r:id="rId26"/>
    <p:sldId id="428" r:id="rId27"/>
    <p:sldId id="429" r:id="rId28"/>
    <p:sldId id="430" r:id="rId29"/>
    <p:sldId id="431" r:id="rId30"/>
    <p:sldId id="432" r:id="rId31"/>
    <p:sldId id="433" r:id="rId32"/>
    <p:sldId id="434" r:id="rId33"/>
    <p:sldId id="435" r:id="rId34"/>
    <p:sldId id="436" r:id="rId35"/>
    <p:sldId id="437" r:id="rId36"/>
    <p:sldId id="438" r:id="rId37"/>
    <p:sldId id="439" r:id="rId38"/>
    <p:sldId id="440" r:id="rId39"/>
    <p:sldId id="441" r:id="rId40"/>
    <p:sldId id="442" r:id="rId41"/>
    <p:sldId id="443" r:id="rId42"/>
    <p:sldId id="444" r:id="rId43"/>
    <p:sldId id="445" r:id="rId44"/>
    <p:sldId id="446" r:id="rId45"/>
    <p:sldId id="447" r:id="rId46"/>
    <p:sldId id="448" r:id="rId47"/>
    <p:sldId id="449" r:id="rId48"/>
    <p:sldId id="450" r:id="rId49"/>
    <p:sldId id="451" r:id="rId50"/>
    <p:sldId id="452" r:id="rId51"/>
    <p:sldId id="453" r:id="rId52"/>
    <p:sldId id="454" r:id="rId53"/>
    <p:sldId id="455" r:id="rId54"/>
    <p:sldId id="456" r:id="rId55"/>
    <p:sldId id="457" r:id="rId56"/>
    <p:sldId id="458" r:id="rId57"/>
    <p:sldId id="459" r:id="rId58"/>
    <p:sldId id="460" r:id="rId59"/>
    <p:sldId id="297" r:id="rId60"/>
    <p:sldId id="298" r:id="rId61"/>
    <p:sldId id="300" r:id="rId62"/>
    <p:sldId id="301" r:id="rId63"/>
    <p:sldId id="302" r:id="rId64"/>
    <p:sldId id="415" r:id="rId65"/>
    <p:sldId id="303" r:id="rId66"/>
    <p:sldId id="310" r:id="rId67"/>
    <p:sldId id="416" r:id="rId68"/>
    <p:sldId id="304" r:id="rId69"/>
    <p:sldId id="417" r:id="rId70"/>
    <p:sldId id="311" r:id="rId71"/>
    <p:sldId id="305" r:id="rId72"/>
    <p:sldId id="306" r:id="rId73"/>
    <p:sldId id="332" r:id="rId74"/>
    <p:sldId id="333" r:id="rId75"/>
    <p:sldId id="335" r:id="rId76"/>
    <p:sldId id="336" r:id="rId77"/>
    <p:sldId id="337" r:id="rId78"/>
    <p:sldId id="338" r:id="rId79"/>
    <p:sldId id="339" r:id="rId80"/>
    <p:sldId id="340" r:id="rId81"/>
    <p:sldId id="341" r:id="rId82"/>
    <p:sldId id="342" r:id="rId83"/>
    <p:sldId id="343" r:id="rId84"/>
    <p:sldId id="344" r:id="rId85"/>
    <p:sldId id="345" r:id="rId86"/>
    <p:sldId id="346" r:id="rId87"/>
    <p:sldId id="347" r:id="rId88"/>
    <p:sldId id="348" r:id="rId89"/>
    <p:sldId id="307" r:id="rId90"/>
    <p:sldId id="312" r:id="rId91"/>
    <p:sldId id="313" r:id="rId92"/>
    <p:sldId id="314" r:id="rId93"/>
    <p:sldId id="315" r:id="rId94"/>
    <p:sldId id="317" r:id="rId95"/>
    <p:sldId id="318" r:id="rId96"/>
    <p:sldId id="308" r:id="rId97"/>
    <p:sldId id="309" r:id="rId98"/>
    <p:sldId id="299" r:id="rId99"/>
    <p:sldId id="319" r:id="rId100"/>
    <p:sldId id="320" r:id="rId101"/>
    <p:sldId id="321" r:id="rId102"/>
    <p:sldId id="330" r:id="rId103"/>
    <p:sldId id="322" r:id="rId104"/>
    <p:sldId id="323" r:id="rId105"/>
    <p:sldId id="349" r:id="rId106"/>
    <p:sldId id="324" r:id="rId107"/>
    <p:sldId id="350" r:id="rId108"/>
    <p:sldId id="351" r:id="rId109"/>
    <p:sldId id="352" r:id="rId110"/>
    <p:sldId id="353" r:id="rId111"/>
    <p:sldId id="278" r:id="rId11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8025" autoAdjust="0"/>
    <p:restoredTop sz="94660"/>
  </p:normalViewPr>
  <p:slideViewPr>
    <p:cSldViewPr snapToGrid="0">
      <p:cViewPr varScale="1">
        <p:scale>
          <a:sx n="88" d="100"/>
          <a:sy n="88" d="100"/>
        </p:scale>
        <p:origin x="355" y="62"/>
      </p:cViewPr>
      <p:guideLst>
        <p:guide pos="3840"/>
        <p:guide orient="horz" pos="2160"/>
      </p:guideLst>
    </p:cSldViewPr>
  </p:slid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88" d="100"/>
          <a:sy n="88" d="100"/>
        </p:scale>
        <p:origin x="3822" y="10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theme" Target="theme/theme1.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notesMaster" Target="notesMasters/notesMaster1.xml"/><Relationship Id="rId118" Type="http://schemas.openxmlformats.org/officeDocument/2006/relationships/tableStyles" Target="tableStyles.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customXml" Target="../customXml/item1.xml"/><Relationship Id="rId6" Type="http://schemas.openxmlformats.org/officeDocument/2006/relationships/slide" Target="slides/slide4.xml"/><Relationship Id="rId23" Type="http://schemas.openxmlformats.org/officeDocument/2006/relationships/slide" Target="slides/slide2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handoutMaster" Target="handoutMasters/handoutMaster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1.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presProps" Target="presProps.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6435"/>
          </a:xfrm>
          <a:prstGeom prst="rect">
            <a:avLst/>
          </a:prstGeom>
        </p:spPr>
        <p:txBody>
          <a:bodyPr vert="horz" lIns="93166" tIns="46583" rIns="93166" bIns="46583" rtlCol="0"/>
          <a:lstStyle>
            <a:lvl1pPr algn="l">
              <a:defRPr sz="1200"/>
            </a:lvl1pPr>
          </a:lstStyle>
          <a:p>
            <a:endParaRPr lang="en-US"/>
          </a:p>
        </p:txBody>
      </p:sp>
      <p:sp>
        <p:nvSpPr>
          <p:cNvPr id="3" name="Date Placeholder 2"/>
          <p:cNvSpPr>
            <a:spLocks noGrp="1"/>
          </p:cNvSpPr>
          <p:nvPr>
            <p:ph type="dt" sz="quarter" idx="1"/>
          </p:nvPr>
        </p:nvSpPr>
        <p:spPr>
          <a:xfrm>
            <a:off x="3970939" y="0"/>
            <a:ext cx="3037840" cy="466435"/>
          </a:xfrm>
          <a:prstGeom prst="rect">
            <a:avLst/>
          </a:prstGeom>
        </p:spPr>
        <p:txBody>
          <a:bodyPr vert="horz" lIns="93166" tIns="46583" rIns="93166" bIns="46583" rtlCol="0"/>
          <a:lstStyle>
            <a:lvl1pPr algn="r">
              <a:defRPr sz="1200"/>
            </a:lvl1pPr>
          </a:lstStyle>
          <a:p>
            <a:fld id="{6AC4FB8F-ED15-48AB-97BD-17129D4E699D}" type="datetimeFigureOut">
              <a:rPr lang="en-US" smtClean="0"/>
              <a:t>2/20/2025</a:t>
            </a:fld>
            <a:endParaRPr lang="en-US"/>
          </a:p>
        </p:txBody>
      </p:sp>
      <p:sp>
        <p:nvSpPr>
          <p:cNvPr id="4" name="Footer Placeholder 3"/>
          <p:cNvSpPr>
            <a:spLocks noGrp="1"/>
          </p:cNvSpPr>
          <p:nvPr>
            <p:ph type="ftr" sz="quarter" idx="2"/>
          </p:nvPr>
        </p:nvSpPr>
        <p:spPr>
          <a:xfrm>
            <a:off x="1" y="8829968"/>
            <a:ext cx="3037840" cy="466434"/>
          </a:xfrm>
          <a:prstGeom prst="rect">
            <a:avLst/>
          </a:prstGeom>
        </p:spPr>
        <p:txBody>
          <a:bodyPr vert="horz" lIns="93166" tIns="46583" rIns="93166" bIns="46583" rtlCol="0" anchor="b"/>
          <a:lstStyle>
            <a:lvl1pPr algn="l">
              <a:defRPr sz="1200"/>
            </a:lvl1pPr>
          </a:lstStyle>
          <a:p>
            <a:endParaRPr lang="en-US"/>
          </a:p>
        </p:txBody>
      </p:sp>
      <p:sp>
        <p:nvSpPr>
          <p:cNvPr id="5" name="Slide Number Placeholder 4"/>
          <p:cNvSpPr>
            <a:spLocks noGrp="1"/>
          </p:cNvSpPr>
          <p:nvPr>
            <p:ph type="sldNum" sz="quarter" idx="3"/>
          </p:nvPr>
        </p:nvSpPr>
        <p:spPr>
          <a:xfrm>
            <a:off x="3970939" y="8829968"/>
            <a:ext cx="3037840" cy="466434"/>
          </a:xfrm>
          <a:prstGeom prst="rect">
            <a:avLst/>
          </a:prstGeom>
        </p:spPr>
        <p:txBody>
          <a:bodyPr vert="horz" lIns="93166" tIns="46583" rIns="93166" bIns="46583" rtlCol="0" anchor="b"/>
          <a:lstStyle>
            <a:lvl1pPr algn="r">
              <a:defRPr sz="1200"/>
            </a:lvl1pPr>
          </a:lstStyle>
          <a:p>
            <a:fld id="{7E6B3739-9081-478F-812E-AE7CE140632E}" type="slidenum">
              <a:rPr lang="en-US" smtClean="0"/>
              <a:t>‹#›</a:t>
            </a:fld>
            <a:endParaRPr lang="en-US"/>
          </a:p>
        </p:txBody>
      </p:sp>
    </p:spTree>
    <p:extLst>
      <p:ext uri="{BB962C8B-B14F-4D97-AF65-F5344CB8AC3E}">
        <p14:creationId xmlns:p14="http://schemas.microsoft.com/office/powerpoint/2010/main" val="41121049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6435"/>
          </a:xfrm>
          <a:prstGeom prst="rect">
            <a:avLst/>
          </a:prstGeom>
        </p:spPr>
        <p:txBody>
          <a:bodyPr vert="horz" lIns="93166" tIns="46583" rIns="93166" bIns="46583" rtlCol="0"/>
          <a:lstStyle>
            <a:lvl1pPr algn="l">
              <a:defRPr sz="1200"/>
            </a:lvl1pPr>
          </a:lstStyle>
          <a:p>
            <a:endParaRPr lang="en-US"/>
          </a:p>
        </p:txBody>
      </p:sp>
      <p:sp>
        <p:nvSpPr>
          <p:cNvPr id="3" name="Date Placeholder 2"/>
          <p:cNvSpPr>
            <a:spLocks noGrp="1"/>
          </p:cNvSpPr>
          <p:nvPr>
            <p:ph type="dt" idx="1"/>
          </p:nvPr>
        </p:nvSpPr>
        <p:spPr>
          <a:xfrm>
            <a:off x="3970939" y="0"/>
            <a:ext cx="3037840" cy="466435"/>
          </a:xfrm>
          <a:prstGeom prst="rect">
            <a:avLst/>
          </a:prstGeom>
        </p:spPr>
        <p:txBody>
          <a:bodyPr vert="horz" lIns="93166" tIns="46583" rIns="93166" bIns="46583" rtlCol="0"/>
          <a:lstStyle>
            <a:lvl1pPr algn="r">
              <a:defRPr sz="1200"/>
            </a:lvl1pPr>
          </a:lstStyle>
          <a:p>
            <a:fld id="{BBC9D437-CD83-4825-AD0D-5E7B341BC79B}" type="datetimeFigureOut">
              <a:rPr lang="en-US" smtClean="0"/>
              <a:t>2/20/2025</a:t>
            </a:fld>
            <a:endParaRPr lang="en-US"/>
          </a:p>
        </p:txBody>
      </p:sp>
      <p:sp>
        <p:nvSpPr>
          <p:cNvPr id="4" name="Slide Image Placeholder 3"/>
          <p:cNvSpPr>
            <a:spLocks noGrp="1" noRot="1" noChangeAspect="1"/>
          </p:cNvSpPr>
          <p:nvPr>
            <p:ph type="sldImg" idx="2"/>
          </p:nvPr>
        </p:nvSpPr>
        <p:spPr>
          <a:xfrm>
            <a:off x="715963" y="1162050"/>
            <a:ext cx="5578475" cy="3138488"/>
          </a:xfrm>
          <a:prstGeom prst="rect">
            <a:avLst/>
          </a:prstGeom>
          <a:noFill/>
          <a:ln w="12700">
            <a:solidFill>
              <a:prstClr val="black"/>
            </a:solidFill>
          </a:ln>
        </p:spPr>
        <p:txBody>
          <a:bodyPr vert="horz" lIns="93166" tIns="46583" rIns="93166" bIns="46583" rtlCol="0" anchor="ctr"/>
          <a:lstStyle/>
          <a:p>
            <a:endParaRPr lang="en-US"/>
          </a:p>
        </p:txBody>
      </p:sp>
      <p:sp>
        <p:nvSpPr>
          <p:cNvPr id="5" name="Notes Placeholder 4"/>
          <p:cNvSpPr>
            <a:spLocks noGrp="1"/>
          </p:cNvSpPr>
          <p:nvPr>
            <p:ph type="body" sz="quarter" idx="3"/>
          </p:nvPr>
        </p:nvSpPr>
        <p:spPr>
          <a:xfrm>
            <a:off x="701040" y="4473893"/>
            <a:ext cx="5608320" cy="3137535"/>
          </a:xfrm>
          <a:prstGeom prst="rect">
            <a:avLst/>
          </a:prstGeom>
        </p:spPr>
        <p:txBody>
          <a:bodyPr vert="horz" lIns="93166" tIns="46583" rIns="93166" bIns="4658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29968"/>
            <a:ext cx="3037840" cy="466434"/>
          </a:xfrm>
          <a:prstGeom prst="rect">
            <a:avLst/>
          </a:prstGeom>
        </p:spPr>
        <p:txBody>
          <a:bodyPr vert="horz" lIns="93166" tIns="46583" rIns="93166" bIns="46583"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8"/>
            <a:ext cx="3037840" cy="466434"/>
          </a:xfrm>
          <a:prstGeom prst="rect">
            <a:avLst/>
          </a:prstGeom>
        </p:spPr>
        <p:txBody>
          <a:bodyPr vert="horz" lIns="93166" tIns="46583" rIns="93166" bIns="46583" rtlCol="0" anchor="b"/>
          <a:lstStyle>
            <a:lvl1pPr algn="r">
              <a:defRPr sz="1200"/>
            </a:lvl1pPr>
          </a:lstStyle>
          <a:p>
            <a:fld id="{560CF8BB-EBC7-4B8F-9632-A5A136FBB880}" type="slidenum">
              <a:rPr lang="en-US" smtClean="0"/>
              <a:t>‹#›</a:t>
            </a:fld>
            <a:endParaRPr lang="en-US"/>
          </a:p>
        </p:txBody>
      </p:sp>
    </p:spTree>
    <p:extLst>
      <p:ext uri="{BB962C8B-B14F-4D97-AF65-F5344CB8AC3E}">
        <p14:creationId xmlns:p14="http://schemas.microsoft.com/office/powerpoint/2010/main" val="11703696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994552-FC41-44D3-810E-9B2FAE2FC2D6}" type="slidenum">
              <a:rPr lang="en-PH" smtClean="0"/>
              <a:t>49</a:t>
            </a:fld>
            <a:endParaRPr lang="en-PH"/>
          </a:p>
        </p:txBody>
      </p:sp>
    </p:spTree>
    <p:extLst>
      <p:ext uri="{BB962C8B-B14F-4D97-AF65-F5344CB8AC3E}">
        <p14:creationId xmlns:p14="http://schemas.microsoft.com/office/powerpoint/2010/main" val="40071161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8863" eaLnBrk="0" hangingPunct="0">
              <a:defRPr>
                <a:solidFill>
                  <a:schemeClr val="tx1"/>
                </a:solidFill>
                <a:latin typeface="Tahoma" panose="020B0604030504040204" pitchFamily="34" charset="0"/>
                <a:cs typeface="Arial" panose="020B0604020202020204" pitchFamily="34" charset="0"/>
              </a:defRPr>
            </a:lvl1pPr>
            <a:lvl2pPr marL="756974" indent="-291144" defTabSz="968863" eaLnBrk="0" hangingPunct="0">
              <a:defRPr>
                <a:solidFill>
                  <a:schemeClr val="tx1"/>
                </a:solidFill>
                <a:latin typeface="Tahoma" panose="020B0604030504040204" pitchFamily="34" charset="0"/>
                <a:cs typeface="Arial" panose="020B0604020202020204" pitchFamily="34" charset="0"/>
              </a:defRPr>
            </a:lvl2pPr>
            <a:lvl3pPr marL="1164576" indent="-232915" defTabSz="968863" eaLnBrk="0" hangingPunct="0">
              <a:defRPr>
                <a:solidFill>
                  <a:schemeClr val="tx1"/>
                </a:solidFill>
                <a:latin typeface="Tahoma" panose="020B0604030504040204" pitchFamily="34" charset="0"/>
                <a:cs typeface="Arial" panose="020B0604020202020204" pitchFamily="34" charset="0"/>
              </a:defRPr>
            </a:lvl3pPr>
            <a:lvl4pPr marL="1630405" indent="-232915" defTabSz="968863" eaLnBrk="0" hangingPunct="0">
              <a:defRPr>
                <a:solidFill>
                  <a:schemeClr val="tx1"/>
                </a:solidFill>
                <a:latin typeface="Tahoma" panose="020B0604030504040204" pitchFamily="34" charset="0"/>
                <a:cs typeface="Arial" panose="020B0604020202020204" pitchFamily="34" charset="0"/>
              </a:defRPr>
            </a:lvl4pPr>
            <a:lvl5pPr marL="2096236" indent="-232915" defTabSz="968863" eaLnBrk="0" hangingPunct="0">
              <a:defRPr>
                <a:solidFill>
                  <a:schemeClr val="tx1"/>
                </a:solidFill>
                <a:latin typeface="Tahoma" panose="020B0604030504040204" pitchFamily="34" charset="0"/>
                <a:cs typeface="Arial" panose="020B0604020202020204" pitchFamily="34" charset="0"/>
              </a:defRPr>
            </a:lvl5pPr>
            <a:lvl6pPr marL="2562066" indent="-232915" defTabSz="968863"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3027896" indent="-232915" defTabSz="968863"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93727" indent="-232915" defTabSz="968863"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959556" indent="-232915" defTabSz="968863"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32281E28-B4E6-4239-9010-2C544DF88196}" type="slidenum">
              <a:rPr lang="en-US" altLang="en-US">
                <a:latin typeface="Arial" panose="020B0604020202020204" pitchFamily="34" charset="0"/>
              </a:rPr>
              <a:pPr eaLnBrk="1" hangingPunct="1"/>
              <a:t>77</a:t>
            </a:fld>
            <a:endParaRPr lang="en-US" altLang="en-US">
              <a:latin typeface="Arial" panose="020B0604020202020204" pitchFamily="34" charset="0"/>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41002" indent="-241002"/>
            <a:endParaRPr lang="en-US"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898734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dirty="0" smtClean="0"/>
              <a:t>Trade effluence must be treated to the specified standards before discharge into a sewer. These standards, together with other requirements are set out in the Sewerage and Drainage Act and Sewerage and Drainage (Trade Effluent) Regulations and are administered by PUB. (If the public sewer is not available, trade effluence must be treated to standards specified in the Environmental Pollution Management (Trade Effluence) Regulations, which is administered by the Pollution Control Department, National Environmental Agency.)</a:t>
            </a:r>
          </a:p>
          <a:p>
            <a:r>
              <a:rPr lang="en-PH" dirty="0" smtClean="0"/>
              <a:t> </a:t>
            </a:r>
          </a:p>
          <a:p>
            <a:r>
              <a:rPr lang="en-PH" dirty="0" smtClean="0"/>
              <a:t>Premises generating large quantities of acidic effluent are required to install a pH monitoring and shutoff control system to prevent the discharge of acidic effluent into the public sewer.</a:t>
            </a:r>
          </a:p>
          <a:p>
            <a:endParaRPr lang="en-PH" dirty="0"/>
          </a:p>
        </p:txBody>
      </p:sp>
      <p:sp>
        <p:nvSpPr>
          <p:cNvPr id="4" name="Slide Number Placeholder 3"/>
          <p:cNvSpPr>
            <a:spLocks noGrp="1"/>
          </p:cNvSpPr>
          <p:nvPr>
            <p:ph type="sldNum" sz="quarter" idx="10"/>
          </p:nvPr>
        </p:nvSpPr>
        <p:spPr/>
        <p:txBody>
          <a:bodyPr/>
          <a:lstStyle/>
          <a:p>
            <a:fld id="{2E994552-FC41-44D3-810E-9B2FAE2FC2D6}" type="slidenum">
              <a:rPr lang="en-PH" smtClean="0"/>
              <a:t>50</a:t>
            </a:fld>
            <a:endParaRPr lang="en-PH"/>
          </a:p>
        </p:txBody>
      </p:sp>
    </p:spTree>
    <p:extLst>
      <p:ext uri="{BB962C8B-B14F-4D97-AF65-F5344CB8AC3E}">
        <p14:creationId xmlns:p14="http://schemas.microsoft.com/office/powerpoint/2010/main" val="9854385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dirty="0" smtClean="0"/>
              <a:t>Shipyards can apply to PUB for permission to discharge their trade effluent containing biodegradable pollutants, as determined by their biochemical oxygen demand (BOD) and total suspended solids (TSS) loading exceeding the allowable standards, directly into the public sewers on payment of a tariff. The tariff is levied to recover the costs incurred in treating the additional pollution load at the sewage treatment works.</a:t>
            </a:r>
          </a:p>
          <a:p>
            <a:r>
              <a:rPr lang="en-PH" dirty="0" smtClean="0"/>
              <a:t> </a:t>
            </a:r>
          </a:p>
          <a:p>
            <a:r>
              <a:rPr lang="en-PH" dirty="0" smtClean="0"/>
              <a:t>The provision, operation and maintenance of sewerage system are governed by the Sewerage and Drainage Act (SDA). The treatment and discharge of industrial wastewater into public sewers are regulated by the SDA. The Sewerage and Drainage Act its subsidiary regulations are administered by PUB.</a:t>
            </a:r>
          </a:p>
          <a:p>
            <a:endParaRPr lang="en-PH" dirty="0" smtClean="0"/>
          </a:p>
          <a:p>
            <a:r>
              <a:rPr lang="en-PH" dirty="0">
                <a:solidFill>
                  <a:srgbClr val="000000"/>
                </a:solidFill>
              </a:rPr>
              <a:t>A </a:t>
            </a:r>
            <a:r>
              <a:rPr lang="en-PH" dirty="0" err="1">
                <a:solidFill>
                  <a:srgbClr val="000000"/>
                </a:solidFill>
              </a:rPr>
              <a:t>licence</a:t>
            </a:r>
            <a:r>
              <a:rPr lang="en-PH" dirty="0">
                <a:solidFill>
                  <a:srgbClr val="000000"/>
                </a:solidFill>
              </a:rPr>
              <a:t> is required for any person who wishes to import, sell, export, purchase, store, and / or use any hazardous substance controlled under the Act. A permit is required for any person who wishes to purchase, store and / or use any hazardous substance controlled under the Environmental Protection and Management (Hazardous Substances) Regulations.</a:t>
            </a:r>
          </a:p>
          <a:p>
            <a:r>
              <a:rPr lang="en-PH" dirty="0">
                <a:solidFill>
                  <a:srgbClr val="000000"/>
                </a:solidFill>
              </a:rPr>
              <a:t> </a:t>
            </a:r>
          </a:p>
          <a:p>
            <a:r>
              <a:rPr lang="en-PH" dirty="0">
                <a:solidFill>
                  <a:srgbClr val="000000"/>
                </a:solidFill>
              </a:rPr>
              <a:t>Ozone Depleting Substances (ODS) are controlled as hazardous substances under the Environmental Pollution Control Act. Control of ODS covers the import, export, production and consumption and is regulated under the Environmental Protection and Management (Ozone Depleting Substances) Regulations.</a:t>
            </a:r>
          </a:p>
          <a:p>
            <a:endParaRPr lang="en-PH" dirty="0" smtClean="0"/>
          </a:p>
          <a:p>
            <a:endParaRPr lang="en-PH" dirty="0"/>
          </a:p>
        </p:txBody>
      </p:sp>
      <p:sp>
        <p:nvSpPr>
          <p:cNvPr id="4" name="Slide Number Placeholder 3"/>
          <p:cNvSpPr>
            <a:spLocks noGrp="1"/>
          </p:cNvSpPr>
          <p:nvPr>
            <p:ph type="sldNum" sz="quarter" idx="10"/>
          </p:nvPr>
        </p:nvSpPr>
        <p:spPr/>
        <p:txBody>
          <a:bodyPr/>
          <a:lstStyle/>
          <a:p>
            <a:fld id="{2E994552-FC41-44D3-810E-9B2FAE2FC2D6}" type="slidenum">
              <a:rPr lang="en-PH" smtClean="0"/>
              <a:t>51</a:t>
            </a:fld>
            <a:endParaRPr lang="en-PH"/>
          </a:p>
        </p:txBody>
      </p:sp>
    </p:spTree>
    <p:extLst>
      <p:ext uri="{BB962C8B-B14F-4D97-AF65-F5344CB8AC3E}">
        <p14:creationId xmlns:p14="http://schemas.microsoft.com/office/powerpoint/2010/main" val="40199567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dirty="0">
                <a:solidFill>
                  <a:srgbClr val="000000"/>
                </a:solidFill>
              </a:rPr>
              <a:t>The disposal of waste is governed mainly by the following legislation:</a:t>
            </a:r>
          </a:p>
          <a:p>
            <a:r>
              <a:rPr lang="en-PH" dirty="0">
                <a:solidFill>
                  <a:srgbClr val="000000"/>
                </a:solidFill>
              </a:rPr>
              <a:t>•     Environmental Public Health Act Makes provisions for environmental pollution issues likely to be caused by general public, including waste management and cleanliness in public places.</a:t>
            </a:r>
          </a:p>
          <a:p>
            <a:r>
              <a:rPr lang="en-PH" dirty="0">
                <a:solidFill>
                  <a:srgbClr val="000000"/>
                </a:solidFill>
              </a:rPr>
              <a:t>•     Environmental Public Health (General Waste Collection) Regulations</a:t>
            </a:r>
          </a:p>
          <a:p>
            <a:r>
              <a:rPr lang="en-PH" dirty="0">
                <a:solidFill>
                  <a:srgbClr val="000000"/>
                </a:solidFill>
              </a:rPr>
              <a:t>Sets requirements pertaining to the generation, storage, handling, transport and disposal of general waste, waste from grease interceptors, waste from sewerage systems, and waste from sanitary conveniences that are not part of a sewerage system.</a:t>
            </a:r>
          </a:p>
          <a:p>
            <a:r>
              <a:rPr lang="en-PH" dirty="0">
                <a:solidFill>
                  <a:srgbClr val="000000"/>
                </a:solidFill>
              </a:rPr>
              <a:t>•    Environmental Public Health (Toxic Industrial Waste) Regulations</a:t>
            </a:r>
          </a:p>
          <a:p>
            <a:r>
              <a:rPr lang="en-PH" dirty="0">
                <a:solidFill>
                  <a:srgbClr val="000000"/>
                </a:solidFill>
              </a:rPr>
              <a:t>As described in the following paragraph on Toxic Industrial Waste Control.</a:t>
            </a:r>
          </a:p>
          <a:p>
            <a:r>
              <a:rPr lang="en-PH" dirty="0">
                <a:solidFill>
                  <a:srgbClr val="000000"/>
                </a:solidFill>
              </a:rPr>
              <a:t>•    Radiation Protection Act</a:t>
            </a:r>
          </a:p>
          <a:p>
            <a:r>
              <a:rPr lang="en-PH" dirty="0">
                <a:solidFill>
                  <a:srgbClr val="000000"/>
                </a:solidFill>
              </a:rPr>
              <a:t>Regulates, among other aspects of radiation protection, the disposal of radioactive materials and irradiating apparatus.</a:t>
            </a:r>
          </a:p>
          <a:p>
            <a:r>
              <a:rPr lang="en-PH" dirty="0">
                <a:solidFill>
                  <a:srgbClr val="000000"/>
                </a:solidFill>
              </a:rPr>
              <a:t>•    Hazardous Waste (Control of Export, Import and Transit) Act and subsidiary legislations Sets the requirements for controlling the movement or trans-boundary movement of hazardous waste in, through, and out of Singapore.</a:t>
            </a:r>
          </a:p>
          <a:p>
            <a:r>
              <a:rPr lang="en-PH" dirty="0">
                <a:solidFill>
                  <a:srgbClr val="000000"/>
                </a:solidFill>
              </a:rPr>
              <a:t>•    Code of Practice on Pollution Provides, among other aspects of pollution control, guidelines for toxic industrial waste.</a:t>
            </a:r>
            <a:endParaRPr lang="en-PH" dirty="0" smtClean="0">
              <a:solidFill>
                <a:srgbClr val="000000"/>
              </a:solidFill>
            </a:endParaRPr>
          </a:p>
          <a:p>
            <a:endParaRPr lang="en-PH" dirty="0"/>
          </a:p>
        </p:txBody>
      </p:sp>
      <p:sp>
        <p:nvSpPr>
          <p:cNvPr id="4" name="Slide Number Placeholder 3"/>
          <p:cNvSpPr>
            <a:spLocks noGrp="1"/>
          </p:cNvSpPr>
          <p:nvPr>
            <p:ph type="sldNum" sz="quarter" idx="10"/>
          </p:nvPr>
        </p:nvSpPr>
        <p:spPr/>
        <p:txBody>
          <a:bodyPr/>
          <a:lstStyle/>
          <a:p>
            <a:fld id="{2E994552-FC41-44D3-810E-9B2FAE2FC2D6}" type="slidenum">
              <a:rPr lang="en-PH" smtClean="0"/>
              <a:t>52</a:t>
            </a:fld>
            <a:endParaRPr lang="en-PH"/>
          </a:p>
        </p:txBody>
      </p:sp>
    </p:spTree>
    <p:extLst>
      <p:ext uri="{BB962C8B-B14F-4D97-AF65-F5344CB8AC3E}">
        <p14:creationId xmlns:p14="http://schemas.microsoft.com/office/powerpoint/2010/main" val="12231207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dirty="0"/>
              <a:t>The management of toxic wastes in Singapore is under the purview of the Pollution Control Department and is carried out through the Environmental Public Health (Toxic Industrial Waste) Regulations 1988. It makes provisions for the requirements for the generation, storage, handling, transportation and disposal of general waste; waste from grease interceptors sewerage systems and sanitary conveniences that are not part of a sewerage system.</a:t>
            </a:r>
          </a:p>
          <a:p>
            <a:r>
              <a:rPr lang="en-PH" dirty="0"/>
              <a:t>The types of toxic waste which are controlled are listed in the Schedule of the Environmental Public Health (Toxic Industrial Waste) Regulations. Example of toxic industrial waste generated in shipyards include: waste oil, spent solvents, spent waste acids / alkalis and waste </a:t>
            </a:r>
            <a:r>
              <a:rPr lang="en-PH" dirty="0" err="1"/>
              <a:t>sludges</a:t>
            </a:r>
            <a:r>
              <a:rPr lang="en-PH" dirty="0"/>
              <a:t> etc. </a:t>
            </a:r>
          </a:p>
          <a:p>
            <a:endParaRPr lang="en-PH" dirty="0" smtClean="0"/>
          </a:p>
          <a:p>
            <a:pPr defTabSz="906902">
              <a:defRPr/>
            </a:pPr>
            <a:r>
              <a:rPr lang="en-PH" dirty="0"/>
              <a:t>Storing and dealing with TIW in a manner not to threaten the safety and health of any person or cause pollution to the environment;</a:t>
            </a:r>
          </a:p>
          <a:p>
            <a:endParaRPr lang="en-PH" dirty="0"/>
          </a:p>
        </p:txBody>
      </p:sp>
      <p:sp>
        <p:nvSpPr>
          <p:cNvPr id="4" name="Slide Number Placeholder 3"/>
          <p:cNvSpPr>
            <a:spLocks noGrp="1"/>
          </p:cNvSpPr>
          <p:nvPr>
            <p:ph type="sldNum" sz="quarter" idx="10"/>
          </p:nvPr>
        </p:nvSpPr>
        <p:spPr/>
        <p:txBody>
          <a:bodyPr/>
          <a:lstStyle/>
          <a:p>
            <a:fld id="{2E994552-FC41-44D3-810E-9B2FAE2FC2D6}" type="slidenum">
              <a:rPr lang="en-PH" smtClean="0"/>
              <a:t>53</a:t>
            </a:fld>
            <a:endParaRPr lang="en-PH"/>
          </a:p>
        </p:txBody>
      </p:sp>
    </p:spTree>
    <p:extLst>
      <p:ext uri="{BB962C8B-B14F-4D97-AF65-F5344CB8AC3E}">
        <p14:creationId xmlns:p14="http://schemas.microsoft.com/office/powerpoint/2010/main" val="13895677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a typeface="MS PGothic" panose="020B0600070205080204" pitchFamily="34" charset="-128"/>
            </a:endParaRPr>
          </a:p>
        </p:txBody>
      </p:sp>
      <p:sp>
        <p:nvSpPr>
          <p:cNvPr id="9933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647">
              <a:defRPr sz="2400" b="1">
                <a:solidFill>
                  <a:schemeClr val="tx1"/>
                </a:solidFill>
                <a:latin typeface="Times New Roman" panose="02020603050405020304" pitchFamily="18" charset="0"/>
              </a:defRPr>
            </a:lvl1pPr>
            <a:lvl2pPr marL="736858" indent="-283407" defTabSz="922647">
              <a:defRPr sz="2400" b="1">
                <a:solidFill>
                  <a:schemeClr val="tx1"/>
                </a:solidFill>
                <a:latin typeface="Times New Roman" panose="02020603050405020304" pitchFamily="18" charset="0"/>
              </a:defRPr>
            </a:lvl2pPr>
            <a:lvl3pPr marL="1133627" indent="-226725" defTabSz="922647">
              <a:defRPr sz="2400" b="1">
                <a:solidFill>
                  <a:schemeClr val="tx1"/>
                </a:solidFill>
                <a:latin typeface="Times New Roman" panose="02020603050405020304" pitchFamily="18" charset="0"/>
              </a:defRPr>
            </a:lvl3pPr>
            <a:lvl4pPr marL="1587078" indent="-226725" defTabSz="922647">
              <a:defRPr sz="2400" b="1">
                <a:solidFill>
                  <a:schemeClr val="tx1"/>
                </a:solidFill>
                <a:latin typeface="Times New Roman" panose="02020603050405020304" pitchFamily="18" charset="0"/>
              </a:defRPr>
            </a:lvl4pPr>
            <a:lvl5pPr marL="2040529" indent="-226725" defTabSz="922647">
              <a:defRPr sz="2400" b="1">
                <a:solidFill>
                  <a:schemeClr val="tx1"/>
                </a:solidFill>
                <a:latin typeface="Times New Roman" panose="02020603050405020304" pitchFamily="18" charset="0"/>
              </a:defRPr>
            </a:lvl5pPr>
            <a:lvl6pPr marL="2493980" indent="-226725" defTabSz="922647" eaLnBrk="0" fontAlgn="base" hangingPunct="0">
              <a:spcBef>
                <a:spcPct val="0"/>
              </a:spcBef>
              <a:spcAft>
                <a:spcPct val="0"/>
              </a:spcAft>
              <a:defRPr sz="2400" b="1">
                <a:solidFill>
                  <a:schemeClr val="tx1"/>
                </a:solidFill>
                <a:latin typeface="Times New Roman" panose="02020603050405020304" pitchFamily="18" charset="0"/>
              </a:defRPr>
            </a:lvl6pPr>
            <a:lvl7pPr marL="2947431" indent="-226725" defTabSz="922647" eaLnBrk="0" fontAlgn="base" hangingPunct="0">
              <a:spcBef>
                <a:spcPct val="0"/>
              </a:spcBef>
              <a:spcAft>
                <a:spcPct val="0"/>
              </a:spcAft>
              <a:defRPr sz="2400" b="1">
                <a:solidFill>
                  <a:schemeClr val="tx1"/>
                </a:solidFill>
                <a:latin typeface="Times New Roman" panose="02020603050405020304" pitchFamily="18" charset="0"/>
              </a:defRPr>
            </a:lvl7pPr>
            <a:lvl8pPr marL="3400882" indent="-226725" defTabSz="922647" eaLnBrk="0" fontAlgn="base" hangingPunct="0">
              <a:spcBef>
                <a:spcPct val="0"/>
              </a:spcBef>
              <a:spcAft>
                <a:spcPct val="0"/>
              </a:spcAft>
              <a:defRPr sz="2400" b="1">
                <a:solidFill>
                  <a:schemeClr val="tx1"/>
                </a:solidFill>
                <a:latin typeface="Times New Roman" panose="02020603050405020304" pitchFamily="18" charset="0"/>
              </a:defRPr>
            </a:lvl8pPr>
            <a:lvl9pPr marL="3854333" indent="-226725" defTabSz="922647" eaLnBrk="0" fontAlgn="base" hangingPunct="0">
              <a:spcBef>
                <a:spcPct val="0"/>
              </a:spcBef>
              <a:spcAft>
                <a:spcPct val="0"/>
              </a:spcAft>
              <a:defRPr sz="2400" b="1">
                <a:solidFill>
                  <a:schemeClr val="tx1"/>
                </a:solidFill>
                <a:latin typeface="Times New Roman" panose="02020603050405020304" pitchFamily="18" charset="0"/>
              </a:defRPr>
            </a:lvl9pPr>
          </a:lstStyle>
          <a:p>
            <a:fld id="{C323EA9B-B1D7-438B-8085-4598E8403D7D}" type="slidenum">
              <a:rPr lang="en-US" altLang="en-US" sz="1200" b="0">
                <a:latin typeface="Arial" panose="020B0604020202020204" pitchFamily="34" charset="0"/>
                <a:ea typeface="MS PGothic" panose="020B0600070205080204" pitchFamily="34" charset="-128"/>
              </a:rPr>
              <a:pPr/>
              <a:t>55</a:t>
            </a:fld>
            <a:endParaRPr lang="en-US" altLang="en-US" sz="1200" b="0">
              <a:latin typeface="Arial" panose="020B0604020202020204" pitchFamily="34" charset="0"/>
              <a:ea typeface="MS PGothic" panose="020B0600070205080204" pitchFamily="34" charset="-128"/>
            </a:endParaRPr>
          </a:p>
        </p:txBody>
      </p:sp>
    </p:spTree>
    <p:extLst>
      <p:ext uri="{BB962C8B-B14F-4D97-AF65-F5344CB8AC3E}">
        <p14:creationId xmlns:p14="http://schemas.microsoft.com/office/powerpoint/2010/main" val="26610259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lvl1pPr defTabSz="922647">
              <a:defRPr sz="2400" b="1">
                <a:solidFill>
                  <a:schemeClr val="tx1"/>
                </a:solidFill>
                <a:latin typeface="Times New Roman" panose="02020603050405020304" pitchFamily="18" charset="0"/>
              </a:defRPr>
            </a:lvl1pPr>
            <a:lvl2pPr marL="736858" indent="-283407" defTabSz="922647">
              <a:defRPr sz="2400" b="1">
                <a:solidFill>
                  <a:schemeClr val="tx1"/>
                </a:solidFill>
                <a:latin typeface="Times New Roman" panose="02020603050405020304" pitchFamily="18" charset="0"/>
              </a:defRPr>
            </a:lvl2pPr>
            <a:lvl3pPr marL="1133627" indent="-226725" defTabSz="922647">
              <a:defRPr sz="2400" b="1">
                <a:solidFill>
                  <a:schemeClr val="tx1"/>
                </a:solidFill>
                <a:latin typeface="Times New Roman" panose="02020603050405020304" pitchFamily="18" charset="0"/>
              </a:defRPr>
            </a:lvl3pPr>
            <a:lvl4pPr marL="1587078" indent="-226725" defTabSz="922647">
              <a:defRPr sz="2400" b="1">
                <a:solidFill>
                  <a:schemeClr val="tx1"/>
                </a:solidFill>
                <a:latin typeface="Times New Roman" panose="02020603050405020304" pitchFamily="18" charset="0"/>
              </a:defRPr>
            </a:lvl4pPr>
            <a:lvl5pPr marL="2040529" indent="-226725" defTabSz="922647">
              <a:defRPr sz="2400" b="1">
                <a:solidFill>
                  <a:schemeClr val="tx1"/>
                </a:solidFill>
                <a:latin typeface="Times New Roman" panose="02020603050405020304" pitchFamily="18" charset="0"/>
              </a:defRPr>
            </a:lvl5pPr>
            <a:lvl6pPr marL="2493980" indent="-226725" defTabSz="922647" eaLnBrk="0" fontAlgn="base" hangingPunct="0">
              <a:spcBef>
                <a:spcPct val="0"/>
              </a:spcBef>
              <a:spcAft>
                <a:spcPct val="0"/>
              </a:spcAft>
              <a:defRPr sz="2400" b="1">
                <a:solidFill>
                  <a:schemeClr val="tx1"/>
                </a:solidFill>
                <a:latin typeface="Times New Roman" panose="02020603050405020304" pitchFamily="18" charset="0"/>
              </a:defRPr>
            </a:lvl6pPr>
            <a:lvl7pPr marL="2947431" indent="-226725" defTabSz="922647" eaLnBrk="0" fontAlgn="base" hangingPunct="0">
              <a:spcBef>
                <a:spcPct val="0"/>
              </a:spcBef>
              <a:spcAft>
                <a:spcPct val="0"/>
              </a:spcAft>
              <a:defRPr sz="2400" b="1">
                <a:solidFill>
                  <a:schemeClr val="tx1"/>
                </a:solidFill>
                <a:latin typeface="Times New Roman" panose="02020603050405020304" pitchFamily="18" charset="0"/>
              </a:defRPr>
            </a:lvl7pPr>
            <a:lvl8pPr marL="3400882" indent="-226725" defTabSz="922647" eaLnBrk="0" fontAlgn="base" hangingPunct="0">
              <a:spcBef>
                <a:spcPct val="0"/>
              </a:spcBef>
              <a:spcAft>
                <a:spcPct val="0"/>
              </a:spcAft>
              <a:defRPr sz="2400" b="1">
                <a:solidFill>
                  <a:schemeClr val="tx1"/>
                </a:solidFill>
                <a:latin typeface="Times New Roman" panose="02020603050405020304" pitchFamily="18" charset="0"/>
              </a:defRPr>
            </a:lvl8pPr>
            <a:lvl9pPr marL="3854333" indent="-226725" defTabSz="922647" eaLnBrk="0" fontAlgn="base" hangingPunct="0">
              <a:spcBef>
                <a:spcPct val="0"/>
              </a:spcBef>
              <a:spcAft>
                <a:spcPct val="0"/>
              </a:spcAft>
              <a:defRPr sz="2400" b="1">
                <a:solidFill>
                  <a:schemeClr val="tx1"/>
                </a:solidFill>
                <a:latin typeface="Times New Roman" panose="02020603050405020304" pitchFamily="18" charset="0"/>
              </a:defRPr>
            </a:lvl9pPr>
          </a:lstStyle>
          <a:p>
            <a:fld id="{DD2CF614-17CD-40EB-9C40-D9E91AF4F954}" type="slidenum">
              <a:rPr lang="en-US" altLang="en-US" sz="1200" b="0"/>
              <a:pPr/>
              <a:t>57</a:t>
            </a:fld>
            <a:endParaRPr lang="en-US" altLang="en-US" sz="1200" b="0"/>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307817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60CF8BB-EBC7-4B8F-9632-A5A136FBB880}" type="slidenum">
              <a:rPr lang="en-US" smtClean="0"/>
              <a:t>74</a:t>
            </a:fld>
            <a:endParaRPr lang="en-US"/>
          </a:p>
        </p:txBody>
      </p:sp>
    </p:spTree>
    <p:extLst>
      <p:ext uri="{BB962C8B-B14F-4D97-AF65-F5344CB8AC3E}">
        <p14:creationId xmlns:p14="http://schemas.microsoft.com/office/powerpoint/2010/main" val="2918314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8863" eaLnBrk="0" hangingPunct="0">
              <a:defRPr>
                <a:solidFill>
                  <a:schemeClr val="tx1"/>
                </a:solidFill>
                <a:latin typeface="Tahoma" panose="020B0604030504040204" pitchFamily="34" charset="0"/>
                <a:cs typeface="Arial" panose="020B0604020202020204" pitchFamily="34" charset="0"/>
              </a:defRPr>
            </a:lvl1pPr>
            <a:lvl2pPr marL="756974" indent="-291144" defTabSz="968863" eaLnBrk="0" hangingPunct="0">
              <a:defRPr>
                <a:solidFill>
                  <a:schemeClr val="tx1"/>
                </a:solidFill>
                <a:latin typeface="Tahoma" panose="020B0604030504040204" pitchFamily="34" charset="0"/>
                <a:cs typeface="Arial" panose="020B0604020202020204" pitchFamily="34" charset="0"/>
              </a:defRPr>
            </a:lvl2pPr>
            <a:lvl3pPr marL="1164576" indent="-232915" defTabSz="968863" eaLnBrk="0" hangingPunct="0">
              <a:defRPr>
                <a:solidFill>
                  <a:schemeClr val="tx1"/>
                </a:solidFill>
                <a:latin typeface="Tahoma" panose="020B0604030504040204" pitchFamily="34" charset="0"/>
                <a:cs typeface="Arial" panose="020B0604020202020204" pitchFamily="34" charset="0"/>
              </a:defRPr>
            </a:lvl3pPr>
            <a:lvl4pPr marL="1630405" indent="-232915" defTabSz="968863" eaLnBrk="0" hangingPunct="0">
              <a:defRPr>
                <a:solidFill>
                  <a:schemeClr val="tx1"/>
                </a:solidFill>
                <a:latin typeface="Tahoma" panose="020B0604030504040204" pitchFamily="34" charset="0"/>
                <a:cs typeface="Arial" panose="020B0604020202020204" pitchFamily="34" charset="0"/>
              </a:defRPr>
            </a:lvl4pPr>
            <a:lvl5pPr marL="2096236" indent="-232915" defTabSz="968863" eaLnBrk="0" hangingPunct="0">
              <a:defRPr>
                <a:solidFill>
                  <a:schemeClr val="tx1"/>
                </a:solidFill>
                <a:latin typeface="Tahoma" panose="020B0604030504040204" pitchFamily="34" charset="0"/>
                <a:cs typeface="Arial" panose="020B0604020202020204" pitchFamily="34" charset="0"/>
              </a:defRPr>
            </a:lvl5pPr>
            <a:lvl6pPr marL="2562066" indent="-232915" defTabSz="968863"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3027896" indent="-232915" defTabSz="968863"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93727" indent="-232915" defTabSz="968863"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959556" indent="-232915" defTabSz="968863"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03B086F9-87CE-4966-AEC9-C6A5B8F4AE3A}" type="slidenum">
              <a:rPr lang="en-US" altLang="en-US">
                <a:latin typeface="Arial" panose="020B0604020202020204" pitchFamily="34" charset="0"/>
              </a:rPr>
              <a:pPr eaLnBrk="1" hangingPunct="1"/>
              <a:t>76</a:t>
            </a:fld>
            <a:endParaRPr lang="en-US" altLang="en-US">
              <a:latin typeface="Arial" panose="020B0604020202020204" pitchFamily="34" charset="0"/>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773965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9600" y="755780"/>
            <a:ext cx="6858000" cy="3200400"/>
          </a:xfrm>
        </p:spPr>
        <p:txBody>
          <a:bodyPr anchor="b">
            <a:normAutofit/>
          </a:bodyPr>
          <a:lstStyle>
            <a:lvl1pPr algn="l">
              <a:lnSpc>
                <a:spcPct val="75000"/>
              </a:lnSpc>
              <a:defRPr sz="800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09600" y="3956180"/>
            <a:ext cx="6858000" cy="1097280"/>
          </a:xfrm>
        </p:spPr>
        <p:txBody>
          <a:bodyPr>
            <a:normAutofit/>
          </a:bodyPr>
          <a:lstStyle>
            <a:lvl1pPr marL="0" indent="0" algn="l">
              <a:spcBef>
                <a:spcPts val="0"/>
              </a:spcBef>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79886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COPY RIGHT RESERVED</a:t>
            </a:r>
            <a:endParaRPr lang="en-US"/>
          </a:p>
        </p:txBody>
      </p:sp>
      <p:sp>
        <p:nvSpPr>
          <p:cNvPr id="5" name="Footer Placeholder 4"/>
          <p:cNvSpPr>
            <a:spLocks noGrp="1"/>
          </p:cNvSpPr>
          <p:nvPr>
            <p:ph type="ftr" sz="quarter" idx="11"/>
          </p:nvPr>
        </p:nvSpPr>
        <p:spPr/>
        <p:txBody>
          <a:bodyPr/>
          <a:lstStyle/>
          <a:p>
            <a:r>
              <a:rPr lang="en-US" smtClean="0"/>
              <a:t>Copy Right @NECL</a:t>
            </a:r>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pic>
        <p:nvPicPr>
          <p:cNvPr id="7" name="Picture 6"/>
          <p:cNvPicPr>
            <a:picLocks noChangeAspect="1"/>
          </p:cNvPicPr>
          <p:nvPr userDrawn="1"/>
        </p:nvPicPr>
        <p:blipFill>
          <a:blip r:embed="rId2"/>
          <a:stretch>
            <a:fillRect/>
          </a:stretch>
        </p:blipFill>
        <p:spPr>
          <a:xfrm>
            <a:off x="221754" y="5529360"/>
            <a:ext cx="1481456" cy="1103472"/>
          </a:xfrm>
          <a:prstGeom prst="rect">
            <a:avLst/>
          </a:prstGeom>
        </p:spPr>
      </p:pic>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42120" y="380999"/>
            <a:ext cx="2011680" cy="6096001"/>
          </a:xfrm>
        </p:spPr>
        <p:txBody>
          <a:bodyPr vert="eaVert"/>
          <a:lstStyle>
            <a:lvl1pP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981199" y="380999"/>
            <a:ext cx="7074859" cy="60960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COPY RIGHT RESERVED</a:t>
            </a:r>
            <a:endParaRPr lang="en-US"/>
          </a:p>
        </p:txBody>
      </p:sp>
      <p:sp>
        <p:nvSpPr>
          <p:cNvPr id="5" name="Footer Placeholder 4"/>
          <p:cNvSpPr>
            <a:spLocks noGrp="1"/>
          </p:cNvSpPr>
          <p:nvPr>
            <p:ph type="ftr" sz="quarter" idx="11"/>
          </p:nvPr>
        </p:nvSpPr>
        <p:spPr/>
        <p:txBody>
          <a:bodyPr/>
          <a:lstStyle/>
          <a:p>
            <a:r>
              <a:rPr lang="en-US" smtClean="0"/>
              <a:t>Copy Right @NECL</a:t>
            </a:r>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197600" y="1600200"/>
            <a:ext cx="53848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197600" y="3938589"/>
            <a:ext cx="53848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p:txBody>
          <a:bodyPr/>
          <a:lstStyle>
            <a:lvl1pPr>
              <a:defRPr/>
            </a:lvl1pPr>
          </a:lstStyle>
          <a:p>
            <a:pPr>
              <a:defRPr/>
            </a:pPr>
            <a:r>
              <a:rPr lang="en-US" altLang="zh-CN" smtClean="0"/>
              <a:t>COPY RIGHT RESERVED</a:t>
            </a:r>
            <a:endParaRPr lang="en-SG" altLang="zh-CN"/>
          </a:p>
        </p:txBody>
      </p:sp>
      <p:sp>
        <p:nvSpPr>
          <p:cNvPr id="7" name="Rectangle 6"/>
          <p:cNvSpPr>
            <a:spLocks noGrp="1" noChangeArrowheads="1"/>
          </p:cNvSpPr>
          <p:nvPr>
            <p:ph type="sldNum" sz="quarter" idx="11"/>
          </p:nvPr>
        </p:nvSpPr>
        <p:spPr/>
        <p:txBody>
          <a:bodyPr/>
          <a:lstStyle>
            <a:lvl1pPr>
              <a:defRPr/>
            </a:lvl1pPr>
          </a:lstStyle>
          <a:p>
            <a:pPr>
              <a:defRPr/>
            </a:pPr>
            <a:fld id="{A341642B-8106-4C83-9F11-D2E6020B3C79}" type="slidenum">
              <a:rPr lang="zh-CN" altLang="en-SG"/>
              <a:pPr>
                <a:defRPr/>
              </a:pPr>
              <a:t>‹#›</a:t>
            </a:fld>
            <a:endParaRPr lang="en-SG" altLang="zh-CN"/>
          </a:p>
        </p:txBody>
      </p:sp>
    </p:spTree>
    <p:extLst>
      <p:ext uri="{BB962C8B-B14F-4D97-AF65-F5344CB8AC3E}">
        <p14:creationId xmlns:p14="http://schemas.microsoft.com/office/powerpoint/2010/main" val="42948779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p:txBody>
          <a:bodyPr/>
          <a:lstStyle>
            <a:lvl1pPr>
              <a:defRPr/>
            </a:lvl1pPr>
          </a:lstStyle>
          <a:p>
            <a:pPr>
              <a:defRPr/>
            </a:pPr>
            <a:r>
              <a:rPr lang="en-US" altLang="zh-CN" smtClean="0"/>
              <a:t>COPY RIGHT RESERVED</a:t>
            </a:r>
            <a:endParaRPr lang="en-SG" altLang="zh-CN"/>
          </a:p>
        </p:txBody>
      </p:sp>
      <p:sp>
        <p:nvSpPr>
          <p:cNvPr id="4" name="Rectangle 6"/>
          <p:cNvSpPr>
            <a:spLocks noGrp="1" noChangeArrowheads="1"/>
          </p:cNvSpPr>
          <p:nvPr>
            <p:ph type="sldNum" sz="quarter" idx="11"/>
          </p:nvPr>
        </p:nvSpPr>
        <p:spPr/>
        <p:txBody>
          <a:bodyPr/>
          <a:lstStyle>
            <a:lvl1pPr>
              <a:defRPr/>
            </a:lvl1pPr>
          </a:lstStyle>
          <a:p>
            <a:pPr>
              <a:defRPr/>
            </a:pPr>
            <a:fld id="{AAE62F50-9C7E-4656-95C7-F4B19AAB065D}" type="slidenum">
              <a:rPr lang="zh-CN" altLang="en-SG"/>
              <a:pPr>
                <a:defRPr/>
              </a:pPr>
              <a:t>‹#›</a:t>
            </a:fld>
            <a:endParaRPr lang="en-SG" altLang="zh-CN"/>
          </a:p>
        </p:txBody>
      </p:sp>
      <p:pic>
        <p:nvPicPr>
          <p:cNvPr id="5" name="Picture 4"/>
          <p:cNvPicPr>
            <a:picLocks noChangeAspect="1"/>
          </p:cNvPicPr>
          <p:nvPr userDrawn="1"/>
        </p:nvPicPr>
        <p:blipFill>
          <a:blip r:embed="rId2"/>
          <a:stretch>
            <a:fillRect/>
          </a:stretch>
        </p:blipFill>
        <p:spPr>
          <a:xfrm>
            <a:off x="159273" y="6126164"/>
            <a:ext cx="900654" cy="670858"/>
          </a:xfrm>
          <a:prstGeom prst="rect">
            <a:avLst/>
          </a:prstGeom>
        </p:spPr>
      </p:pic>
    </p:spTree>
    <p:extLst>
      <p:ext uri="{BB962C8B-B14F-4D97-AF65-F5344CB8AC3E}">
        <p14:creationId xmlns:p14="http://schemas.microsoft.com/office/powerpoint/2010/main" val="520877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COPY RIGHT RESERVED</a:t>
            </a:r>
            <a:endParaRPr lang="en-US"/>
          </a:p>
        </p:txBody>
      </p:sp>
      <p:sp>
        <p:nvSpPr>
          <p:cNvPr id="5" name="Footer Placeholder 4"/>
          <p:cNvSpPr>
            <a:spLocks noGrp="1"/>
          </p:cNvSpPr>
          <p:nvPr>
            <p:ph type="ftr" sz="quarter" idx="11"/>
          </p:nvPr>
        </p:nvSpPr>
        <p:spPr/>
        <p:txBody>
          <a:bodyPr/>
          <a:lstStyle/>
          <a:p>
            <a:r>
              <a:rPr lang="en-US" smtClean="0"/>
              <a:t>Copy Right @NECL</a:t>
            </a:r>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pic>
        <p:nvPicPr>
          <p:cNvPr id="7" name="Picture 6"/>
          <p:cNvPicPr>
            <a:picLocks noChangeAspect="1"/>
          </p:cNvPicPr>
          <p:nvPr userDrawn="1"/>
        </p:nvPicPr>
        <p:blipFill>
          <a:blip r:embed="rId2"/>
          <a:stretch>
            <a:fillRect/>
          </a:stretch>
        </p:blipFill>
        <p:spPr>
          <a:xfrm>
            <a:off x="221344" y="5530634"/>
            <a:ext cx="1481866" cy="1100924"/>
          </a:xfrm>
          <a:prstGeom prst="rect">
            <a:avLst/>
          </a:prstGeom>
        </p:spPr>
      </p:pic>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822960"/>
            <a:ext cx="8686800" cy="2011680"/>
          </a:xfrm>
        </p:spPr>
        <p:txBody>
          <a:bodyPr anchor="b">
            <a:normAutofit/>
          </a:bodyPr>
          <a:lstStyle>
            <a:lvl1pPr>
              <a:defRPr sz="6600"/>
            </a:lvl1pPr>
          </a:lstStyle>
          <a:p>
            <a:r>
              <a:rPr lang="en-US" smtClean="0"/>
              <a:t>Click to edit Master title style</a:t>
            </a:r>
            <a:endParaRPr lang="en-US"/>
          </a:p>
        </p:txBody>
      </p:sp>
      <p:sp>
        <p:nvSpPr>
          <p:cNvPr id="3" name="Text Placeholder 2"/>
          <p:cNvSpPr>
            <a:spLocks noGrp="1"/>
          </p:cNvSpPr>
          <p:nvPr>
            <p:ph type="body" idx="1"/>
          </p:nvPr>
        </p:nvSpPr>
        <p:spPr>
          <a:xfrm>
            <a:off x="609600" y="2834640"/>
            <a:ext cx="8686800" cy="1097280"/>
          </a:xfrm>
        </p:spPr>
        <p:txBody>
          <a:bodyPr>
            <a:normAutofit/>
          </a:bodyPr>
          <a:lstStyle>
            <a:lvl1pPr marL="0" indent="0">
              <a:spcBef>
                <a:spcPts val="0"/>
              </a:spcBef>
              <a:buNone/>
              <a:defRPr sz="28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Tree>
    <p:extLst>
      <p:ext uri="{BB962C8B-B14F-4D97-AF65-F5344CB8AC3E}">
        <p14:creationId xmlns:p14="http://schemas.microsoft.com/office/powerpoint/2010/main" val="3506778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981200" y="1981200"/>
            <a:ext cx="4572000" cy="448056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781800" y="1981200"/>
            <a:ext cx="4572000" cy="448056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r>
              <a:rPr lang="en-US" smtClean="0"/>
              <a:t>COPY RIGHT RESERVED</a:t>
            </a:r>
            <a:endParaRPr lang="en-US"/>
          </a:p>
        </p:txBody>
      </p:sp>
      <p:sp>
        <p:nvSpPr>
          <p:cNvPr id="6" name="Footer Placeholder 5"/>
          <p:cNvSpPr>
            <a:spLocks noGrp="1"/>
          </p:cNvSpPr>
          <p:nvPr>
            <p:ph type="ftr" sz="quarter" idx="11"/>
          </p:nvPr>
        </p:nvSpPr>
        <p:spPr/>
        <p:txBody>
          <a:bodyPr/>
          <a:lstStyle/>
          <a:p>
            <a:r>
              <a:rPr lang="en-US" smtClean="0"/>
              <a:t>Copy Right @NECL</a:t>
            </a:r>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a:xfrm>
            <a:off x="1981200" y="1679448"/>
            <a:ext cx="4572000" cy="830487"/>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981200" y="2509935"/>
            <a:ext cx="4572000" cy="39670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781800" y="1679448"/>
            <a:ext cx="4572000" cy="830487"/>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781800" y="2509935"/>
            <a:ext cx="4572000" cy="39670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r>
              <a:rPr lang="en-US" smtClean="0"/>
              <a:t>COPY RIGHT RESERVED</a:t>
            </a:r>
            <a:endParaRPr lang="en-US"/>
          </a:p>
        </p:txBody>
      </p:sp>
      <p:sp>
        <p:nvSpPr>
          <p:cNvPr id="8" name="Footer Placeholder 7"/>
          <p:cNvSpPr>
            <a:spLocks noGrp="1"/>
          </p:cNvSpPr>
          <p:nvPr>
            <p:ph type="ftr" sz="quarter" idx="11"/>
          </p:nvPr>
        </p:nvSpPr>
        <p:spPr/>
        <p:txBody>
          <a:bodyPr/>
          <a:lstStyle/>
          <a:p>
            <a:r>
              <a:rPr lang="en-US" smtClean="0"/>
              <a:t>Copy Right @NECL</a:t>
            </a:r>
            <a:endParaRPr lang="en-US"/>
          </a:p>
        </p:txBody>
      </p:sp>
      <p:sp>
        <p:nvSpPr>
          <p:cNvPr id="9" name="Slide Number Placeholder 8"/>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r>
              <a:rPr lang="en-US" smtClean="0"/>
              <a:t>COPY RIGHT RESERVED</a:t>
            </a:r>
            <a:endParaRPr lang="en-US"/>
          </a:p>
        </p:txBody>
      </p:sp>
      <p:sp>
        <p:nvSpPr>
          <p:cNvPr id="4" name="Footer Placeholder 3"/>
          <p:cNvSpPr>
            <a:spLocks noGrp="1"/>
          </p:cNvSpPr>
          <p:nvPr>
            <p:ph type="ftr" sz="quarter" idx="11"/>
          </p:nvPr>
        </p:nvSpPr>
        <p:spPr/>
        <p:txBody>
          <a:bodyPr/>
          <a:lstStyle/>
          <a:p>
            <a:r>
              <a:rPr lang="en-US" smtClean="0"/>
              <a:t>Copy Right @NECL</a:t>
            </a:r>
            <a:endParaRPr lang="en-US"/>
          </a:p>
        </p:txBody>
      </p:sp>
      <p:sp>
        <p:nvSpPr>
          <p:cNvPr id="5" name="Slide Number Placeholder 4"/>
          <p:cNvSpPr>
            <a:spLocks noGrp="1"/>
          </p:cNvSpPr>
          <p:nvPr>
            <p:ph type="sldNum" sz="quarter" idx="12"/>
          </p:nvPr>
        </p:nvSpPr>
        <p:spPr/>
        <p:txBody>
          <a:bodyPr/>
          <a:lstStyle/>
          <a:p>
            <a:fld id="{E31375A4-56A4-47D6-9801-1991572033F7}" type="slidenum">
              <a:rPr lang="en-US" smtClean="0"/>
              <a:t>‹#›</a:t>
            </a:fld>
            <a:endParaRPr lang="en-US"/>
          </a:p>
        </p:txBody>
      </p:sp>
      <p:pic>
        <p:nvPicPr>
          <p:cNvPr id="6" name="Picture 5"/>
          <p:cNvPicPr>
            <a:picLocks noChangeAspect="1"/>
          </p:cNvPicPr>
          <p:nvPr userDrawn="1"/>
        </p:nvPicPr>
        <p:blipFill>
          <a:blip r:embed="rId2"/>
          <a:stretch>
            <a:fillRect/>
          </a:stretch>
        </p:blipFill>
        <p:spPr>
          <a:xfrm>
            <a:off x="294970" y="5505061"/>
            <a:ext cx="1481456" cy="1103472"/>
          </a:xfrm>
          <a:prstGeom prst="rect">
            <a:avLst/>
          </a:prstGeom>
        </p:spPr>
      </p:pic>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COPY RIGHT RESERVED</a:t>
            </a:r>
            <a:endParaRPr lang="en-US"/>
          </a:p>
        </p:txBody>
      </p:sp>
      <p:sp>
        <p:nvSpPr>
          <p:cNvPr id="3" name="Footer Placeholder 2"/>
          <p:cNvSpPr>
            <a:spLocks noGrp="1"/>
          </p:cNvSpPr>
          <p:nvPr>
            <p:ph type="ftr" sz="quarter" idx="11"/>
          </p:nvPr>
        </p:nvSpPr>
        <p:spPr/>
        <p:txBody>
          <a:bodyPr/>
          <a:lstStyle/>
          <a:p>
            <a:r>
              <a:rPr lang="en-US" smtClean="0"/>
              <a:t>Copy Right @NECL</a:t>
            </a:r>
            <a:endParaRPr lang="en-US"/>
          </a:p>
        </p:txBody>
      </p:sp>
      <p:sp>
        <p:nvSpPr>
          <p:cNvPr id="4" name="Slide Number Placeholder 3"/>
          <p:cNvSpPr>
            <a:spLocks noGrp="1"/>
          </p:cNvSpPr>
          <p:nvPr>
            <p:ph type="sldNum" sz="quarter" idx="12"/>
          </p:nvPr>
        </p:nvSpPr>
        <p:spPr/>
        <p:txBody>
          <a:bodyPr/>
          <a:lstStyle/>
          <a:p>
            <a:fld id="{E31375A4-56A4-47D6-9801-1991572033F7}" type="slidenum">
              <a:rPr lang="en-US" smtClean="0"/>
              <a:t>‹#›</a:t>
            </a:fld>
            <a:endParaRPr lang="en-US"/>
          </a:p>
        </p:txBody>
      </p:sp>
      <p:pic>
        <p:nvPicPr>
          <p:cNvPr id="5" name="Picture 4"/>
          <p:cNvPicPr>
            <a:picLocks noChangeAspect="1"/>
          </p:cNvPicPr>
          <p:nvPr userDrawn="1"/>
        </p:nvPicPr>
        <p:blipFill>
          <a:blip r:embed="rId2"/>
          <a:stretch>
            <a:fillRect/>
          </a:stretch>
        </p:blipFill>
        <p:spPr>
          <a:xfrm>
            <a:off x="223366" y="5933631"/>
            <a:ext cx="902286" cy="670618"/>
          </a:xfrm>
          <a:prstGeom prst="rect">
            <a:avLst/>
          </a:prstGeom>
        </p:spPr>
      </p:pic>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559420" y="408993"/>
            <a:ext cx="4800937" cy="1828800"/>
          </a:xfrm>
        </p:spPr>
        <p:txBody>
          <a:bodyPr anchor="b">
            <a:noAutofit/>
          </a:bodyPr>
          <a:lstStyle>
            <a:lvl1pPr>
              <a:defRPr sz="4400"/>
            </a:lvl1pPr>
          </a:lstStyle>
          <a:p>
            <a:r>
              <a:rPr lang="en-US" smtClean="0"/>
              <a:t>Click to edit Master title style</a:t>
            </a:r>
            <a:endParaRPr lang="en-US"/>
          </a:p>
        </p:txBody>
      </p:sp>
      <p:sp>
        <p:nvSpPr>
          <p:cNvPr id="3" name="Content Placeholder 2"/>
          <p:cNvSpPr>
            <a:spLocks noGrp="1"/>
          </p:cNvSpPr>
          <p:nvPr>
            <p:ph idx="1"/>
          </p:nvPr>
        </p:nvSpPr>
        <p:spPr>
          <a:xfrm>
            <a:off x="606491" y="381000"/>
            <a:ext cx="5489510" cy="579120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559420" y="2237793"/>
            <a:ext cx="4800937" cy="1828800"/>
          </a:xfrm>
        </p:spPr>
        <p:txBody>
          <a:bodyPr>
            <a:normAutofit/>
          </a:bodyPr>
          <a:lstStyle>
            <a:lvl1pPr marL="0" indent="0">
              <a:spcBef>
                <a:spcPts val="1200"/>
              </a:spcBef>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COPY RIGHT RESERVED</a:t>
            </a:r>
            <a:endParaRPr lang="en-US"/>
          </a:p>
        </p:txBody>
      </p:sp>
      <p:sp>
        <p:nvSpPr>
          <p:cNvPr id="6" name="Footer Placeholder 5"/>
          <p:cNvSpPr>
            <a:spLocks noGrp="1"/>
          </p:cNvSpPr>
          <p:nvPr>
            <p:ph type="ftr" sz="quarter" idx="11"/>
          </p:nvPr>
        </p:nvSpPr>
        <p:spPr/>
        <p:txBody>
          <a:bodyPr/>
          <a:lstStyle/>
          <a:p>
            <a:r>
              <a:rPr lang="en-US" smtClean="0"/>
              <a:t>Copy Right @NECL</a:t>
            </a:r>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a:xfrm>
            <a:off x="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556248" y="384048"/>
            <a:ext cx="4800600" cy="1828800"/>
          </a:xfrm>
        </p:spPr>
        <p:txBody>
          <a:bodyPr anchor="b">
            <a:noAutofit/>
          </a:bodyPr>
          <a:lstStyle>
            <a:lvl1pPr>
              <a:defRPr sz="4400">
                <a:solidFill>
                  <a:schemeClr val="bg1"/>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0" y="0"/>
            <a:ext cx="6096000" cy="6858000"/>
          </a:xfrm>
          <a:ln>
            <a:noFill/>
          </a:ln>
        </p:spPr>
        <p:txBody>
          <a:bodyPr tIns="4572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6556249" y="2240280"/>
            <a:ext cx="4799140" cy="1828800"/>
          </a:xfrm>
        </p:spPr>
        <p:txBody>
          <a:bodyPr>
            <a:normAutofit/>
          </a:bodyPr>
          <a:lstStyle>
            <a:lvl1pPr marL="0" indent="0">
              <a:spcBef>
                <a:spcPts val="1200"/>
              </a:spcBef>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pic>
        <p:nvPicPr>
          <p:cNvPr id="5" name="Picture 4"/>
          <p:cNvPicPr>
            <a:picLocks noChangeAspect="1"/>
          </p:cNvPicPr>
          <p:nvPr userDrawn="1"/>
        </p:nvPicPr>
        <p:blipFill>
          <a:blip r:embed="rId3"/>
          <a:stretch>
            <a:fillRect/>
          </a:stretch>
        </p:blipFill>
        <p:spPr>
          <a:xfrm>
            <a:off x="173672" y="5594339"/>
            <a:ext cx="1481456" cy="1103472"/>
          </a:xfrm>
          <a:prstGeom prst="rect">
            <a:avLst/>
          </a:prstGeom>
        </p:spPr>
      </p:pic>
    </p:spTree>
    <p:extLst>
      <p:ext uri="{BB962C8B-B14F-4D97-AF65-F5344CB8AC3E}">
        <p14:creationId xmlns:p14="http://schemas.microsoft.com/office/powerpoint/2010/main" val="571200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81200" y="381000"/>
            <a:ext cx="9372600" cy="12954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981200" y="1987419"/>
            <a:ext cx="9372600" cy="44831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1631790" y="5691673"/>
            <a:ext cx="280731" cy="778847"/>
          </a:xfrm>
          <a:prstGeom prst="rect">
            <a:avLst/>
          </a:prstGeom>
        </p:spPr>
        <p:txBody>
          <a:bodyPr vert="vert270" lIns="91440" tIns="45720" rIns="91440" bIns="45720" rtlCol="0" anchor="ctr"/>
          <a:lstStyle>
            <a:lvl1pPr algn="l">
              <a:defRPr sz="800">
                <a:solidFill>
                  <a:schemeClr val="tx1">
                    <a:lumMod val="60000"/>
                    <a:lumOff val="40000"/>
                  </a:schemeClr>
                </a:solidFill>
              </a:defRPr>
            </a:lvl1pPr>
          </a:lstStyle>
          <a:p>
            <a:r>
              <a:rPr lang="en-US" smtClean="0"/>
              <a:t>COPY RIGHT RESERVED</a:t>
            </a:r>
            <a:endParaRPr lang="en-US"/>
          </a:p>
        </p:txBody>
      </p:sp>
      <p:sp>
        <p:nvSpPr>
          <p:cNvPr id="5" name="Footer Placeholder 4"/>
          <p:cNvSpPr>
            <a:spLocks noGrp="1"/>
          </p:cNvSpPr>
          <p:nvPr>
            <p:ph type="ftr" sz="quarter" idx="3"/>
          </p:nvPr>
        </p:nvSpPr>
        <p:spPr>
          <a:xfrm>
            <a:off x="11631790" y="365125"/>
            <a:ext cx="280730" cy="5139936"/>
          </a:xfrm>
          <a:prstGeom prst="rect">
            <a:avLst/>
          </a:prstGeom>
        </p:spPr>
        <p:txBody>
          <a:bodyPr vert="vert270" lIns="91440" tIns="45720" rIns="91440" bIns="45720" rtlCol="0" anchor="ctr"/>
          <a:lstStyle>
            <a:lvl1pPr algn="ctr">
              <a:defRPr sz="800">
                <a:solidFill>
                  <a:schemeClr val="tx1">
                    <a:lumMod val="60000"/>
                    <a:lumOff val="40000"/>
                  </a:schemeClr>
                </a:solidFill>
              </a:defRPr>
            </a:lvl1pPr>
          </a:lstStyle>
          <a:p>
            <a:r>
              <a:rPr lang="en-US" smtClean="0"/>
              <a:t>Copy Right @NECL</a:t>
            </a:r>
            <a:endParaRPr lang="en-US" dirty="0"/>
          </a:p>
        </p:txBody>
      </p:sp>
      <p:sp>
        <p:nvSpPr>
          <p:cNvPr id="6" name="Slide Number Placeholder 5"/>
          <p:cNvSpPr>
            <a:spLocks noGrp="1"/>
          </p:cNvSpPr>
          <p:nvPr>
            <p:ph type="sldNum" sz="quarter" idx="4"/>
          </p:nvPr>
        </p:nvSpPr>
        <p:spPr>
          <a:xfrm>
            <a:off x="313321" y="6268940"/>
            <a:ext cx="722377" cy="201580"/>
          </a:xfrm>
          <a:prstGeom prst="rect">
            <a:avLst/>
          </a:prstGeom>
        </p:spPr>
        <p:txBody>
          <a:bodyPr vert="horz" lIns="91440" tIns="45720" rIns="91440" bIns="45720" rtlCol="0" anchor="ctr"/>
          <a:lstStyle>
            <a:lvl1pPr algn="l">
              <a:defRPr sz="800">
                <a:solidFill>
                  <a:schemeClr val="tx1">
                    <a:lumMod val="60000"/>
                    <a:lumOff val="40000"/>
                  </a:schemeClr>
                </a:solidFill>
              </a:defRPr>
            </a:lvl1pPr>
          </a:lstStyle>
          <a:p>
            <a:fld id="{E31375A4-56A4-47D6-9801-1991572033F7}" type="slidenum">
              <a:rPr lang="en-US" smtClean="0"/>
              <a:pPr/>
              <a:t>‹#›</a:t>
            </a:fld>
            <a:endParaRPr lang="en-US"/>
          </a:p>
        </p:txBody>
      </p:sp>
      <p:pic>
        <p:nvPicPr>
          <p:cNvPr id="7" name="Picture 6"/>
          <p:cNvPicPr>
            <a:picLocks noChangeAspect="1"/>
          </p:cNvPicPr>
          <p:nvPr userDrawn="1"/>
        </p:nvPicPr>
        <p:blipFill>
          <a:blip r:embed="rId16"/>
          <a:stretch>
            <a:fillRect/>
          </a:stretch>
        </p:blipFill>
        <p:spPr>
          <a:xfrm>
            <a:off x="243839" y="5691673"/>
            <a:ext cx="1137153" cy="847016"/>
          </a:xfrm>
          <a:prstGeom prst="rect">
            <a:avLst/>
          </a:prstGeom>
        </p:spPr>
      </p:pic>
    </p:spTree>
    <p:extLst>
      <p:ext uri="{BB962C8B-B14F-4D97-AF65-F5344CB8AC3E}">
        <p14:creationId xmlns:p14="http://schemas.microsoft.com/office/powerpoint/2010/main" val="19432598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58" r:id="rId10"/>
    <p:sldLayoutId id="2147483659" r:id="rId11"/>
    <p:sldLayoutId id="2147483670" r:id="rId12"/>
    <p:sldLayoutId id="2147483671"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400" rtl="0" eaLnBrk="1" latinLnBrk="0" hangingPunct="1">
        <a:lnSpc>
          <a:spcPct val="85000"/>
        </a:lnSpc>
        <a:spcBef>
          <a:spcPct val="0"/>
        </a:spcBef>
        <a:buNone/>
        <a:defRPr sz="4400" kern="1200" cap="all" baseline="0">
          <a:solidFill>
            <a:schemeClr val="accent1"/>
          </a:solidFill>
          <a:latin typeface="+mj-lt"/>
          <a:ea typeface="+mj-ea"/>
          <a:cs typeface="+mj-cs"/>
        </a:defRPr>
      </a:lvl1pPr>
    </p:titleStyle>
    <p:bodyStyle>
      <a:lvl1pPr marL="274320" indent="-274320" algn="l" defTabSz="914400" rtl="0" eaLnBrk="1" latinLnBrk="0" hangingPunct="1">
        <a:lnSpc>
          <a:spcPct val="90000"/>
        </a:lnSpc>
        <a:spcBef>
          <a:spcPts val="1800"/>
        </a:spcBef>
        <a:buSzPct val="100000"/>
        <a:buFont typeface="Arial" pitchFamily="34" charset="0"/>
        <a:buChar char="▪"/>
        <a:defRPr sz="2400" kern="1200">
          <a:solidFill>
            <a:schemeClr val="tx1"/>
          </a:solidFill>
          <a:latin typeface="+mn-lt"/>
          <a:ea typeface="+mn-ea"/>
          <a:cs typeface="+mn-cs"/>
        </a:defRPr>
      </a:lvl1pPr>
      <a:lvl2pPr marL="685800" indent="-274320" algn="l" defTabSz="914400" rtl="0" eaLnBrk="1" latinLnBrk="0" hangingPunct="1">
        <a:lnSpc>
          <a:spcPct val="90000"/>
        </a:lnSpc>
        <a:spcBef>
          <a:spcPts val="1200"/>
        </a:spcBef>
        <a:buSzPct val="100000"/>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lnSpc>
          <a:spcPct val="90000"/>
        </a:lnSpc>
        <a:spcBef>
          <a:spcPts val="800"/>
        </a:spcBef>
        <a:buSzPct val="100000"/>
        <a:buFont typeface="Arial" pitchFamily="34" charset="0"/>
        <a:buChar char="▪"/>
        <a:defRPr sz="1800" kern="1200">
          <a:solidFill>
            <a:schemeClr val="tx1"/>
          </a:solidFill>
          <a:latin typeface="+mn-lt"/>
          <a:ea typeface="+mn-ea"/>
          <a:cs typeface="+mn-cs"/>
        </a:defRPr>
      </a:lvl3pPr>
      <a:lvl4pPr marL="1234440" indent="-18288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4pPr>
      <a:lvl5pPr marL="1463040" indent="-18288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5pPr>
      <a:lvl6pPr marL="1691640" indent="-18288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6pPr>
      <a:lvl7pPr marL="1874520" indent="-18288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7pPr>
      <a:lvl8pPr marL="2103120" indent="-18288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8pPr>
      <a:lvl9pPr marL="2331720" indent="-18288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wmf"/><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44730" y="1793965"/>
            <a:ext cx="10371221" cy="2760618"/>
          </a:xfrm>
        </p:spPr>
        <p:txBody>
          <a:bodyPr>
            <a:normAutofit/>
          </a:bodyPr>
          <a:lstStyle/>
          <a:p>
            <a:pPr algn="ctr"/>
            <a:r>
              <a:rPr lang="en-US" sz="4800" dirty="0" smtClean="0">
                <a:solidFill>
                  <a:schemeClr val="tx1"/>
                </a:solidFill>
                <a:latin typeface="Gill Sans Ultra Bold" panose="020B0A02020104020203" pitchFamily="34" charset="0"/>
              </a:rPr>
              <a:t>EHS Management &amp; design </a:t>
            </a:r>
            <a:r>
              <a:rPr lang="en-US" sz="4800" dirty="0">
                <a:solidFill>
                  <a:schemeClr val="tx1"/>
                </a:solidFill>
                <a:latin typeface="Gill Sans Ultra Bold" panose="020B0A02020104020203" pitchFamily="34" charset="0"/>
              </a:rPr>
              <a:t>safety </a:t>
            </a:r>
            <a:r>
              <a:rPr lang="en-US" sz="4800" dirty="0" smtClean="0">
                <a:solidFill>
                  <a:schemeClr val="tx1"/>
                </a:solidFill>
                <a:latin typeface="Gill Sans Ultra Bold" panose="020B0A02020104020203" pitchFamily="34" charset="0"/>
              </a:rPr>
              <a:t>system course for project managers</a:t>
            </a:r>
            <a:endParaRPr lang="en-US" sz="4800" dirty="0">
              <a:solidFill>
                <a:schemeClr val="tx1"/>
              </a:solidFill>
              <a:latin typeface="Gill Sans Ultra Bold" panose="020B0A02020104020203" pitchFamily="34" charset="0"/>
            </a:endParaRPr>
          </a:p>
        </p:txBody>
      </p:sp>
    </p:spTree>
    <p:extLst>
      <p:ext uri="{BB962C8B-B14F-4D97-AF65-F5344CB8AC3E}">
        <p14:creationId xmlns:p14="http://schemas.microsoft.com/office/powerpoint/2010/main" val="2413251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6251" y="381000"/>
            <a:ext cx="9777549" cy="1295400"/>
          </a:xfrm>
        </p:spPr>
        <p:txBody>
          <a:bodyPr/>
          <a:lstStyle/>
          <a:p>
            <a:r>
              <a:rPr lang="en-US" dirty="0"/>
              <a:t>Reduce </a:t>
            </a:r>
            <a:r>
              <a:rPr lang="en-US" dirty="0" smtClean="0"/>
              <a:t>damages and losses</a:t>
            </a:r>
            <a:endParaRPr lang="en-US" dirty="0"/>
          </a:p>
        </p:txBody>
      </p:sp>
      <p:sp>
        <p:nvSpPr>
          <p:cNvPr id="3" name="Content Placeholder 2"/>
          <p:cNvSpPr>
            <a:spLocks noGrp="1"/>
          </p:cNvSpPr>
          <p:nvPr>
            <p:ph idx="1"/>
          </p:nvPr>
        </p:nvSpPr>
        <p:spPr>
          <a:xfrm>
            <a:off x="1654629" y="1785839"/>
            <a:ext cx="9699171" cy="4483101"/>
          </a:xfrm>
        </p:spPr>
        <p:txBody>
          <a:bodyPr/>
          <a:lstStyle/>
          <a:p>
            <a:pPr marL="0" indent="0">
              <a:buNone/>
            </a:pPr>
            <a:r>
              <a:rPr lang="en-US" dirty="0" smtClean="0"/>
              <a:t>Workplace safety and health implementation will reduce the damage to equipment, properties and materials due to;</a:t>
            </a:r>
          </a:p>
          <a:p>
            <a:pPr>
              <a:buFont typeface="Wingdings" panose="05000000000000000000" pitchFamily="2" charset="2"/>
              <a:buChar char="q"/>
            </a:pPr>
            <a:r>
              <a:rPr lang="en-US" dirty="0" smtClean="0"/>
              <a:t> Fire &amp; Explosions</a:t>
            </a:r>
          </a:p>
          <a:p>
            <a:pPr>
              <a:buFont typeface="Wingdings" panose="05000000000000000000" pitchFamily="2" charset="2"/>
              <a:buChar char="q"/>
            </a:pPr>
            <a:r>
              <a:rPr lang="en-US" dirty="0" smtClean="0"/>
              <a:t> Structural failures</a:t>
            </a:r>
          </a:p>
          <a:p>
            <a:pPr>
              <a:buFont typeface="Wingdings" panose="05000000000000000000" pitchFamily="2" charset="2"/>
              <a:buChar char="q"/>
            </a:pPr>
            <a:r>
              <a:rPr lang="en-US" dirty="0" smtClean="0"/>
              <a:t> Chemical Exposures</a:t>
            </a:r>
          </a:p>
          <a:p>
            <a:pPr>
              <a:buFont typeface="Wingdings" panose="05000000000000000000" pitchFamily="2" charset="2"/>
              <a:buChar char="q"/>
            </a:pPr>
            <a:r>
              <a:rPr lang="en-US" dirty="0"/>
              <a:t> </a:t>
            </a:r>
            <a:r>
              <a:rPr lang="en-US" dirty="0" smtClean="0"/>
              <a:t>Equipment failure due to unsafe practices</a:t>
            </a:r>
          </a:p>
          <a:p>
            <a:pPr marL="0" indent="0">
              <a:buNone/>
            </a:pPr>
            <a:r>
              <a:rPr lang="en-US" dirty="0" smtClean="0"/>
              <a:t>The cause of equipment damages could be minimized through effective EHS program implementation and continual improvement. </a:t>
            </a:r>
            <a:endParaRPr lang="en-US" dirty="0"/>
          </a:p>
        </p:txBody>
      </p:sp>
      <p:sp>
        <p:nvSpPr>
          <p:cNvPr id="4" name="Date Placeholder 3"/>
          <p:cNvSpPr>
            <a:spLocks noGrp="1"/>
          </p:cNvSpPr>
          <p:nvPr>
            <p:ph type="dt" sz="half" idx="10"/>
          </p:nvPr>
        </p:nvSpPr>
        <p:spPr/>
        <p:txBody>
          <a:bodyPr/>
          <a:lstStyle/>
          <a:p>
            <a:r>
              <a:rPr lang="en-US" smtClean="0"/>
              <a:t>COPY RIGHT RESERVED</a:t>
            </a:r>
            <a:endParaRPr lang="en-US" dirty="0"/>
          </a:p>
        </p:txBody>
      </p:sp>
      <p:sp>
        <p:nvSpPr>
          <p:cNvPr id="5" name="Footer Placeholder 4"/>
          <p:cNvSpPr>
            <a:spLocks noGrp="1"/>
          </p:cNvSpPr>
          <p:nvPr>
            <p:ph type="ftr" sz="quarter" idx="11"/>
          </p:nvPr>
        </p:nvSpPr>
        <p:spPr/>
        <p:txBody>
          <a:bodyPr/>
          <a:lstStyle/>
          <a:p>
            <a:r>
              <a:rPr lang="en-US" smtClean="0"/>
              <a:t>Copy Right @NECL</a:t>
            </a:r>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smtClean="0"/>
              <a:pPr/>
              <a:t>10</a:t>
            </a:fld>
            <a:endParaRPr lang="en-US" dirty="0"/>
          </a:p>
        </p:txBody>
      </p:sp>
    </p:spTree>
    <p:extLst>
      <p:ext uri="{BB962C8B-B14F-4D97-AF65-F5344CB8AC3E}">
        <p14:creationId xmlns:p14="http://schemas.microsoft.com/office/powerpoint/2010/main" val="3486701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81000"/>
            <a:ext cx="9372600" cy="716280"/>
          </a:xfrm>
        </p:spPr>
        <p:txBody>
          <a:bodyPr/>
          <a:lstStyle/>
          <a:p>
            <a:r>
              <a:rPr lang="en-US" dirty="0" smtClean="0"/>
              <a:t>MATERIALS selection</a:t>
            </a:r>
            <a:endParaRPr lang="en-US" dirty="0"/>
          </a:p>
        </p:txBody>
      </p:sp>
      <p:sp>
        <p:nvSpPr>
          <p:cNvPr id="3" name="Content Placeholder 2"/>
          <p:cNvSpPr>
            <a:spLocks noGrp="1"/>
          </p:cNvSpPr>
          <p:nvPr>
            <p:ph idx="1"/>
          </p:nvPr>
        </p:nvSpPr>
        <p:spPr>
          <a:xfrm>
            <a:off x="1981200" y="1097281"/>
            <a:ext cx="9372600" cy="5373240"/>
          </a:xfrm>
        </p:spPr>
        <p:txBody>
          <a:bodyPr>
            <a:normAutofit/>
          </a:bodyPr>
          <a:lstStyle/>
          <a:p>
            <a:pPr marL="0" indent="0">
              <a:buNone/>
            </a:pPr>
            <a:r>
              <a:rPr lang="en-US" b="1" dirty="0" smtClean="0"/>
              <a:t>Requirements </a:t>
            </a:r>
            <a:r>
              <a:rPr lang="en-US" b="1" dirty="0"/>
              <a:t>Compliance</a:t>
            </a:r>
          </a:p>
          <a:p>
            <a:pPr marL="0" indent="0">
              <a:buNone/>
            </a:pPr>
            <a:r>
              <a:rPr lang="en-US" dirty="0"/>
              <a:t>Any impact on materials selection coming from standards and regulation </a:t>
            </a:r>
            <a:r>
              <a:rPr lang="en-US" dirty="0" smtClean="0"/>
              <a:t>are highlighted </a:t>
            </a:r>
            <a:r>
              <a:rPr lang="en-US" dirty="0"/>
              <a:t>and taken into account by the Process Coordinator.</a:t>
            </a:r>
          </a:p>
          <a:p>
            <a:pPr marL="0" indent="0">
              <a:buNone/>
            </a:pPr>
            <a:r>
              <a:rPr lang="en-US" dirty="0"/>
              <a:t>Audits check compliance with regulations and standards.</a:t>
            </a:r>
          </a:p>
          <a:p>
            <a:pPr marL="0" indent="0">
              <a:buNone/>
            </a:pPr>
            <a:r>
              <a:rPr lang="en-US" b="1" dirty="0" smtClean="0"/>
              <a:t>Management </a:t>
            </a:r>
            <a:r>
              <a:rPr lang="en-US" b="1" dirty="0"/>
              <a:t>of risk</a:t>
            </a:r>
          </a:p>
          <a:p>
            <a:pPr marL="0" indent="0">
              <a:buNone/>
            </a:pPr>
            <a:r>
              <a:rPr lang="en-US" dirty="0"/>
              <a:t>Results are shared with the Project Management.</a:t>
            </a:r>
          </a:p>
          <a:p>
            <a:pPr marL="0" indent="0">
              <a:buNone/>
            </a:pPr>
            <a:r>
              <a:rPr lang="en-US" dirty="0"/>
              <a:t>Document is audited.</a:t>
            </a:r>
          </a:p>
          <a:p>
            <a:pPr marL="0" indent="0">
              <a:buNone/>
            </a:pPr>
            <a:r>
              <a:rPr lang="en-US" b="1" dirty="0" smtClean="0"/>
              <a:t>Fire </a:t>
            </a:r>
            <a:r>
              <a:rPr lang="en-US" b="1" dirty="0"/>
              <a:t>proofing</a:t>
            </a:r>
          </a:p>
          <a:p>
            <a:pPr marL="0" indent="0">
              <a:buNone/>
            </a:pPr>
            <a:r>
              <a:rPr lang="en-US" dirty="0"/>
              <a:t>Passive fire protection system is a system that performs its function without relying </a:t>
            </a:r>
            <a:r>
              <a:rPr lang="en-US" dirty="0" smtClean="0"/>
              <a:t>on the </a:t>
            </a:r>
            <a:r>
              <a:rPr lang="en-US" dirty="0"/>
              <a:t>requirement of activation of any device</a:t>
            </a:r>
            <a:r>
              <a:rPr lang="en-US" dirty="0" smtClean="0"/>
              <a:t>.</a:t>
            </a:r>
            <a:endParaRPr lang="en-US" dirty="0"/>
          </a:p>
        </p:txBody>
      </p:sp>
      <p:sp>
        <p:nvSpPr>
          <p:cNvPr id="4" name="Footer Placeholder 3"/>
          <p:cNvSpPr>
            <a:spLocks noGrp="1"/>
          </p:cNvSpPr>
          <p:nvPr>
            <p:ph type="ftr" sz="quarter" idx="11"/>
          </p:nvPr>
        </p:nvSpPr>
        <p:spPr/>
        <p:txBody>
          <a:bodyPr/>
          <a:lstStyle/>
          <a:p>
            <a:r>
              <a:rPr lang="en-US" smtClean="0"/>
              <a:t>Copy Right @NECL</a:t>
            </a:r>
            <a:endParaRPr lang="en-US"/>
          </a:p>
        </p:txBody>
      </p:sp>
      <p:sp>
        <p:nvSpPr>
          <p:cNvPr id="5" name="Date Placeholder 4"/>
          <p:cNvSpPr>
            <a:spLocks noGrp="1"/>
          </p:cNvSpPr>
          <p:nvPr>
            <p:ph type="dt" sz="half" idx="10"/>
          </p:nvPr>
        </p:nvSpPr>
        <p:spPr/>
        <p:txBody>
          <a:bodyPr/>
          <a:lstStyle/>
          <a:p>
            <a:r>
              <a:rPr lang="en-US" smtClean="0"/>
              <a:t>COPY RIGHT RESERVED</a:t>
            </a:r>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100</a:t>
            </a:fld>
            <a:endParaRPr lang="en-US"/>
          </a:p>
        </p:txBody>
      </p:sp>
    </p:spTree>
    <p:extLst>
      <p:ext uri="{BB962C8B-B14F-4D97-AF65-F5344CB8AC3E}">
        <p14:creationId xmlns:p14="http://schemas.microsoft.com/office/powerpoint/2010/main" val="1538663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81000"/>
            <a:ext cx="9372600" cy="716280"/>
          </a:xfrm>
        </p:spPr>
        <p:txBody>
          <a:bodyPr/>
          <a:lstStyle/>
          <a:p>
            <a:r>
              <a:rPr lang="en-US" dirty="0" smtClean="0"/>
              <a:t>MATERIALS selection</a:t>
            </a:r>
            <a:endParaRPr lang="en-US" dirty="0"/>
          </a:p>
        </p:txBody>
      </p:sp>
      <p:sp>
        <p:nvSpPr>
          <p:cNvPr id="3" name="Content Placeholder 2"/>
          <p:cNvSpPr>
            <a:spLocks noGrp="1"/>
          </p:cNvSpPr>
          <p:nvPr>
            <p:ph idx="1"/>
          </p:nvPr>
        </p:nvSpPr>
        <p:spPr>
          <a:xfrm>
            <a:off x="1981200" y="1097281"/>
            <a:ext cx="9372600" cy="5373240"/>
          </a:xfrm>
        </p:spPr>
        <p:txBody>
          <a:bodyPr>
            <a:normAutofit/>
          </a:bodyPr>
          <a:lstStyle/>
          <a:p>
            <a:pPr marL="0" indent="0">
              <a:buNone/>
            </a:pPr>
            <a:r>
              <a:rPr lang="en-US" b="1" dirty="0" smtClean="0"/>
              <a:t>Common Fire </a:t>
            </a:r>
            <a:r>
              <a:rPr lang="en-US" b="1" dirty="0"/>
              <a:t>proofing deliverables are listed here below:</a:t>
            </a:r>
          </a:p>
          <a:p>
            <a:r>
              <a:rPr lang="en-US" dirty="0" smtClean="0"/>
              <a:t>Fireproofing </a:t>
            </a:r>
            <a:r>
              <a:rPr lang="en-US" dirty="0"/>
              <a:t>General </a:t>
            </a:r>
            <a:r>
              <a:rPr lang="en-US" dirty="0" smtClean="0"/>
              <a:t>Criteria</a:t>
            </a:r>
          </a:p>
          <a:p>
            <a:r>
              <a:rPr lang="en-US" dirty="0" smtClean="0"/>
              <a:t>Fireproofing </a:t>
            </a:r>
            <a:r>
              <a:rPr lang="en-US" dirty="0"/>
              <a:t>Specification and Data </a:t>
            </a:r>
            <a:r>
              <a:rPr lang="en-US" dirty="0" smtClean="0"/>
              <a:t>Sheets</a:t>
            </a:r>
            <a:endParaRPr lang="en-US" dirty="0"/>
          </a:p>
          <a:p>
            <a:r>
              <a:rPr lang="en-US" dirty="0" smtClean="0"/>
              <a:t>Fireproofing </a:t>
            </a:r>
            <a:r>
              <a:rPr lang="en-US" dirty="0"/>
              <a:t>Zones Drawings </a:t>
            </a:r>
          </a:p>
        </p:txBody>
      </p:sp>
      <p:sp>
        <p:nvSpPr>
          <p:cNvPr id="4" name="Footer Placeholder 3"/>
          <p:cNvSpPr>
            <a:spLocks noGrp="1"/>
          </p:cNvSpPr>
          <p:nvPr>
            <p:ph type="ftr" sz="quarter" idx="11"/>
          </p:nvPr>
        </p:nvSpPr>
        <p:spPr/>
        <p:txBody>
          <a:bodyPr/>
          <a:lstStyle/>
          <a:p>
            <a:r>
              <a:rPr lang="en-US" smtClean="0"/>
              <a:t>Copy Right @NECL</a:t>
            </a:r>
            <a:endParaRPr lang="en-US"/>
          </a:p>
        </p:txBody>
      </p:sp>
      <p:pic>
        <p:nvPicPr>
          <p:cNvPr id="7" name="Picture 6"/>
          <p:cNvPicPr>
            <a:picLocks noChangeAspect="1"/>
          </p:cNvPicPr>
          <p:nvPr/>
        </p:nvPicPr>
        <p:blipFill>
          <a:blip r:embed="rId2"/>
          <a:stretch>
            <a:fillRect/>
          </a:stretch>
        </p:blipFill>
        <p:spPr>
          <a:xfrm>
            <a:off x="6667500" y="3065384"/>
            <a:ext cx="4130843" cy="2105727"/>
          </a:xfrm>
          <a:prstGeom prst="rect">
            <a:avLst/>
          </a:prstGeom>
        </p:spPr>
      </p:pic>
      <p:sp>
        <p:nvSpPr>
          <p:cNvPr id="5" name="Date Placeholder 4"/>
          <p:cNvSpPr>
            <a:spLocks noGrp="1"/>
          </p:cNvSpPr>
          <p:nvPr>
            <p:ph type="dt" sz="half" idx="10"/>
          </p:nvPr>
        </p:nvSpPr>
        <p:spPr/>
        <p:txBody>
          <a:bodyPr/>
          <a:lstStyle/>
          <a:p>
            <a:r>
              <a:rPr lang="en-US" smtClean="0"/>
              <a:t>COPY RIGHT RESERVED</a:t>
            </a:r>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101</a:t>
            </a:fld>
            <a:endParaRPr lang="en-US"/>
          </a:p>
        </p:txBody>
      </p:sp>
    </p:spTree>
    <p:extLst>
      <p:ext uri="{BB962C8B-B14F-4D97-AF65-F5344CB8AC3E}">
        <p14:creationId xmlns:p14="http://schemas.microsoft.com/office/powerpoint/2010/main" val="1915543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81000"/>
            <a:ext cx="9372600" cy="819150"/>
          </a:xfrm>
        </p:spPr>
        <p:txBody>
          <a:bodyPr>
            <a:normAutofit/>
          </a:bodyPr>
          <a:lstStyle/>
          <a:p>
            <a:r>
              <a:rPr lang="en-US" sz="3600" dirty="0"/>
              <a:t>EQUIPMENT, PIPING AND MACHINERY DESIGN</a:t>
            </a:r>
          </a:p>
        </p:txBody>
      </p:sp>
      <p:sp>
        <p:nvSpPr>
          <p:cNvPr id="3" name="Content Placeholder 2"/>
          <p:cNvSpPr>
            <a:spLocks noGrp="1"/>
          </p:cNvSpPr>
          <p:nvPr>
            <p:ph idx="1"/>
          </p:nvPr>
        </p:nvSpPr>
        <p:spPr>
          <a:xfrm>
            <a:off x="1981200" y="1428749"/>
            <a:ext cx="9372600" cy="5041771"/>
          </a:xfrm>
        </p:spPr>
        <p:txBody>
          <a:bodyPr/>
          <a:lstStyle/>
          <a:p>
            <a:pPr marL="0" indent="0">
              <a:buNone/>
            </a:pPr>
            <a:r>
              <a:rPr lang="en-US" dirty="0" smtClean="0"/>
              <a:t>Consider the following criteria</a:t>
            </a:r>
            <a:r>
              <a:rPr lang="en-US" dirty="0"/>
              <a:t> </a:t>
            </a:r>
            <a:r>
              <a:rPr lang="en-US" dirty="0" smtClean="0"/>
              <a:t>or requirements during design stage;</a:t>
            </a:r>
          </a:p>
          <a:p>
            <a:r>
              <a:rPr lang="en-US" dirty="0" smtClean="0"/>
              <a:t>Human Machine interface</a:t>
            </a:r>
          </a:p>
          <a:p>
            <a:r>
              <a:rPr lang="en-US" dirty="0" smtClean="0"/>
              <a:t>Intrinsic safety</a:t>
            </a:r>
          </a:p>
          <a:p>
            <a:r>
              <a:rPr lang="en-US" dirty="0" smtClean="0"/>
              <a:t>Noise reduction</a:t>
            </a:r>
          </a:p>
          <a:p>
            <a:r>
              <a:rPr lang="en-US" dirty="0" smtClean="0"/>
              <a:t>Heat and thermal hazards</a:t>
            </a:r>
          </a:p>
          <a:p>
            <a:r>
              <a:rPr lang="en-US" dirty="0" smtClean="0"/>
              <a:t>Machine guarding</a:t>
            </a:r>
          </a:p>
          <a:p>
            <a:r>
              <a:rPr lang="en-US" dirty="0" smtClean="0"/>
              <a:t>Electrical safety</a:t>
            </a:r>
            <a:endParaRPr lang="en-US" dirty="0"/>
          </a:p>
        </p:txBody>
      </p:sp>
      <p:sp>
        <p:nvSpPr>
          <p:cNvPr id="4" name="Footer Placeholder 3"/>
          <p:cNvSpPr>
            <a:spLocks noGrp="1"/>
          </p:cNvSpPr>
          <p:nvPr>
            <p:ph type="ftr" sz="quarter" idx="11"/>
          </p:nvPr>
        </p:nvSpPr>
        <p:spPr/>
        <p:txBody>
          <a:bodyPr/>
          <a:lstStyle/>
          <a:p>
            <a:r>
              <a:rPr lang="en-US" smtClean="0"/>
              <a:t>Copy Right @NECL</a:t>
            </a:r>
            <a:endParaRPr lang="en-US"/>
          </a:p>
        </p:txBody>
      </p:sp>
      <p:pic>
        <p:nvPicPr>
          <p:cNvPr id="5" name="Picture 4"/>
          <p:cNvPicPr>
            <a:picLocks noChangeAspect="1"/>
          </p:cNvPicPr>
          <p:nvPr/>
        </p:nvPicPr>
        <p:blipFill>
          <a:blip r:embed="rId2"/>
          <a:stretch>
            <a:fillRect/>
          </a:stretch>
        </p:blipFill>
        <p:spPr>
          <a:xfrm>
            <a:off x="6842709" y="2935093"/>
            <a:ext cx="2886075" cy="2009775"/>
          </a:xfrm>
          <a:prstGeom prst="rect">
            <a:avLst/>
          </a:prstGeom>
        </p:spPr>
      </p:pic>
      <p:sp>
        <p:nvSpPr>
          <p:cNvPr id="6" name="Date Placeholder 5"/>
          <p:cNvSpPr>
            <a:spLocks noGrp="1"/>
          </p:cNvSpPr>
          <p:nvPr>
            <p:ph type="dt" sz="half" idx="10"/>
          </p:nvPr>
        </p:nvSpPr>
        <p:spPr/>
        <p:txBody>
          <a:bodyPr/>
          <a:lstStyle/>
          <a:p>
            <a:r>
              <a:rPr lang="en-US" smtClean="0"/>
              <a:t>COPY RIGHT RESERVED</a:t>
            </a:r>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102</a:t>
            </a:fld>
            <a:endParaRPr lang="en-US"/>
          </a:p>
        </p:txBody>
      </p:sp>
    </p:spTree>
    <p:extLst>
      <p:ext uri="{BB962C8B-B14F-4D97-AF65-F5344CB8AC3E}">
        <p14:creationId xmlns:p14="http://schemas.microsoft.com/office/powerpoint/2010/main" val="2621951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1630" y="381000"/>
            <a:ext cx="10046970" cy="1196340"/>
          </a:xfrm>
        </p:spPr>
        <p:txBody>
          <a:bodyPr>
            <a:normAutofit/>
          </a:bodyPr>
          <a:lstStyle/>
          <a:p>
            <a:r>
              <a:rPr lang="en-US" sz="3600" dirty="0"/>
              <a:t>HEATERS, FLARES, STACK AND INCINERATORS DESIGN</a:t>
            </a:r>
          </a:p>
        </p:txBody>
      </p:sp>
      <p:sp>
        <p:nvSpPr>
          <p:cNvPr id="3" name="Content Placeholder 2"/>
          <p:cNvSpPr>
            <a:spLocks noGrp="1"/>
          </p:cNvSpPr>
          <p:nvPr>
            <p:ph idx="1"/>
          </p:nvPr>
        </p:nvSpPr>
        <p:spPr/>
        <p:txBody>
          <a:bodyPr>
            <a:normAutofit/>
          </a:bodyPr>
          <a:lstStyle/>
          <a:p>
            <a:pPr marL="0" indent="0">
              <a:buNone/>
            </a:pPr>
            <a:r>
              <a:rPr lang="en-US" b="1" dirty="0"/>
              <a:t>Compliance with requirements</a:t>
            </a:r>
          </a:p>
          <a:p>
            <a:pPr marL="0" indent="0">
              <a:buNone/>
            </a:pPr>
            <a:r>
              <a:rPr lang="en-US" dirty="0"/>
              <a:t>Requirements regarding air emissions </a:t>
            </a:r>
            <a:r>
              <a:rPr lang="en-US" dirty="0" smtClean="0"/>
              <a:t>should follow as per </a:t>
            </a:r>
            <a:r>
              <a:rPr lang="en-US" dirty="0"/>
              <a:t>Environmental </a:t>
            </a:r>
            <a:r>
              <a:rPr lang="en-US" dirty="0" smtClean="0"/>
              <a:t>Design Philosophy </a:t>
            </a:r>
            <a:endParaRPr lang="en-US" dirty="0"/>
          </a:p>
          <a:p>
            <a:r>
              <a:rPr lang="en-US" dirty="0" smtClean="0"/>
              <a:t>Calculation </a:t>
            </a:r>
            <a:r>
              <a:rPr lang="en-US" dirty="0"/>
              <a:t>of all significant pollutant emissions, properly classified and </a:t>
            </a:r>
            <a:r>
              <a:rPr lang="en-US" dirty="0" smtClean="0"/>
              <a:t>detailed specification </a:t>
            </a:r>
            <a:r>
              <a:rPr lang="en-US" dirty="0"/>
              <a:t>of the proper mitigation interventions eventually necessary </a:t>
            </a:r>
            <a:r>
              <a:rPr lang="en-US" dirty="0" smtClean="0"/>
              <a:t>in comparison </a:t>
            </a:r>
            <a:r>
              <a:rPr lang="en-US" dirty="0"/>
              <a:t>with the </a:t>
            </a:r>
            <a:r>
              <a:rPr lang="en-US" dirty="0" smtClean="0"/>
              <a:t>Ecological Codes </a:t>
            </a:r>
            <a:r>
              <a:rPr lang="en-US" dirty="0"/>
              <a:t>and the measures </a:t>
            </a:r>
            <a:r>
              <a:rPr lang="en-US" dirty="0" smtClean="0"/>
              <a:t>issued </a:t>
            </a:r>
            <a:r>
              <a:rPr lang="en-US" dirty="0"/>
              <a:t>by </a:t>
            </a:r>
            <a:r>
              <a:rPr lang="en-US" dirty="0" smtClean="0"/>
              <a:t>Environmental Protection agencies </a:t>
            </a:r>
          </a:p>
          <a:p>
            <a:pPr marL="0" indent="0">
              <a:buNone/>
            </a:pPr>
            <a:r>
              <a:rPr lang="en-US" b="1" dirty="0"/>
              <a:t>Management of risk</a:t>
            </a:r>
          </a:p>
          <a:p>
            <a:pPr marL="0" indent="0">
              <a:buNone/>
            </a:pPr>
            <a:r>
              <a:rPr lang="en-US" dirty="0"/>
              <a:t>The risk related to heaters, flares and stack are assessed</a:t>
            </a:r>
          </a:p>
        </p:txBody>
      </p:sp>
      <p:sp>
        <p:nvSpPr>
          <p:cNvPr id="4" name="Footer Placeholder 3"/>
          <p:cNvSpPr>
            <a:spLocks noGrp="1"/>
          </p:cNvSpPr>
          <p:nvPr>
            <p:ph type="ftr" sz="quarter" idx="11"/>
          </p:nvPr>
        </p:nvSpPr>
        <p:spPr/>
        <p:txBody>
          <a:bodyPr/>
          <a:lstStyle/>
          <a:p>
            <a:r>
              <a:rPr lang="en-US" smtClean="0"/>
              <a:t>Copy Right @NECL</a:t>
            </a:r>
            <a:endParaRPr lang="en-US" dirty="0"/>
          </a:p>
        </p:txBody>
      </p:sp>
      <p:sp>
        <p:nvSpPr>
          <p:cNvPr id="5" name="Date Placeholder 4"/>
          <p:cNvSpPr>
            <a:spLocks noGrp="1"/>
          </p:cNvSpPr>
          <p:nvPr>
            <p:ph type="dt" sz="half" idx="10"/>
          </p:nvPr>
        </p:nvSpPr>
        <p:spPr/>
        <p:txBody>
          <a:bodyPr/>
          <a:lstStyle/>
          <a:p>
            <a:r>
              <a:rPr lang="en-US" smtClean="0"/>
              <a:t>COPY RIGHT RESERVED</a:t>
            </a:r>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103</a:t>
            </a:fld>
            <a:endParaRPr lang="en-US"/>
          </a:p>
        </p:txBody>
      </p:sp>
    </p:spTree>
    <p:extLst>
      <p:ext uri="{BB962C8B-B14F-4D97-AF65-F5344CB8AC3E}">
        <p14:creationId xmlns:p14="http://schemas.microsoft.com/office/powerpoint/2010/main" val="1608491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1630" y="381000"/>
            <a:ext cx="10046970" cy="1196340"/>
          </a:xfrm>
        </p:spPr>
        <p:txBody>
          <a:bodyPr>
            <a:normAutofit/>
          </a:bodyPr>
          <a:lstStyle/>
          <a:p>
            <a:r>
              <a:rPr lang="en-US" sz="3600" dirty="0"/>
              <a:t>HEATERS, FLARES, STACK AND INCINERATORS DESIGN</a:t>
            </a:r>
          </a:p>
        </p:txBody>
      </p:sp>
      <p:sp>
        <p:nvSpPr>
          <p:cNvPr id="3" name="Content Placeholder 2"/>
          <p:cNvSpPr>
            <a:spLocks noGrp="1"/>
          </p:cNvSpPr>
          <p:nvPr>
            <p:ph idx="1"/>
          </p:nvPr>
        </p:nvSpPr>
        <p:spPr>
          <a:xfrm>
            <a:off x="1760220" y="1783081"/>
            <a:ext cx="9593580" cy="4687440"/>
          </a:xfrm>
        </p:spPr>
        <p:txBody>
          <a:bodyPr>
            <a:normAutofit lnSpcReduction="10000"/>
          </a:bodyPr>
          <a:lstStyle/>
          <a:p>
            <a:pPr marL="0" indent="0">
              <a:buNone/>
            </a:pPr>
            <a:r>
              <a:rPr lang="en-US" b="1" dirty="0"/>
              <a:t>Flare Load summary</a:t>
            </a:r>
          </a:p>
          <a:p>
            <a:pPr marL="0" indent="0" algn="just">
              <a:buNone/>
            </a:pPr>
            <a:r>
              <a:rPr lang="en-US" dirty="0"/>
              <a:t>The flare load summary is an estimation of continuous flaring during normal operation</a:t>
            </a:r>
            <a:r>
              <a:rPr lang="en-US" dirty="0" smtClean="0"/>
              <a:t>, start </a:t>
            </a:r>
            <a:r>
              <a:rPr lang="en-US" dirty="0"/>
              <a:t>up and shut down and maximum emergency cumulative flare loads from the </a:t>
            </a:r>
            <a:r>
              <a:rPr lang="en-US" dirty="0" smtClean="0"/>
              <a:t>plant including </a:t>
            </a:r>
            <a:r>
              <a:rPr lang="en-US" dirty="0"/>
              <a:t>rate, composition, temperature and maximum allowable back pressure.</a:t>
            </a:r>
          </a:p>
          <a:p>
            <a:pPr marL="0" indent="0" algn="just">
              <a:buNone/>
            </a:pPr>
            <a:r>
              <a:rPr lang="en-US" dirty="0"/>
              <a:t>The summary is provided in Basic design phase and updated in the FEED phase</a:t>
            </a:r>
            <a:r>
              <a:rPr lang="en-US" dirty="0" smtClean="0"/>
              <a:t>. Main </a:t>
            </a:r>
            <a:r>
              <a:rPr lang="en-US" dirty="0"/>
              <a:t>implications are highlighted and discussed with Project Management</a:t>
            </a:r>
            <a:r>
              <a:rPr lang="en-US" dirty="0" smtClean="0"/>
              <a:t>. The </a:t>
            </a:r>
            <a:r>
              <a:rPr lang="en-US" dirty="0"/>
              <a:t>execution of the activity is checked.</a:t>
            </a:r>
          </a:p>
          <a:p>
            <a:pPr marL="0" indent="0">
              <a:buNone/>
            </a:pPr>
            <a:r>
              <a:rPr lang="en-US" b="1" dirty="0"/>
              <a:t>Flare load summary </a:t>
            </a:r>
            <a:r>
              <a:rPr lang="en-US" b="1" dirty="0" smtClean="0"/>
              <a:t>outputs </a:t>
            </a:r>
            <a:r>
              <a:rPr lang="en-US" b="1" dirty="0"/>
              <a:t>are:</a:t>
            </a:r>
          </a:p>
          <a:p>
            <a:r>
              <a:rPr lang="en-US" dirty="0" smtClean="0"/>
              <a:t>Stack </a:t>
            </a:r>
            <a:r>
              <a:rPr lang="en-US" dirty="0"/>
              <a:t>emission.</a:t>
            </a:r>
          </a:p>
          <a:p>
            <a:r>
              <a:rPr lang="en-US" dirty="0" smtClean="0"/>
              <a:t>Specification </a:t>
            </a:r>
            <a:r>
              <a:rPr lang="en-US" dirty="0"/>
              <a:t>for Heaters.</a:t>
            </a:r>
          </a:p>
        </p:txBody>
      </p:sp>
      <p:sp>
        <p:nvSpPr>
          <p:cNvPr id="4" name="Footer Placeholder 3"/>
          <p:cNvSpPr>
            <a:spLocks noGrp="1"/>
          </p:cNvSpPr>
          <p:nvPr>
            <p:ph type="ftr" sz="quarter" idx="11"/>
          </p:nvPr>
        </p:nvSpPr>
        <p:spPr/>
        <p:txBody>
          <a:bodyPr/>
          <a:lstStyle/>
          <a:p>
            <a:r>
              <a:rPr lang="en-US" smtClean="0"/>
              <a:t>Copy Right @NECL</a:t>
            </a:r>
            <a:endParaRPr lang="en-US"/>
          </a:p>
        </p:txBody>
      </p:sp>
      <p:sp>
        <p:nvSpPr>
          <p:cNvPr id="5" name="Date Placeholder 4"/>
          <p:cNvSpPr>
            <a:spLocks noGrp="1"/>
          </p:cNvSpPr>
          <p:nvPr>
            <p:ph type="dt" sz="half" idx="10"/>
          </p:nvPr>
        </p:nvSpPr>
        <p:spPr/>
        <p:txBody>
          <a:bodyPr/>
          <a:lstStyle/>
          <a:p>
            <a:r>
              <a:rPr lang="en-US" smtClean="0"/>
              <a:t>COPY RIGHT RESERVED</a:t>
            </a:r>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104</a:t>
            </a:fld>
            <a:endParaRPr lang="en-US"/>
          </a:p>
        </p:txBody>
      </p:sp>
    </p:spTree>
    <p:extLst>
      <p:ext uri="{BB962C8B-B14F-4D97-AF65-F5344CB8AC3E}">
        <p14:creationId xmlns:p14="http://schemas.microsoft.com/office/powerpoint/2010/main" val="926018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7028" y="276497"/>
            <a:ext cx="9372600" cy="1295400"/>
          </a:xfrm>
        </p:spPr>
        <p:txBody>
          <a:bodyPr>
            <a:normAutofit/>
          </a:bodyPr>
          <a:lstStyle/>
          <a:p>
            <a:r>
              <a:rPr lang="en-US" sz="3600" dirty="0"/>
              <a:t>POLLUTION CONTROL FACILITIES DESIGN</a:t>
            </a:r>
          </a:p>
        </p:txBody>
      </p:sp>
      <p:sp>
        <p:nvSpPr>
          <p:cNvPr id="3" name="Content Placeholder 2"/>
          <p:cNvSpPr>
            <a:spLocks noGrp="1"/>
          </p:cNvSpPr>
          <p:nvPr>
            <p:ph idx="1"/>
          </p:nvPr>
        </p:nvSpPr>
        <p:spPr/>
        <p:txBody>
          <a:bodyPr>
            <a:normAutofit/>
          </a:bodyPr>
          <a:lstStyle/>
          <a:p>
            <a:pPr marL="0" indent="0">
              <a:buNone/>
            </a:pPr>
            <a:r>
              <a:rPr lang="en-US" b="1" dirty="0"/>
              <a:t>Antipollution facilities are:</a:t>
            </a:r>
          </a:p>
          <a:p>
            <a:r>
              <a:rPr lang="en-US" dirty="0" smtClean="0"/>
              <a:t>Sewer </a:t>
            </a:r>
            <a:r>
              <a:rPr lang="en-US" dirty="0"/>
              <a:t>system.</a:t>
            </a:r>
          </a:p>
          <a:p>
            <a:r>
              <a:rPr lang="en-US" dirty="0" smtClean="0"/>
              <a:t>Waste </a:t>
            </a:r>
            <a:r>
              <a:rPr lang="en-US" dirty="0"/>
              <a:t>Water </a:t>
            </a:r>
            <a:r>
              <a:rPr lang="en-US" dirty="0" smtClean="0"/>
              <a:t>treatment</a:t>
            </a:r>
          </a:p>
          <a:p>
            <a:pPr marL="0" indent="0">
              <a:buNone/>
            </a:pPr>
            <a:r>
              <a:rPr lang="en-US" b="1" dirty="0"/>
              <a:t>Requirements Compliance</a:t>
            </a:r>
          </a:p>
          <a:p>
            <a:pPr marL="0" indent="0">
              <a:buNone/>
            </a:pPr>
            <a:r>
              <a:rPr lang="en-US" dirty="0"/>
              <a:t>Requirements and standards references and EIA recommendations are taken </a:t>
            </a:r>
            <a:r>
              <a:rPr lang="en-US" dirty="0" smtClean="0"/>
              <a:t>into account </a:t>
            </a:r>
            <a:r>
              <a:rPr lang="en-US" dirty="0"/>
              <a:t>by a dedicated project role/service and included in Project Specifications. </a:t>
            </a:r>
            <a:r>
              <a:rPr lang="en-US" dirty="0" smtClean="0"/>
              <a:t>The following </a:t>
            </a:r>
            <a:r>
              <a:rPr lang="en-US" dirty="0"/>
              <a:t>sections outline the requirements of the expected antipollution facilities.</a:t>
            </a:r>
          </a:p>
        </p:txBody>
      </p:sp>
      <p:sp>
        <p:nvSpPr>
          <p:cNvPr id="4" name="Footer Placeholder 3"/>
          <p:cNvSpPr>
            <a:spLocks noGrp="1"/>
          </p:cNvSpPr>
          <p:nvPr>
            <p:ph type="ftr" sz="quarter" idx="11"/>
          </p:nvPr>
        </p:nvSpPr>
        <p:spPr/>
        <p:txBody>
          <a:bodyPr/>
          <a:lstStyle/>
          <a:p>
            <a:r>
              <a:rPr lang="en-US" smtClean="0"/>
              <a:t>Copy Right @NECL</a:t>
            </a:r>
            <a:endParaRPr lang="en-US" dirty="0"/>
          </a:p>
        </p:txBody>
      </p:sp>
      <p:sp>
        <p:nvSpPr>
          <p:cNvPr id="5" name="Date Placeholder 4"/>
          <p:cNvSpPr>
            <a:spLocks noGrp="1"/>
          </p:cNvSpPr>
          <p:nvPr>
            <p:ph type="dt" sz="half" idx="10"/>
          </p:nvPr>
        </p:nvSpPr>
        <p:spPr/>
        <p:txBody>
          <a:bodyPr/>
          <a:lstStyle/>
          <a:p>
            <a:r>
              <a:rPr lang="en-US" smtClean="0"/>
              <a:t>COPY RIGHT RESERVED</a:t>
            </a:r>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105</a:t>
            </a:fld>
            <a:endParaRPr lang="en-US"/>
          </a:p>
        </p:txBody>
      </p:sp>
    </p:spTree>
    <p:extLst>
      <p:ext uri="{BB962C8B-B14F-4D97-AF65-F5344CB8AC3E}">
        <p14:creationId xmlns:p14="http://schemas.microsoft.com/office/powerpoint/2010/main" val="2333234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POLLUTION CONTROL FACILITIES DESIGN</a:t>
            </a:r>
          </a:p>
        </p:txBody>
      </p:sp>
      <p:sp>
        <p:nvSpPr>
          <p:cNvPr id="3" name="Content Placeholder 2"/>
          <p:cNvSpPr>
            <a:spLocks noGrp="1"/>
          </p:cNvSpPr>
          <p:nvPr>
            <p:ph idx="1"/>
          </p:nvPr>
        </p:nvSpPr>
        <p:spPr/>
        <p:txBody>
          <a:bodyPr>
            <a:normAutofit fontScale="92500" lnSpcReduction="20000"/>
          </a:bodyPr>
          <a:lstStyle/>
          <a:p>
            <a:pPr marL="0" indent="0">
              <a:buNone/>
            </a:pPr>
            <a:r>
              <a:rPr lang="en-US" sz="2600" b="1" dirty="0"/>
              <a:t>Sewer system</a:t>
            </a:r>
          </a:p>
          <a:p>
            <a:r>
              <a:rPr lang="en-US" dirty="0"/>
              <a:t>Effluents from oily sewer, storm runoff from the build-up area are discharged to off- </a:t>
            </a:r>
            <a:r>
              <a:rPr lang="en-US" dirty="0" smtClean="0"/>
              <a:t>plot treatment </a:t>
            </a:r>
            <a:r>
              <a:rPr lang="en-US" dirty="0"/>
              <a:t>facilities</a:t>
            </a:r>
            <a:r>
              <a:rPr lang="en-US" dirty="0" smtClean="0"/>
              <a:t>. </a:t>
            </a:r>
          </a:p>
          <a:p>
            <a:pPr marL="0" indent="0">
              <a:buNone/>
            </a:pPr>
            <a:r>
              <a:rPr lang="en-US" b="1" dirty="0"/>
              <a:t>Effluent Inventory</a:t>
            </a:r>
          </a:p>
          <a:p>
            <a:pPr marL="0" indent="0">
              <a:buNone/>
            </a:pPr>
            <a:r>
              <a:rPr lang="en-US" dirty="0"/>
              <a:t>The inventory identifies and describes waste effluents (gaseous, liquid and solid).</a:t>
            </a:r>
          </a:p>
          <a:p>
            <a:pPr marL="0" indent="0">
              <a:buNone/>
            </a:pPr>
            <a:r>
              <a:rPr lang="en-US" dirty="0"/>
              <a:t>The deliverables where information is available are following:</a:t>
            </a:r>
          </a:p>
          <a:p>
            <a:r>
              <a:rPr lang="en-US" dirty="0" smtClean="0"/>
              <a:t>Chemical </a:t>
            </a:r>
            <a:r>
              <a:rPr lang="en-US" dirty="0"/>
              <a:t>Consumption Summary per each Process Unit </a:t>
            </a:r>
            <a:r>
              <a:rPr lang="en-US" dirty="0" smtClean="0"/>
              <a:t>.</a:t>
            </a:r>
            <a:endParaRPr lang="en-US" dirty="0"/>
          </a:p>
          <a:p>
            <a:r>
              <a:rPr lang="en-US" dirty="0" smtClean="0"/>
              <a:t>Effluent </a:t>
            </a:r>
            <a:r>
              <a:rPr lang="en-US" dirty="0"/>
              <a:t>List per each Process Unit </a:t>
            </a:r>
            <a:r>
              <a:rPr lang="en-US" dirty="0" smtClean="0"/>
              <a:t>.</a:t>
            </a:r>
            <a:endParaRPr lang="en-US" dirty="0"/>
          </a:p>
          <a:p>
            <a:r>
              <a:rPr lang="en-US" dirty="0" smtClean="0"/>
              <a:t>Material </a:t>
            </a:r>
            <a:r>
              <a:rPr lang="en-US" dirty="0"/>
              <a:t>balance</a:t>
            </a:r>
          </a:p>
          <a:p>
            <a:r>
              <a:rPr lang="en-US" dirty="0" smtClean="0"/>
              <a:t>Air </a:t>
            </a:r>
            <a:r>
              <a:rPr lang="en-US" dirty="0"/>
              <a:t>Effluent Emission Study </a:t>
            </a:r>
            <a:r>
              <a:rPr lang="en-US" dirty="0" smtClean="0"/>
              <a:t>.</a:t>
            </a:r>
            <a:endParaRPr lang="en-US" dirty="0"/>
          </a:p>
        </p:txBody>
      </p:sp>
      <p:sp>
        <p:nvSpPr>
          <p:cNvPr id="4" name="Footer Placeholder 3"/>
          <p:cNvSpPr>
            <a:spLocks noGrp="1"/>
          </p:cNvSpPr>
          <p:nvPr>
            <p:ph type="ftr" sz="quarter" idx="11"/>
          </p:nvPr>
        </p:nvSpPr>
        <p:spPr/>
        <p:txBody>
          <a:bodyPr/>
          <a:lstStyle/>
          <a:p>
            <a:r>
              <a:rPr lang="en-US" smtClean="0"/>
              <a:t>Copy Right @NECL</a:t>
            </a:r>
            <a:endParaRPr lang="en-US"/>
          </a:p>
        </p:txBody>
      </p:sp>
      <p:sp>
        <p:nvSpPr>
          <p:cNvPr id="5" name="Date Placeholder 4"/>
          <p:cNvSpPr>
            <a:spLocks noGrp="1"/>
          </p:cNvSpPr>
          <p:nvPr>
            <p:ph type="dt" sz="half" idx="10"/>
          </p:nvPr>
        </p:nvSpPr>
        <p:spPr/>
        <p:txBody>
          <a:bodyPr/>
          <a:lstStyle/>
          <a:p>
            <a:r>
              <a:rPr lang="en-US" smtClean="0"/>
              <a:t>COPY RIGHT RESERVED</a:t>
            </a:r>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106</a:t>
            </a:fld>
            <a:endParaRPr lang="en-US"/>
          </a:p>
        </p:txBody>
      </p:sp>
    </p:spTree>
    <p:extLst>
      <p:ext uri="{BB962C8B-B14F-4D97-AF65-F5344CB8AC3E}">
        <p14:creationId xmlns:p14="http://schemas.microsoft.com/office/powerpoint/2010/main" val="3466130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8905" y="381000"/>
            <a:ext cx="9922041" cy="1295400"/>
          </a:xfrm>
        </p:spPr>
        <p:txBody>
          <a:bodyPr>
            <a:normAutofit/>
          </a:bodyPr>
          <a:lstStyle/>
          <a:p>
            <a:r>
              <a:rPr lang="en-US" sz="3600" dirty="0"/>
              <a:t>ELECTRICAL AND INSTRUMENTATION SYSTEM DESIGN</a:t>
            </a:r>
          </a:p>
        </p:txBody>
      </p:sp>
      <p:sp>
        <p:nvSpPr>
          <p:cNvPr id="3" name="Content Placeholder 2"/>
          <p:cNvSpPr>
            <a:spLocks noGrp="1"/>
          </p:cNvSpPr>
          <p:nvPr>
            <p:ph idx="1"/>
          </p:nvPr>
        </p:nvSpPr>
        <p:spPr>
          <a:xfrm>
            <a:off x="1981200" y="1794511"/>
            <a:ext cx="9372600" cy="4698870"/>
          </a:xfrm>
        </p:spPr>
        <p:txBody>
          <a:bodyPr>
            <a:normAutofit/>
          </a:bodyPr>
          <a:lstStyle/>
          <a:p>
            <a:pPr marL="0" indent="0">
              <a:buNone/>
            </a:pPr>
            <a:r>
              <a:rPr lang="en-US" dirty="0"/>
              <a:t>Hazardous Area Classification:</a:t>
            </a:r>
          </a:p>
          <a:p>
            <a:pPr marL="0" indent="0" algn="just">
              <a:buNone/>
            </a:pPr>
            <a:r>
              <a:rPr lang="en-US" dirty="0"/>
              <a:t>The Hazardous Area Classification is a systematic identification of hazardous area </a:t>
            </a:r>
            <a:r>
              <a:rPr lang="en-US" dirty="0" smtClean="0"/>
              <a:t>to assure </a:t>
            </a:r>
            <a:r>
              <a:rPr lang="en-US" dirty="0"/>
              <a:t>that all electrical equipment and subsequent installation will be suitable for </a:t>
            </a:r>
            <a:r>
              <a:rPr lang="en-US" dirty="0" smtClean="0"/>
              <a:t>the hazard </a:t>
            </a:r>
            <a:r>
              <a:rPr lang="en-US" dirty="0"/>
              <a:t>classification designated for its location.</a:t>
            </a:r>
          </a:p>
          <a:p>
            <a:pPr marL="0" indent="0" algn="just">
              <a:buNone/>
            </a:pPr>
            <a:r>
              <a:rPr lang="en-US" dirty="0"/>
              <a:t>The classification evaluates the sources of flammable products and the extension </a:t>
            </a:r>
            <a:r>
              <a:rPr lang="en-US" dirty="0" smtClean="0"/>
              <a:t>of their </a:t>
            </a:r>
            <a:r>
              <a:rPr lang="en-US" dirty="0"/>
              <a:t>spread to define the profile of the hazardous area</a:t>
            </a:r>
            <a:r>
              <a:rPr lang="en-US" dirty="0" smtClean="0"/>
              <a:t>. </a:t>
            </a:r>
          </a:p>
          <a:p>
            <a:pPr marL="0" indent="0" algn="just">
              <a:buNone/>
            </a:pPr>
            <a:r>
              <a:rPr lang="en-US" dirty="0" smtClean="0"/>
              <a:t>The </a:t>
            </a:r>
            <a:r>
              <a:rPr lang="en-US" dirty="0"/>
              <a:t>deliverables are the following:</a:t>
            </a:r>
          </a:p>
          <a:p>
            <a:r>
              <a:rPr lang="en-US" dirty="0" smtClean="0"/>
              <a:t>Item </a:t>
            </a:r>
            <a:r>
              <a:rPr lang="en-US" dirty="0"/>
              <a:t>list for Area Classification </a:t>
            </a:r>
            <a:endParaRPr lang="en-US" dirty="0" smtClean="0"/>
          </a:p>
          <a:p>
            <a:r>
              <a:rPr lang="en-US" dirty="0" smtClean="0"/>
              <a:t>Hazardous </a:t>
            </a:r>
            <a:r>
              <a:rPr lang="en-US" dirty="0"/>
              <a:t>are classification </a:t>
            </a:r>
            <a:r>
              <a:rPr lang="en-US" dirty="0" smtClean="0"/>
              <a:t>drawings</a:t>
            </a:r>
            <a:endParaRPr lang="en-US" dirty="0"/>
          </a:p>
        </p:txBody>
      </p:sp>
      <p:sp>
        <p:nvSpPr>
          <p:cNvPr id="4" name="Footer Placeholder 3"/>
          <p:cNvSpPr>
            <a:spLocks noGrp="1"/>
          </p:cNvSpPr>
          <p:nvPr>
            <p:ph type="ftr" sz="quarter" idx="11"/>
          </p:nvPr>
        </p:nvSpPr>
        <p:spPr/>
        <p:txBody>
          <a:bodyPr/>
          <a:lstStyle/>
          <a:p>
            <a:r>
              <a:rPr lang="en-US" smtClean="0"/>
              <a:t>Copy Right @NECL</a:t>
            </a:r>
            <a:endParaRPr lang="en-US" dirty="0"/>
          </a:p>
        </p:txBody>
      </p:sp>
      <p:sp>
        <p:nvSpPr>
          <p:cNvPr id="5" name="Date Placeholder 4"/>
          <p:cNvSpPr>
            <a:spLocks noGrp="1"/>
          </p:cNvSpPr>
          <p:nvPr>
            <p:ph type="dt" sz="half" idx="10"/>
          </p:nvPr>
        </p:nvSpPr>
        <p:spPr/>
        <p:txBody>
          <a:bodyPr/>
          <a:lstStyle/>
          <a:p>
            <a:r>
              <a:rPr lang="en-US" smtClean="0"/>
              <a:t>COPY RIGHT RESERVED</a:t>
            </a:r>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107</a:t>
            </a:fld>
            <a:endParaRPr lang="en-US"/>
          </a:p>
        </p:txBody>
      </p:sp>
    </p:spTree>
    <p:extLst>
      <p:ext uri="{BB962C8B-B14F-4D97-AF65-F5344CB8AC3E}">
        <p14:creationId xmlns:p14="http://schemas.microsoft.com/office/powerpoint/2010/main" val="2954633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6611" y="381000"/>
            <a:ext cx="9986209" cy="1295400"/>
          </a:xfrm>
        </p:spPr>
        <p:txBody>
          <a:bodyPr>
            <a:normAutofit/>
          </a:bodyPr>
          <a:lstStyle/>
          <a:p>
            <a:r>
              <a:rPr lang="en-US" sz="3600" dirty="0"/>
              <a:t>IMPLEMENTATION AND MONITORING - PROCUREMENT</a:t>
            </a:r>
          </a:p>
        </p:txBody>
      </p:sp>
      <p:sp>
        <p:nvSpPr>
          <p:cNvPr id="3" name="Content Placeholder 2"/>
          <p:cNvSpPr>
            <a:spLocks noGrp="1"/>
          </p:cNvSpPr>
          <p:nvPr>
            <p:ph idx="1"/>
          </p:nvPr>
        </p:nvSpPr>
        <p:spPr>
          <a:xfrm>
            <a:off x="1981200" y="1676401"/>
            <a:ext cx="9372600" cy="4794120"/>
          </a:xfrm>
        </p:spPr>
        <p:txBody>
          <a:bodyPr>
            <a:normAutofit fontScale="85000" lnSpcReduction="10000"/>
          </a:bodyPr>
          <a:lstStyle/>
          <a:p>
            <a:pPr marL="0" indent="0">
              <a:buNone/>
            </a:pPr>
            <a:r>
              <a:rPr lang="en-US" dirty="0"/>
              <a:t>All Suppliers/Vendors are responsible for forwarding activity related with their </a:t>
            </a:r>
            <a:r>
              <a:rPr lang="en-US" dirty="0" smtClean="0"/>
              <a:t>supply and </a:t>
            </a:r>
            <a:r>
              <a:rPr lang="en-US" dirty="0"/>
              <a:t>are requested to be in compliance with contract requirements, </a:t>
            </a:r>
            <a:r>
              <a:rPr lang="en-US" dirty="0" smtClean="0"/>
              <a:t>NECL expectations, site </a:t>
            </a:r>
            <a:r>
              <a:rPr lang="en-US" dirty="0"/>
              <a:t>rules and practices with reference to </a:t>
            </a:r>
            <a:r>
              <a:rPr lang="en-US" dirty="0" smtClean="0"/>
              <a:t>EHS. </a:t>
            </a:r>
          </a:p>
          <a:p>
            <a:pPr marL="0" indent="0">
              <a:buNone/>
            </a:pPr>
            <a:r>
              <a:rPr lang="en-US" sz="3200" b="1" dirty="0"/>
              <a:t>Suppliers’ </a:t>
            </a:r>
            <a:r>
              <a:rPr lang="en-US" sz="3200" b="1" dirty="0" smtClean="0"/>
              <a:t>EHS </a:t>
            </a:r>
            <a:r>
              <a:rPr lang="en-US" sz="3200" b="1" dirty="0"/>
              <a:t>System</a:t>
            </a:r>
          </a:p>
          <a:p>
            <a:pPr marL="0" indent="0">
              <a:buNone/>
            </a:pPr>
            <a:r>
              <a:rPr lang="en-US" dirty="0"/>
              <a:t>Expectations and requirements are communicated to suppliers during the </a:t>
            </a:r>
            <a:r>
              <a:rPr lang="en-US" dirty="0" smtClean="0"/>
              <a:t>bidding phase</a:t>
            </a:r>
            <a:r>
              <a:rPr lang="en-US" dirty="0"/>
              <a:t>.</a:t>
            </a:r>
          </a:p>
          <a:p>
            <a:r>
              <a:rPr lang="en-US" dirty="0" smtClean="0"/>
              <a:t>Suppliers </a:t>
            </a:r>
            <a:r>
              <a:rPr lang="en-US" dirty="0"/>
              <a:t>are assessed and evaluated by Project service/role on:</a:t>
            </a:r>
          </a:p>
          <a:p>
            <a:r>
              <a:rPr lang="en-US" dirty="0" smtClean="0"/>
              <a:t>Ability </a:t>
            </a:r>
            <a:r>
              <a:rPr lang="en-US" dirty="0"/>
              <a:t>to conform to </a:t>
            </a:r>
            <a:r>
              <a:rPr lang="en-US" dirty="0" smtClean="0"/>
              <a:t>EHS </a:t>
            </a:r>
            <a:r>
              <a:rPr lang="en-US" dirty="0"/>
              <a:t>requirements in all phase of the supply, from </a:t>
            </a:r>
            <a:r>
              <a:rPr lang="en-US" dirty="0" smtClean="0"/>
              <a:t>occupational health </a:t>
            </a:r>
            <a:r>
              <a:rPr lang="en-US" dirty="0"/>
              <a:t>and Safety of the working process, to final product and packaging.</a:t>
            </a:r>
          </a:p>
          <a:p>
            <a:r>
              <a:rPr lang="en-US" dirty="0" smtClean="0"/>
              <a:t>EHS </a:t>
            </a:r>
            <a:r>
              <a:rPr lang="en-US" dirty="0"/>
              <a:t>management capability and performances.</a:t>
            </a:r>
          </a:p>
          <a:p>
            <a:r>
              <a:rPr lang="en-US" dirty="0" smtClean="0"/>
              <a:t>Staff </a:t>
            </a:r>
            <a:r>
              <a:rPr lang="en-US" dirty="0"/>
              <a:t>and resources to fulfil </a:t>
            </a:r>
            <a:r>
              <a:rPr lang="en-US" dirty="0" smtClean="0"/>
              <a:t>EHS </a:t>
            </a:r>
            <a:r>
              <a:rPr lang="en-US" dirty="0"/>
              <a:t>requirements.</a:t>
            </a:r>
          </a:p>
          <a:p>
            <a:pPr marL="0" indent="0">
              <a:buNone/>
            </a:pPr>
            <a:r>
              <a:rPr lang="en-US" dirty="0"/>
              <a:t>A </a:t>
            </a:r>
            <a:r>
              <a:rPr lang="en-US" dirty="0" smtClean="0"/>
              <a:t>EHS </a:t>
            </a:r>
            <a:r>
              <a:rPr lang="en-US" dirty="0"/>
              <a:t>plan, consistent with </a:t>
            </a:r>
            <a:r>
              <a:rPr lang="en-US" dirty="0" smtClean="0"/>
              <a:t>EHS </a:t>
            </a:r>
            <a:r>
              <a:rPr lang="en-US" dirty="0"/>
              <a:t>requirements, is required to detail arrangements </a:t>
            </a:r>
            <a:r>
              <a:rPr lang="en-US" dirty="0" smtClean="0"/>
              <a:t>for the </a:t>
            </a:r>
            <a:r>
              <a:rPr lang="en-US" dirty="0"/>
              <a:t>management of </a:t>
            </a:r>
            <a:r>
              <a:rPr lang="en-US" dirty="0" smtClean="0"/>
              <a:t>EHS.  </a:t>
            </a:r>
            <a:endParaRPr lang="en-US" dirty="0"/>
          </a:p>
        </p:txBody>
      </p:sp>
      <p:sp>
        <p:nvSpPr>
          <p:cNvPr id="4" name="Footer Placeholder 3"/>
          <p:cNvSpPr>
            <a:spLocks noGrp="1"/>
          </p:cNvSpPr>
          <p:nvPr>
            <p:ph type="ftr" sz="quarter" idx="11"/>
          </p:nvPr>
        </p:nvSpPr>
        <p:spPr/>
        <p:txBody>
          <a:bodyPr/>
          <a:lstStyle/>
          <a:p>
            <a:r>
              <a:rPr lang="en-US" smtClean="0"/>
              <a:t>Copy Right @NECL</a:t>
            </a:r>
            <a:endParaRPr lang="en-US"/>
          </a:p>
        </p:txBody>
      </p:sp>
      <p:sp>
        <p:nvSpPr>
          <p:cNvPr id="5" name="Date Placeholder 4"/>
          <p:cNvSpPr>
            <a:spLocks noGrp="1"/>
          </p:cNvSpPr>
          <p:nvPr>
            <p:ph type="dt" sz="half" idx="10"/>
          </p:nvPr>
        </p:nvSpPr>
        <p:spPr/>
        <p:txBody>
          <a:bodyPr/>
          <a:lstStyle/>
          <a:p>
            <a:r>
              <a:rPr lang="en-US" smtClean="0"/>
              <a:t>COPY RIGHT RESERVED</a:t>
            </a:r>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108</a:t>
            </a:fld>
            <a:endParaRPr lang="en-US"/>
          </a:p>
        </p:txBody>
      </p:sp>
    </p:spTree>
    <p:extLst>
      <p:ext uri="{BB962C8B-B14F-4D97-AF65-F5344CB8AC3E}">
        <p14:creationId xmlns:p14="http://schemas.microsoft.com/office/powerpoint/2010/main" val="4273710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IMPLEMENTATION AND MONITORING - PROCUREMENT</a:t>
            </a:r>
          </a:p>
        </p:txBody>
      </p:sp>
      <p:sp>
        <p:nvSpPr>
          <p:cNvPr id="3" name="Content Placeholder 2"/>
          <p:cNvSpPr>
            <a:spLocks noGrp="1"/>
          </p:cNvSpPr>
          <p:nvPr>
            <p:ph idx="1"/>
          </p:nvPr>
        </p:nvSpPr>
        <p:spPr/>
        <p:txBody>
          <a:bodyPr>
            <a:normAutofit lnSpcReduction="10000"/>
          </a:bodyPr>
          <a:lstStyle/>
          <a:p>
            <a:pPr marL="0" indent="0">
              <a:buNone/>
            </a:pPr>
            <a:r>
              <a:rPr lang="en-US" b="1" dirty="0"/>
              <a:t>Contract Requirements</a:t>
            </a:r>
          </a:p>
          <a:p>
            <a:pPr marL="0" indent="0">
              <a:buNone/>
            </a:pPr>
            <a:r>
              <a:rPr lang="en-US" dirty="0" smtClean="0"/>
              <a:t>EHS </a:t>
            </a:r>
            <a:r>
              <a:rPr lang="en-US" dirty="0"/>
              <a:t>function support procurement department in preparation of contracts of supplies.</a:t>
            </a:r>
          </a:p>
          <a:p>
            <a:r>
              <a:rPr lang="en-US" dirty="0"/>
              <a:t>Contracts include provisions that:</a:t>
            </a:r>
          </a:p>
          <a:p>
            <a:r>
              <a:rPr lang="en-US" dirty="0" smtClean="0"/>
              <a:t>Highlight </a:t>
            </a:r>
            <a:r>
              <a:rPr lang="en-US" dirty="0"/>
              <a:t>the </a:t>
            </a:r>
            <a:r>
              <a:rPr lang="en-US" dirty="0" smtClean="0"/>
              <a:t>EHS </a:t>
            </a:r>
            <a:r>
              <a:rPr lang="en-US" dirty="0"/>
              <a:t>responsibilities of the supplier.</a:t>
            </a:r>
          </a:p>
          <a:p>
            <a:r>
              <a:rPr lang="en-US" dirty="0" smtClean="0"/>
              <a:t>Specify </a:t>
            </a:r>
            <a:r>
              <a:rPr lang="en-US" dirty="0"/>
              <a:t>requirements for effective audit, inspection and investigation programs</a:t>
            </a:r>
          </a:p>
          <a:p>
            <a:r>
              <a:rPr lang="en-US" dirty="0" smtClean="0"/>
              <a:t>Terminate </a:t>
            </a:r>
            <a:r>
              <a:rPr lang="en-US" dirty="0"/>
              <a:t>the contract if the supplier or its personnel fail to maintain </a:t>
            </a:r>
            <a:r>
              <a:rPr lang="en-US" dirty="0" smtClean="0"/>
              <a:t>EHS Standards </a:t>
            </a:r>
            <a:r>
              <a:rPr lang="en-US" dirty="0"/>
              <a:t>required under the contract, and/or there is a risk of imminent hazard </a:t>
            </a:r>
            <a:r>
              <a:rPr lang="en-US" dirty="0" smtClean="0"/>
              <a:t>or serious </a:t>
            </a:r>
            <a:r>
              <a:rPr lang="en-US" dirty="0"/>
              <a:t>injury caused by failure to remedy any unsafe practices or </a:t>
            </a:r>
            <a:r>
              <a:rPr lang="en-US" dirty="0" smtClean="0"/>
              <a:t>conditions identified</a:t>
            </a:r>
            <a:r>
              <a:rPr lang="en-US" dirty="0"/>
              <a:t>.</a:t>
            </a:r>
          </a:p>
        </p:txBody>
      </p:sp>
      <p:sp>
        <p:nvSpPr>
          <p:cNvPr id="4" name="Footer Placeholder 3"/>
          <p:cNvSpPr>
            <a:spLocks noGrp="1"/>
          </p:cNvSpPr>
          <p:nvPr>
            <p:ph type="ftr" sz="quarter" idx="11"/>
          </p:nvPr>
        </p:nvSpPr>
        <p:spPr/>
        <p:txBody>
          <a:bodyPr/>
          <a:lstStyle/>
          <a:p>
            <a:r>
              <a:rPr lang="en-US" smtClean="0"/>
              <a:t>Copy Right @NECL</a:t>
            </a:r>
            <a:endParaRPr lang="en-US"/>
          </a:p>
        </p:txBody>
      </p:sp>
      <p:sp>
        <p:nvSpPr>
          <p:cNvPr id="5" name="Date Placeholder 4"/>
          <p:cNvSpPr>
            <a:spLocks noGrp="1"/>
          </p:cNvSpPr>
          <p:nvPr>
            <p:ph type="dt" sz="half" idx="10"/>
          </p:nvPr>
        </p:nvSpPr>
        <p:spPr/>
        <p:txBody>
          <a:bodyPr/>
          <a:lstStyle/>
          <a:p>
            <a:r>
              <a:rPr lang="en-US" smtClean="0"/>
              <a:t>COPY RIGHT RESERVED</a:t>
            </a:r>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109</a:t>
            </a:fld>
            <a:endParaRPr lang="en-US"/>
          </a:p>
        </p:txBody>
      </p:sp>
    </p:spTree>
    <p:extLst>
      <p:ext uri="{BB962C8B-B14F-4D97-AF65-F5344CB8AC3E}">
        <p14:creationId xmlns:p14="http://schemas.microsoft.com/office/powerpoint/2010/main" val="3160921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6251" y="381000"/>
            <a:ext cx="9777549" cy="1295400"/>
          </a:xfrm>
        </p:spPr>
        <p:txBody>
          <a:bodyPr/>
          <a:lstStyle/>
          <a:p>
            <a:r>
              <a:rPr lang="en-US" dirty="0"/>
              <a:t>Reduce compensation </a:t>
            </a:r>
            <a:r>
              <a:rPr lang="en-US" dirty="0" smtClean="0"/>
              <a:t>claims</a:t>
            </a:r>
            <a:endParaRPr lang="en-US" dirty="0"/>
          </a:p>
        </p:txBody>
      </p:sp>
      <p:sp>
        <p:nvSpPr>
          <p:cNvPr id="3" name="Content Placeholder 2"/>
          <p:cNvSpPr>
            <a:spLocks noGrp="1"/>
          </p:cNvSpPr>
          <p:nvPr>
            <p:ph sz="half" idx="1"/>
          </p:nvPr>
        </p:nvSpPr>
        <p:spPr>
          <a:xfrm>
            <a:off x="1689805" y="1889170"/>
            <a:ext cx="4572000" cy="4480560"/>
          </a:xfrm>
        </p:spPr>
        <p:txBody>
          <a:bodyPr/>
          <a:lstStyle/>
          <a:p>
            <a:pPr algn="just"/>
            <a:r>
              <a:rPr lang="en-US" dirty="0" smtClean="0"/>
              <a:t>Compensation claims could be reduced through workplace safety and health programs.</a:t>
            </a:r>
          </a:p>
          <a:p>
            <a:pPr algn="just"/>
            <a:r>
              <a:rPr lang="en-US" dirty="0" smtClean="0"/>
              <a:t>A </a:t>
            </a:r>
            <a:r>
              <a:rPr lang="en-US" dirty="0" smtClean="0"/>
              <a:t>safety </a:t>
            </a:r>
            <a:r>
              <a:rPr lang="en-US" dirty="0" smtClean="0"/>
              <a:t>study showed </a:t>
            </a:r>
            <a:r>
              <a:rPr lang="en-US" dirty="0"/>
              <a:t>a 9.4% drop in injury claims and a 26% average savings on workers' compensation costs in the four years </a:t>
            </a:r>
            <a:r>
              <a:rPr lang="en-US" dirty="0" smtClean="0"/>
              <a:t>between companies with and without EHS program implementation. </a:t>
            </a:r>
            <a:endParaRPr lang="en-US" dirty="0"/>
          </a:p>
          <a:p>
            <a:endParaRPr lang="en-US" dirty="0"/>
          </a:p>
        </p:txBody>
      </p:sp>
      <p:sp>
        <p:nvSpPr>
          <p:cNvPr id="4" name="Date Placeholder 3"/>
          <p:cNvSpPr>
            <a:spLocks noGrp="1"/>
          </p:cNvSpPr>
          <p:nvPr>
            <p:ph type="dt" sz="half" idx="10"/>
          </p:nvPr>
        </p:nvSpPr>
        <p:spPr/>
        <p:txBody>
          <a:bodyPr/>
          <a:lstStyle/>
          <a:p>
            <a:r>
              <a:rPr lang="en-US" smtClean="0"/>
              <a:t>COPY RIGHT RESERVED</a:t>
            </a:r>
            <a:endParaRPr lang="en-US" dirty="0"/>
          </a:p>
        </p:txBody>
      </p:sp>
      <p:sp>
        <p:nvSpPr>
          <p:cNvPr id="5" name="Footer Placeholder 4"/>
          <p:cNvSpPr>
            <a:spLocks noGrp="1"/>
          </p:cNvSpPr>
          <p:nvPr>
            <p:ph type="ftr" sz="quarter" idx="11"/>
          </p:nvPr>
        </p:nvSpPr>
        <p:spPr/>
        <p:txBody>
          <a:bodyPr/>
          <a:lstStyle/>
          <a:p>
            <a:r>
              <a:rPr lang="en-US" smtClean="0"/>
              <a:t>Copy Right @NECL</a:t>
            </a:r>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smtClean="0"/>
              <a:pPr/>
              <a:t>11</a:t>
            </a:fld>
            <a:endParaRPr lang="en-US" dirty="0"/>
          </a:p>
        </p:txBody>
      </p:sp>
      <p:pic>
        <p:nvPicPr>
          <p:cNvPr id="9" name="Content Placeholder 8"/>
          <p:cNvPicPr>
            <a:picLocks noGrp="1" noChangeAspect="1"/>
          </p:cNvPicPr>
          <p:nvPr>
            <p:ph sz="half" idx="2"/>
          </p:nvPr>
        </p:nvPicPr>
        <p:blipFill>
          <a:blip r:embed="rId2"/>
          <a:stretch>
            <a:fillRect/>
          </a:stretch>
        </p:blipFill>
        <p:spPr>
          <a:xfrm>
            <a:off x="6400800" y="2209800"/>
            <a:ext cx="4935538" cy="2783394"/>
          </a:xfrm>
          <a:prstGeom prst="rect">
            <a:avLst/>
          </a:prstGeom>
        </p:spPr>
      </p:pic>
    </p:spTree>
    <p:extLst>
      <p:ext uri="{BB962C8B-B14F-4D97-AF65-F5344CB8AC3E}">
        <p14:creationId xmlns:p14="http://schemas.microsoft.com/office/powerpoint/2010/main" val="2817446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end</a:t>
            </a:r>
            <a:endParaRPr lang="en-US" dirty="0"/>
          </a:p>
        </p:txBody>
      </p:sp>
    </p:spTree>
    <p:extLst>
      <p:ext uri="{BB962C8B-B14F-4D97-AF65-F5344CB8AC3E}">
        <p14:creationId xmlns:p14="http://schemas.microsoft.com/office/powerpoint/2010/main" val="3822490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Reduce absenteeism</a:t>
            </a:r>
            <a:endParaRPr lang="en-US" dirty="0"/>
          </a:p>
        </p:txBody>
      </p:sp>
      <p:sp>
        <p:nvSpPr>
          <p:cNvPr id="3" name="Content Placeholder 2"/>
          <p:cNvSpPr>
            <a:spLocks noGrp="1"/>
          </p:cNvSpPr>
          <p:nvPr>
            <p:ph idx="1"/>
          </p:nvPr>
        </p:nvSpPr>
        <p:spPr>
          <a:xfrm>
            <a:off x="1737360" y="1886629"/>
            <a:ext cx="9372600" cy="4483101"/>
          </a:xfrm>
        </p:spPr>
        <p:txBody>
          <a:bodyPr/>
          <a:lstStyle/>
          <a:p>
            <a:pPr algn="just"/>
            <a:r>
              <a:rPr lang="en-US" dirty="0"/>
              <a:t>Reducing the incidence of absenteeism while </a:t>
            </a:r>
            <a:r>
              <a:rPr lang="en-US" dirty="0" smtClean="0"/>
              <a:t>developing and implementing EHS solutions </a:t>
            </a:r>
            <a:r>
              <a:rPr lang="en-US" dirty="0"/>
              <a:t>to deal with </a:t>
            </a:r>
            <a:r>
              <a:rPr lang="en-US" dirty="0" smtClean="0"/>
              <a:t>absent employees</a:t>
            </a:r>
            <a:r>
              <a:rPr lang="en-US" dirty="0"/>
              <a:t>. Absenteeism and </a:t>
            </a:r>
            <a:r>
              <a:rPr lang="en-US" dirty="0" smtClean="0"/>
              <a:t>EHS </a:t>
            </a:r>
            <a:r>
              <a:rPr lang="en-US" dirty="0"/>
              <a:t>in a </a:t>
            </a:r>
            <a:r>
              <a:rPr lang="en-US" dirty="0" smtClean="0"/>
              <a:t>can </a:t>
            </a:r>
            <a:r>
              <a:rPr lang="en-US" dirty="0"/>
              <a:t>become a vicious cycle. </a:t>
            </a:r>
            <a:r>
              <a:rPr lang="en-US" dirty="0" smtClean="0"/>
              <a:t>A company without a proper EHS program </a:t>
            </a:r>
            <a:r>
              <a:rPr lang="en-US" dirty="0"/>
              <a:t>can be at greater risk for accidents, while on-the-job injury can result in higher levels of absenteeism, thus perpetuating the cycle. </a:t>
            </a:r>
            <a:r>
              <a:rPr lang="en-US" dirty="0" smtClean="0"/>
              <a:t>Companies without EHS programs also </a:t>
            </a:r>
            <a:r>
              <a:rPr lang="en-US" dirty="0"/>
              <a:t>more susceptible to lost revenue through absenteeism-related reduced </a:t>
            </a:r>
            <a:r>
              <a:rPr lang="en-US" dirty="0" smtClean="0"/>
              <a:t>productivity than those companies practicing good EHS program.</a:t>
            </a:r>
            <a:endParaRPr lang="en-US" dirty="0"/>
          </a:p>
        </p:txBody>
      </p:sp>
      <p:sp>
        <p:nvSpPr>
          <p:cNvPr id="4" name="Date Placeholder 3"/>
          <p:cNvSpPr>
            <a:spLocks noGrp="1"/>
          </p:cNvSpPr>
          <p:nvPr>
            <p:ph type="dt" sz="half" idx="10"/>
          </p:nvPr>
        </p:nvSpPr>
        <p:spPr/>
        <p:txBody>
          <a:bodyPr/>
          <a:lstStyle/>
          <a:p>
            <a:r>
              <a:rPr lang="en-US" smtClean="0"/>
              <a:t>COPY RIGHT RESERVED</a:t>
            </a:r>
            <a:endParaRPr lang="en-US" dirty="0"/>
          </a:p>
        </p:txBody>
      </p:sp>
      <p:sp>
        <p:nvSpPr>
          <p:cNvPr id="5" name="Footer Placeholder 4"/>
          <p:cNvSpPr>
            <a:spLocks noGrp="1"/>
          </p:cNvSpPr>
          <p:nvPr>
            <p:ph type="ftr" sz="quarter" idx="11"/>
          </p:nvPr>
        </p:nvSpPr>
        <p:spPr/>
        <p:txBody>
          <a:bodyPr/>
          <a:lstStyle/>
          <a:p>
            <a:r>
              <a:rPr lang="en-US" smtClean="0"/>
              <a:t>Copy Right @NECL</a:t>
            </a:r>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smtClean="0"/>
              <a:pPr/>
              <a:t>12</a:t>
            </a:fld>
            <a:endParaRPr lang="en-US" dirty="0"/>
          </a:p>
        </p:txBody>
      </p:sp>
    </p:spTree>
    <p:extLst>
      <p:ext uri="{BB962C8B-B14F-4D97-AF65-F5344CB8AC3E}">
        <p14:creationId xmlns:p14="http://schemas.microsoft.com/office/powerpoint/2010/main" val="2326119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1615" y="216130"/>
            <a:ext cx="10145486" cy="679317"/>
          </a:xfrm>
        </p:spPr>
        <p:txBody>
          <a:bodyPr>
            <a:normAutofit/>
          </a:bodyPr>
          <a:lstStyle/>
          <a:p>
            <a:r>
              <a:rPr lang="en-US" dirty="0"/>
              <a:t>Operational </a:t>
            </a:r>
            <a:r>
              <a:rPr lang="en-US" dirty="0" smtClean="0"/>
              <a:t>EHS </a:t>
            </a:r>
            <a:r>
              <a:rPr lang="en-US" dirty="0"/>
              <a:t>Management </a:t>
            </a:r>
            <a:r>
              <a:rPr lang="en-US" dirty="0" smtClean="0"/>
              <a:t>System</a:t>
            </a:r>
            <a:endParaRPr lang="en-US" dirty="0"/>
          </a:p>
        </p:txBody>
      </p:sp>
      <p:pic>
        <p:nvPicPr>
          <p:cNvPr id="12290" name="Picture 52" descr="ohsas18001diag"/>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7417551" y="2025644"/>
            <a:ext cx="4019550" cy="3762375"/>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Footer Placeholder 2"/>
          <p:cNvSpPr>
            <a:spLocks noGrp="1"/>
          </p:cNvSpPr>
          <p:nvPr>
            <p:ph type="ftr" sz="quarter" idx="11"/>
          </p:nvPr>
        </p:nvSpPr>
        <p:spPr/>
        <p:txBody>
          <a:bodyPr/>
          <a:lstStyle/>
          <a:p>
            <a:r>
              <a:rPr lang="en-US" smtClean="0"/>
              <a:t>Copy Right @NECL</a:t>
            </a:r>
            <a:endParaRPr lang="en-US"/>
          </a:p>
        </p:txBody>
      </p:sp>
      <p:sp>
        <p:nvSpPr>
          <p:cNvPr id="5" name="Text Placeholder 2"/>
          <p:cNvSpPr txBox="1">
            <a:spLocks/>
          </p:cNvSpPr>
          <p:nvPr/>
        </p:nvSpPr>
        <p:spPr>
          <a:xfrm>
            <a:off x="1291615" y="1045076"/>
            <a:ext cx="7570529" cy="5060158"/>
          </a:xfrm>
          <a:prstGeom prst="rect">
            <a:avLst/>
          </a:prstGeom>
        </p:spPr>
        <p:txBody>
          <a:bodyPr/>
          <a:lstStyle>
            <a:lvl1pPr marL="274320" indent="-274320" algn="l" defTabSz="914400" rtl="0" eaLnBrk="1" latinLnBrk="0" hangingPunct="1">
              <a:lnSpc>
                <a:spcPct val="90000"/>
              </a:lnSpc>
              <a:spcBef>
                <a:spcPts val="1800"/>
              </a:spcBef>
              <a:buSzPct val="100000"/>
              <a:buFont typeface="Arial" pitchFamily="34" charset="0"/>
              <a:buChar char="▪"/>
              <a:defRPr sz="2400" kern="1200">
                <a:solidFill>
                  <a:schemeClr val="tx1"/>
                </a:solidFill>
                <a:latin typeface="+mn-lt"/>
                <a:ea typeface="+mn-ea"/>
                <a:cs typeface="+mn-cs"/>
              </a:defRPr>
            </a:lvl1pPr>
            <a:lvl2pPr marL="685800" indent="-274320" algn="l" defTabSz="914400" rtl="0" eaLnBrk="1" latinLnBrk="0" hangingPunct="1">
              <a:lnSpc>
                <a:spcPct val="90000"/>
              </a:lnSpc>
              <a:spcBef>
                <a:spcPts val="1200"/>
              </a:spcBef>
              <a:buSzPct val="100000"/>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lnSpc>
                <a:spcPct val="90000"/>
              </a:lnSpc>
              <a:spcBef>
                <a:spcPts val="800"/>
              </a:spcBef>
              <a:buSzPct val="100000"/>
              <a:buFont typeface="Arial" pitchFamily="34" charset="0"/>
              <a:buChar char="▪"/>
              <a:defRPr sz="1800" kern="1200">
                <a:solidFill>
                  <a:schemeClr val="tx1"/>
                </a:solidFill>
                <a:latin typeface="+mn-lt"/>
                <a:ea typeface="+mn-ea"/>
                <a:cs typeface="+mn-cs"/>
              </a:defRPr>
            </a:lvl3pPr>
            <a:lvl4pPr marL="1234440" indent="-18288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4pPr>
            <a:lvl5pPr marL="1463040" indent="-18288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5pPr>
            <a:lvl6pPr marL="1691640" indent="-18288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6pPr>
            <a:lvl7pPr marL="1874520" indent="-18288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7pPr>
            <a:lvl8pPr marL="2103120" indent="-18288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8pPr>
            <a:lvl9pPr marL="2331720" indent="-18288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9pPr>
          </a:lstStyle>
          <a:p>
            <a:r>
              <a:rPr lang="en-US" sz="2800" b="1" dirty="0" smtClean="0"/>
              <a:t>Key </a:t>
            </a:r>
            <a:r>
              <a:rPr lang="en-US" sz="2800" b="1" dirty="0" smtClean="0"/>
              <a:t>Management </a:t>
            </a:r>
            <a:r>
              <a:rPr lang="en-US" sz="2800" b="1" dirty="0" smtClean="0"/>
              <a:t>Strategy </a:t>
            </a:r>
          </a:p>
          <a:p>
            <a:pPr lvl="1">
              <a:lnSpc>
                <a:spcPct val="150000"/>
              </a:lnSpc>
            </a:pPr>
            <a:r>
              <a:rPr lang="en-US" sz="1800" b="1" i="1" dirty="0" smtClean="0"/>
              <a:t>Senior management’s commitment to the management of safety</a:t>
            </a:r>
          </a:p>
          <a:p>
            <a:pPr lvl="1">
              <a:lnSpc>
                <a:spcPct val="150000"/>
              </a:lnSpc>
            </a:pPr>
            <a:r>
              <a:rPr lang="en-GB" sz="1800" b="1" i="1" dirty="0" smtClean="0"/>
              <a:t>Effective</a:t>
            </a:r>
            <a:r>
              <a:rPr lang="nl-NL" sz="1800" b="1" i="1" dirty="0" smtClean="0"/>
              <a:t> safety </a:t>
            </a:r>
            <a:r>
              <a:rPr lang="en-GB" sz="1800" b="1" i="1" dirty="0" smtClean="0"/>
              <a:t>reporting</a:t>
            </a:r>
          </a:p>
          <a:p>
            <a:pPr lvl="1">
              <a:lnSpc>
                <a:spcPct val="150000"/>
              </a:lnSpc>
            </a:pPr>
            <a:r>
              <a:rPr lang="nl-NL" sz="1800" b="1" i="1" dirty="0" smtClean="0"/>
              <a:t>Continuous monitoring </a:t>
            </a:r>
          </a:p>
          <a:p>
            <a:pPr lvl="1">
              <a:lnSpc>
                <a:spcPct val="150000"/>
              </a:lnSpc>
            </a:pPr>
            <a:r>
              <a:rPr lang="en-GB" sz="1800" b="1" i="1" dirty="0" smtClean="0"/>
              <a:t>Investigation</a:t>
            </a:r>
            <a:r>
              <a:rPr lang="nl-NL" sz="1800" b="1" i="1" dirty="0" smtClean="0"/>
              <a:t> of safety occurrences </a:t>
            </a:r>
          </a:p>
          <a:p>
            <a:pPr lvl="1">
              <a:lnSpc>
                <a:spcPct val="150000"/>
              </a:lnSpc>
            </a:pPr>
            <a:r>
              <a:rPr lang="en-US" sz="1800" b="1" i="1" dirty="0" smtClean="0"/>
              <a:t>Sharing safety lessons learned and best practices</a:t>
            </a:r>
          </a:p>
          <a:p>
            <a:pPr lvl="1">
              <a:lnSpc>
                <a:spcPct val="150000"/>
              </a:lnSpc>
            </a:pPr>
            <a:r>
              <a:rPr lang="en-US" sz="1800" b="1" i="1" dirty="0" smtClean="0"/>
              <a:t>Integration of safety training for operational personnel</a:t>
            </a:r>
          </a:p>
          <a:p>
            <a:pPr lvl="1">
              <a:lnSpc>
                <a:spcPct val="150000"/>
              </a:lnSpc>
            </a:pPr>
            <a:r>
              <a:rPr lang="en-US" sz="1800" b="1" i="1" dirty="0" smtClean="0"/>
              <a:t>Effective implementation of procedures (SOPs)</a:t>
            </a:r>
          </a:p>
          <a:p>
            <a:pPr lvl="1">
              <a:lnSpc>
                <a:spcPct val="150000"/>
              </a:lnSpc>
            </a:pPr>
            <a:r>
              <a:rPr lang="en-US" sz="1800" b="1" i="1" dirty="0" smtClean="0"/>
              <a:t>Continuous improvement of the overall level of safety</a:t>
            </a:r>
            <a:endParaRPr lang="en-US" sz="1800" b="1" i="1" dirty="0"/>
          </a:p>
        </p:txBody>
      </p:sp>
      <p:sp>
        <p:nvSpPr>
          <p:cNvPr id="4" name="Date Placeholder 3"/>
          <p:cNvSpPr>
            <a:spLocks noGrp="1"/>
          </p:cNvSpPr>
          <p:nvPr>
            <p:ph type="dt" sz="half" idx="10"/>
          </p:nvPr>
        </p:nvSpPr>
        <p:spPr/>
        <p:txBody>
          <a:bodyPr/>
          <a:lstStyle/>
          <a:p>
            <a:r>
              <a:rPr lang="en-US" smtClean="0"/>
              <a:t>COPY RIGHT RESERVED</a:t>
            </a:r>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13</a:t>
            </a:fld>
            <a:endParaRPr lang="en-US"/>
          </a:p>
        </p:txBody>
      </p:sp>
    </p:spTree>
    <p:extLst>
      <p:ext uri="{BB962C8B-B14F-4D97-AF65-F5344CB8AC3E}">
        <p14:creationId xmlns:p14="http://schemas.microsoft.com/office/powerpoint/2010/main" val="3110251130"/>
      </p:ext>
    </p:extLst>
  </p:cSld>
  <p:clrMapOvr>
    <a:masterClrMapping/>
  </p:clrMapOvr>
  <p:transition>
    <p:blinds/>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23554" name="Group 2"/>
          <p:cNvGraphicFramePr>
            <a:graphicFrameLocks noGrp="1"/>
          </p:cNvGraphicFramePr>
          <p:nvPr>
            <p:extLst>
              <p:ext uri="{D42A27DB-BD31-4B8C-83A1-F6EECF244321}">
                <p14:modId xmlns:p14="http://schemas.microsoft.com/office/powerpoint/2010/main" val="3928604884"/>
              </p:ext>
            </p:extLst>
          </p:nvPr>
        </p:nvGraphicFramePr>
        <p:xfrm>
          <a:off x="1929398" y="761999"/>
          <a:ext cx="9119937" cy="5763041"/>
        </p:xfrm>
        <a:graphic>
          <a:graphicData uri="http://schemas.openxmlformats.org/drawingml/2006/table">
            <a:tbl>
              <a:tblPr/>
              <a:tblGrid>
                <a:gridCol w="9119937">
                  <a:extLst>
                    <a:ext uri="{9D8B030D-6E8A-4147-A177-3AD203B41FA5}">
                      <a16:colId xmlns:a16="http://schemas.microsoft.com/office/drawing/2014/main" val="20000"/>
                    </a:ext>
                  </a:extLst>
                </a:gridCol>
              </a:tblGrid>
              <a:tr h="5763041">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en-US" sz="28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14344" name="Text Box 8"/>
          <p:cNvSpPr txBox="1">
            <a:spLocks noChangeArrowheads="1"/>
          </p:cNvSpPr>
          <p:nvPr/>
        </p:nvSpPr>
        <p:spPr bwMode="auto">
          <a:xfrm>
            <a:off x="7924800" y="1219201"/>
            <a:ext cx="2971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zh-CN" b="1" u="sng"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4.2 </a:t>
            </a:r>
            <a:r>
              <a:rPr lang="en-US" altLang="zh-CN" b="1" u="sng"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EHS </a:t>
            </a:r>
            <a:r>
              <a:rPr lang="en-US" altLang="zh-CN" b="1" u="sng"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Policy</a:t>
            </a:r>
            <a:r>
              <a:rPr lang="en-US" altLang="zh-CN" b="1"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 </a:t>
            </a:r>
          </a:p>
        </p:txBody>
      </p:sp>
      <p:sp>
        <p:nvSpPr>
          <p:cNvPr id="14345" name="Text Box 9"/>
          <p:cNvSpPr txBox="1">
            <a:spLocks noChangeArrowheads="1"/>
          </p:cNvSpPr>
          <p:nvPr/>
        </p:nvSpPr>
        <p:spPr bwMode="auto">
          <a:xfrm>
            <a:off x="6934200" y="1611314"/>
            <a:ext cx="3581400" cy="1512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zh-CN" b="1" u="sng"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4.3 Planning</a:t>
            </a:r>
          </a:p>
          <a:p>
            <a:pPr eaLnBrk="1" hangingPunct="1">
              <a:spcBef>
                <a:spcPct val="50000"/>
              </a:spcBef>
              <a:buClrTx/>
              <a:buSzTx/>
              <a:buFontTx/>
              <a:buChar char="•"/>
            </a:pPr>
            <a:r>
              <a:rPr lang="en-US" altLang="zh-CN"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CN"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EHS</a:t>
            </a:r>
            <a:r>
              <a:rPr lang="en-US" altLang="zh-CN" sz="160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CN" sz="16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Aspects</a:t>
            </a:r>
          </a:p>
          <a:p>
            <a:pPr eaLnBrk="1" hangingPunct="1">
              <a:spcBef>
                <a:spcPct val="50000"/>
              </a:spcBef>
              <a:buClrTx/>
              <a:buSzTx/>
              <a:buFontTx/>
              <a:buChar char="•"/>
            </a:pPr>
            <a:r>
              <a:rPr lang="en-US" altLang="zh-CN" sz="16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 Legal &amp; Other Requirements</a:t>
            </a:r>
          </a:p>
          <a:p>
            <a:pPr eaLnBrk="1" hangingPunct="1">
              <a:spcBef>
                <a:spcPct val="50000"/>
              </a:spcBef>
              <a:buClrTx/>
              <a:buSzTx/>
              <a:buFontTx/>
              <a:buChar char="•"/>
            </a:pPr>
            <a:r>
              <a:rPr lang="en-US" altLang="zh-CN" sz="16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CN" sz="1600" dirty="0" err="1">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Objs</a:t>
            </a:r>
            <a:r>
              <a:rPr lang="en-US" altLang="zh-CN" sz="16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 Targets &amp; </a:t>
            </a:r>
            <a:r>
              <a:rPr lang="en-US" altLang="zh-CN" sz="1600" dirty="0" err="1">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Programme</a:t>
            </a:r>
            <a:r>
              <a:rPr lang="en-US" altLang="zh-CN" sz="16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(s)</a:t>
            </a:r>
          </a:p>
        </p:txBody>
      </p:sp>
      <p:sp>
        <p:nvSpPr>
          <p:cNvPr id="14346" name="Text Box 10"/>
          <p:cNvSpPr txBox="1">
            <a:spLocks noChangeArrowheads="1"/>
          </p:cNvSpPr>
          <p:nvPr/>
        </p:nvSpPr>
        <p:spPr bwMode="auto">
          <a:xfrm>
            <a:off x="5029200" y="3200401"/>
            <a:ext cx="4419600" cy="302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zh-CN" b="1" u="sng">
                <a:solidFill>
                  <a:schemeClr val="tx1"/>
                </a:solidFill>
                <a:latin typeface="Arial" panose="020B0604020202020204" pitchFamily="34" charset="0"/>
                <a:ea typeface="SimSun" panose="02010600030101010101" pitchFamily="2" charset="-122"/>
              </a:rPr>
              <a:t>4.4 Implementation &amp; Operation</a:t>
            </a:r>
          </a:p>
          <a:p>
            <a:pPr eaLnBrk="1" hangingPunct="1">
              <a:spcBef>
                <a:spcPct val="50000"/>
              </a:spcBef>
              <a:buClrTx/>
              <a:buSzTx/>
              <a:buFontTx/>
              <a:buChar char="•"/>
            </a:pPr>
            <a:r>
              <a:rPr lang="en-US" altLang="zh-CN">
                <a:solidFill>
                  <a:schemeClr val="tx1"/>
                </a:solidFill>
                <a:latin typeface="Arial" panose="020B0604020202020204" pitchFamily="34" charset="0"/>
                <a:ea typeface="SimSun" panose="02010600030101010101" pitchFamily="2" charset="-122"/>
              </a:rPr>
              <a:t> </a:t>
            </a:r>
            <a:r>
              <a:rPr lang="en-US" altLang="zh-CN" sz="1600">
                <a:solidFill>
                  <a:schemeClr val="tx1"/>
                </a:solidFill>
                <a:latin typeface="Arial" panose="020B0604020202020204" pitchFamily="34" charset="0"/>
                <a:ea typeface="SimSun" panose="02010600030101010101" pitchFamily="2" charset="-122"/>
              </a:rPr>
              <a:t>Resources, Roles, Responsibility &amp; Authority</a:t>
            </a:r>
          </a:p>
          <a:p>
            <a:pPr eaLnBrk="1" hangingPunct="1">
              <a:spcBef>
                <a:spcPct val="50000"/>
              </a:spcBef>
              <a:buClrTx/>
              <a:buSzTx/>
              <a:buFontTx/>
              <a:buChar char="•"/>
            </a:pPr>
            <a:r>
              <a:rPr lang="en-US" altLang="zh-CN" sz="1600">
                <a:solidFill>
                  <a:schemeClr val="tx1"/>
                </a:solidFill>
                <a:latin typeface="Arial" panose="020B0604020202020204" pitchFamily="34" charset="0"/>
                <a:ea typeface="SimSun" panose="02010600030101010101" pitchFamily="2" charset="-122"/>
              </a:rPr>
              <a:t> Competence, Awareness &amp; Training</a:t>
            </a:r>
          </a:p>
          <a:p>
            <a:pPr eaLnBrk="1" hangingPunct="1">
              <a:spcBef>
                <a:spcPct val="50000"/>
              </a:spcBef>
              <a:buClrTx/>
              <a:buSzTx/>
              <a:buFontTx/>
              <a:buChar char="•"/>
            </a:pPr>
            <a:r>
              <a:rPr lang="en-US" altLang="zh-CN" sz="1600">
                <a:solidFill>
                  <a:schemeClr val="tx1"/>
                </a:solidFill>
                <a:latin typeface="Arial" panose="020B0604020202020204" pitchFamily="34" charset="0"/>
                <a:ea typeface="SimSun" panose="02010600030101010101" pitchFamily="2" charset="-122"/>
              </a:rPr>
              <a:t> Communication </a:t>
            </a:r>
          </a:p>
          <a:p>
            <a:pPr eaLnBrk="1" hangingPunct="1">
              <a:spcBef>
                <a:spcPct val="50000"/>
              </a:spcBef>
              <a:buClrTx/>
              <a:buSzTx/>
              <a:buFontTx/>
              <a:buChar char="•"/>
            </a:pPr>
            <a:r>
              <a:rPr lang="en-US" altLang="zh-CN" sz="1600">
                <a:solidFill>
                  <a:schemeClr val="tx1"/>
                </a:solidFill>
                <a:latin typeface="Arial" panose="020B0604020202020204" pitchFamily="34" charset="0"/>
                <a:ea typeface="SimSun" panose="02010600030101010101" pitchFamily="2" charset="-122"/>
              </a:rPr>
              <a:t> Documentation </a:t>
            </a:r>
          </a:p>
          <a:p>
            <a:pPr eaLnBrk="1" hangingPunct="1">
              <a:spcBef>
                <a:spcPct val="50000"/>
              </a:spcBef>
              <a:buClrTx/>
              <a:buSzTx/>
              <a:buFontTx/>
              <a:buChar char="•"/>
            </a:pPr>
            <a:r>
              <a:rPr lang="en-US" altLang="zh-CN" sz="1600">
                <a:solidFill>
                  <a:schemeClr val="tx1"/>
                </a:solidFill>
                <a:latin typeface="Arial" panose="020B0604020202020204" pitchFamily="34" charset="0"/>
                <a:ea typeface="SimSun" panose="02010600030101010101" pitchFamily="2" charset="-122"/>
              </a:rPr>
              <a:t> Control of Documents </a:t>
            </a:r>
          </a:p>
          <a:p>
            <a:pPr eaLnBrk="1" hangingPunct="1">
              <a:spcBef>
                <a:spcPct val="50000"/>
              </a:spcBef>
              <a:buClrTx/>
              <a:buSzTx/>
              <a:buFontTx/>
              <a:buChar char="•"/>
            </a:pPr>
            <a:r>
              <a:rPr lang="en-US" altLang="zh-CN" sz="1600">
                <a:solidFill>
                  <a:schemeClr val="tx1"/>
                </a:solidFill>
                <a:latin typeface="Arial" panose="020B0604020202020204" pitchFamily="34" charset="0"/>
                <a:ea typeface="SimSun" panose="02010600030101010101" pitchFamily="2" charset="-122"/>
              </a:rPr>
              <a:t> Operational Control</a:t>
            </a:r>
          </a:p>
          <a:p>
            <a:pPr eaLnBrk="1" hangingPunct="1">
              <a:spcBef>
                <a:spcPct val="50000"/>
              </a:spcBef>
              <a:buClrTx/>
              <a:buSzTx/>
              <a:buFontTx/>
              <a:buChar char="•"/>
            </a:pPr>
            <a:r>
              <a:rPr lang="en-US" altLang="zh-CN">
                <a:solidFill>
                  <a:schemeClr val="tx1"/>
                </a:solidFill>
                <a:latin typeface="Arial" panose="020B0604020202020204" pitchFamily="34" charset="0"/>
                <a:ea typeface="SimSun" panose="02010600030101010101" pitchFamily="2" charset="-122"/>
              </a:rPr>
              <a:t> </a:t>
            </a:r>
            <a:r>
              <a:rPr lang="en-US" altLang="zh-CN" sz="1600">
                <a:solidFill>
                  <a:schemeClr val="tx1"/>
                </a:solidFill>
                <a:latin typeface="Arial" panose="020B0604020202020204" pitchFamily="34" charset="0"/>
                <a:ea typeface="SimSun" panose="02010600030101010101" pitchFamily="2" charset="-122"/>
              </a:rPr>
              <a:t>Emergency Preparedness</a:t>
            </a:r>
            <a:r>
              <a:rPr lang="en-US" altLang="zh-CN">
                <a:solidFill>
                  <a:schemeClr val="tx1"/>
                </a:solidFill>
                <a:latin typeface="Arial" panose="020B0604020202020204" pitchFamily="34" charset="0"/>
                <a:ea typeface="SimSun" panose="02010600030101010101" pitchFamily="2" charset="-122"/>
              </a:rPr>
              <a:t> </a:t>
            </a:r>
          </a:p>
        </p:txBody>
      </p:sp>
      <p:sp>
        <p:nvSpPr>
          <p:cNvPr id="14347" name="Text Box 11"/>
          <p:cNvSpPr txBox="1">
            <a:spLocks noChangeArrowheads="1"/>
          </p:cNvSpPr>
          <p:nvPr/>
        </p:nvSpPr>
        <p:spPr bwMode="auto">
          <a:xfrm>
            <a:off x="1981200" y="2743201"/>
            <a:ext cx="3276600" cy="2200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zh-CN" b="1" u="sng">
                <a:solidFill>
                  <a:schemeClr val="tx1"/>
                </a:solidFill>
                <a:latin typeface="Arial" panose="020B0604020202020204" pitchFamily="34" charset="0"/>
                <a:ea typeface="SimSun" panose="02010600030101010101" pitchFamily="2" charset="-122"/>
              </a:rPr>
              <a:t>4.5 Checking</a:t>
            </a:r>
            <a:r>
              <a:rPr lang="en-US" altLang="zh-CN">
                <a:solidFill>
                  <a:schemeClr val="tx1"/>
                </a:solidFill>
                <a:latin typeface="Arial" panose="020B0604020202020204" pitchFamily="34" charset="0"/>
                <a:ea typeface="SimSun" panose="02010600030101010101" pitchFamily="2" charset="-122"/>
              </a:rPr>
              <a:t> </a:t>
            </a:r>
          </a:p>
          <a:p>
            <a:pPr eaLnBrk="1" hangingPunct="1">
              <a:spcBef>
                <a:spcPct val="50000"/>
              </a:spcBef>
              <a:buClrTx/>
              <a:buSzTx/>
              <a:buFontTx/>
              <a:buChar char="•"/>
            </a:pPr>
            <a:r>
              <a:rPr lang="en-US" altLang="zh-CN" sz="1600">
                <a:solidFill>
                  <a:schemeClr val="tx1"/>
                </a:solidFill>
                <a:latin typeface="Arial" panose="020B0604020202020204" pitchFamily="34" charset="0"/>
                <a:ea typeface="SimSun" panose="02010600030101010101" pitchFamily="2" charset="-122"/>
              </a:rPr>
              <a:t> Monitoring &amp; Measurement </a:t>
            </a:r>
          </a:p>
          <a:p>
            <a:pPr eaLnBrk="1" hangingPunct="1">
              <a:spcBef>
                <a:spcPct val="50000"/>
              </a:spcBef>
              <a:buClrTx/>
              <a:buSzTx/>
              <a:buFontTx/>
              <a:buChar char="•"/>
            </a:pPr>
            <a:r>
              <a:rPr lang="en-US" altLang="zh-CN" sz="1600">
                <a:solidFill>
                  <a:schemeClr val="tx1"/>
                </a:solidFill>
                <a:latin typeface="Arial" panose="020B0604020202020204" pitchFamily="34" charset="0"/>
                <a:ea typeface="SimSun" panose="02010600030101010101" pitchFamily="2" charset="-122"/>
              </a:rPr>
              <a:t> Accidents, NCs, Corrective  </a:t>
            </a:r>
          </a:p>
          <a:p>
            <a:pPr eaLnBrk="1" hangingPunct="1">
              <a:spcBef>
                <a:spcPct val="50000"/>
              </a:spcBef>
              <a:buClrTx/>
              <a:buSzTx/>
              <a:buFontTx/>
              <a:buNone/>
            </a:pPr>
            <a:r>
              <a:rPr lang="en-US" altLang="zh-CN" sz="1600">
                <a:solidFill>
                  <a:schemeClr val="tx1"/>
                </a:solidFill>
                <a:latin typeface="Arial" panose="020B0604020202020204" pitchFamily="34" charset="0"/>
                <a:ea typeface="SimSun" panose="02010600030101010101" pitchFamily="2" charset="-122"/>
              </a:rPr>
              <a:t>   Action &amp; Preventive Action</a:t>
            </a:r>
          </a:p>
          <a:p>
            <a:pPr eaLnBrk="1" hangingPunct="1">
              <a:spcBef>
                <a:spcPct val="50000"/>
              </a:spcBef>
              <a:buClrTx/>
              <a:buSzTx/>
              <a:buFontTx/>
              <a:buChar char="•"/>
            </a:pPr>
            <a:r>
              <a:rPr lang="en-US" altLang="zh-CN" sz="1600">
                <a:solidFill>
                  <a:schemeClr val="tx1"/>
                </a:solidFill>
                <a:latin typeface="Arial" panose="020B0604020202020204" pitchFamily="34" charset="0"/>
                <a:ea typeface="SimSun" panose="02010600030101010101" pitchFamily="2" charset="-122"/>
              </a:rPr>
              <a:t> Control of Records</a:t>
            </a:r>
          </a:p>
          <a:p>
            <a:pPr eaLnBrk="1" hangingPunct="1">
              <a:spcBef>
                <a:spcPct val="50000"/>
              </a:spcBef>
              <a:buClrTx/>
              <a:buSzTx/>
              <a:buFontTx/>
              <a:buChar char="•"/>
            </a:pPr>
            <a:r>
              <a:rPr lang="en-US" altLang="zh-CN" sz="1600">
                <a:solidFill>
                  <a:schemeClr val="tx1"/>
                </a:solidFill>
                <a:latin typeface="Arial" panose="020B0604020202020204" pitchFamily="34" charset="0"/>
                <a:ea typeface="SimSun" panose="02010600030101010101" pitchFamily="2" charset="-122"/>
              </a:rPr>
              <a:t> Internal Audit</a:t>
            </a:r>
          </a:p>
        </p:txBody>
      </p:sp>
      <p:sp>
        <p:nvSpPr>
          <p:cNvPr id="14348" name="Text Box 12"/>
          <p:cNvSpPr txBox="1">
            <a:spLocks noChangeArrowheads="1"/>
          </p:cNvSpPr>
          <p:nvPr/>
        </p:nvSpPr>
        <p:spPr bwMode="auto">
          <a:xfrm>
            <a:off x="2590800" y="1843088"/>
            <a:ext cx="28194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zh-CN" b="1" u="sng">
                <a:solidFill>
                  <a:schemeClr val="tx1"/>
                </a:solidFill>
                <a:latin typeface="Arial" panose="020B0604020202020204" pitchFamily="34" charset="0"/>
                <a:ea typeface="SimSun" panose="02010600030101010101" pitchFamily="2" charset="-122"/>
              </a:rPr>
              <a:t>4.6 Management Review</a:t>
            </a:r>
          </a:p>
        </p:txBody>
      </p:sp>
      <p:sp>
        <p:nvSpPr>
          <p:cNvPr id="14349" name="Text Box 13"/>
          <p:cNvSpPr txBox="1">
            <a:spLocks noChangeArrowheads="1"/>
          </p:cNvSpPr>
          <p:nvPr/>
        </p:nvSpPr>
        <p:spPr bwMode="auto">
          <a:xfrm>
            <a:off x="4191000" y="762000"/>
            <a:ext cx="449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zh-CN" sz="2400" b="1" dirty="0">
                <a:solidFill>
                  <a:schemeClr val="tx1"/>
                </a:solidFill>
                <a:latin typeface="Arial" panose="020B0604020202020204" pitchFamily="34" charset="0"/>
                <a:ea typeface="SimSun" panose="02010600030101010101" pitchFamily="2" charset="-122"/>
              </a:rPr>
              <a:t>CONTINUAL IMPROVEMENT</a:t>
            </a:r>
          </a:p>
        </p:txBody>
      </p:sp>
      <p:sp>
        <p:nvSpPr>
          <p:cNvPr id="14350" name="AutoShape 14"/>
          <p:cNvSpPr>
            <a:spLocks noChangeArrowheads="1"/>
          </p:cNvSpPr>
          <p:nvPr/>
        </p:nvSpPr>
        <p:spPr bwMode="auto">
          <a:xfrm rot="2151599">
            <a:off x="9264650" y="3213100"/>
            <a:ext cx="768350" cy="2408238"/>
          </a:xfrm>
          <a:prstGeom prst="curvedLeftArrow">
            <a:avLst>
              <a:gd name="adj1" fmla="val 56446"/>
              <a:gd name="adj2" fmla="val 125372"/>
              <a:gd name="adj3" fmla="val 43750"/>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Tahoma" panose="020B0604030504040204" pitchFamily="34" charset="0"/>
            </a:endParaRPr>
          </a:p>
        </p:txBody>
      </p:sp>
      <p:sp>
        <p:nvSpPr>
          <p:cNvPr id="14351" name="AutoShape 15"/>
          <p:cNvSpPr>
            <a:spLocks noChangeArrowheads="1"/>
          </p:cNvSpPr>
          <p:nvPr/>
        </p:nvSpPr>
        <p:spPr bwMode="auto">
          <a:xfrm rot="867405">
            <a:off x="9912351" y="1484313"/>
            <a:ext cx="447675" cy="912812"/>
          </a:xfrm>
          <a:prstGeom prst="curvedLeftArrow">
            <a:avLst>
              <a:gd name="adj1" fmla="val 33587"/>
              <a:gd name="adj2" fmla="val 88432"/>
              <a:gd name="adj3" fmla="val 33333"/>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Tahoma" panose="020B0604030504040204" pitchFamily="34" charset="0"/>
            </a:endParaRPr>
          </a:p>
        </p:txBody>
      </p:sp>
      <p:sp>
        <p:nvSpPr>
          <p:cNvPr id="14352" name="AutoShape 16"/>
          <p:cNvSpPr>
            <a:spLocks noChangeArrowheads="1"/>
          </p:cNvSpPr>
          <p:nvPr/>
        </p:nvSpPr>
        <p:spPr bwMode="auto">
          <a:xfrm rot="-3664415">
            <a:off x="1652588" y="1895475"/>
            <a:ext cx="1066800" cy="533400"/>
          </a:xfrm>
          <a:prstGeom prst="curvedDownArrow">
            <a:avLst>
              <a:gd name="adj1" fmla="val 40000"/>
              <a:gd name="adj2" fmla="val 80000"/>
              <a:gd name="adj3" fmla="val 33333"/>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Tahoma" panose="020B0604030504040204" pitchFamily="34" charset="0"/>
            </a:endParaRPr>
          </a:p>
        </p:txBody>
      </p:sp>
      <p:sp>
        <p:nvSpPr>
          <p:cNvPr id="14353" name="AutoShape 17"/>
          <p:cNvSpPr>
            <a:spLocks noChangeArrowheads="1"/>
          </p:cNvSpPr>
          <p:nvPr/>
        </p:nvSpPr>
        <p:spPr bwMode="auto">
          <a:xfrm rot="-3419279">
            <a:off x="3101182" y="735807"/>
            <a:ext cx="1306512" cy="644525"/>
          </a:xfrm>
          <a:prstGeom prst="curvedDownArrow">
            <a:avLst>
              <a:gd name="adj1" fmla="val 30444"/>
              <a:gd name="adj2" fmla="val 83242"/>
              <a:gd name="adj3" fmla="val 33333"/>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Tahoma" panose="020B0604030504040204" pitchFamily="34" charset="0"/>
            </a:endParaRPr>
          </a:p>
        </p:txBody>
      </p:sp>
      <p:sp>
        <p:nvSpPr>
          <p:cNvPr id="14354" name="AutoShape 18"/>
          <p:cNvSpPr>
            <a:spLocks noChangeArrowheads="1"/>
          </p:cNvSpPr>
          <p:nvPr/>
        </p:nvSpPr>
        <p:spPr bwMode="auto">
          <a:xfrm rot="6569583">
            <a:off x="3854451" y="4878388"/>
            <a:ext cx="609600" cy="1743075"/>
          </a:xfrm>
          <a:prstGeom prst="curvedLeftArrow">
            <a:avLst>
              <a:gd name="adj1" fmla="val 39687"/>
              <a:gd name="adj2" fmla="val 114375"/>
              <a:gd name="adj3" fmla="val 37005"/>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Tahoma" panose="020B0604030504040204" pitchFamily="34" charset="0"/>
            </a:endParaRPr>
          </a:p>
        </p:txBody>
      </p:sp>
      <p:sp>
        <p:nvSpPr>
          <p:cNvPr id="4" name="Title 3"/>
          <p:cNvSpPr>
            <a:spLocks noGrp="1"/>
          </p:cNvSpPr>
          <p:nvPr>
            <p:ph type="title"/>
          </p:nvPr>
        </p:nvSpPr>
        <p:spPr>
          <a:xfrm>
            <a:off x="1894973" y="232854"/>
            <a:ext cx="9087853" cy="516445"/>
          </a:xfrm>
        </p:spPr>
        <p:txBody>
          <a:bodyPr>
            <a:normAutofit fontScale="90000"/>
          </a:bodyPr>
          <a:lstStyle/>
          <a:p>
            <a:r>
              <a:rPr lang="en-US" dirty="0"/>
              <a:t>Elements in </a:t>
            </a:r>
            <a:r>
              <a:rPr lang="en-US" dirty="0" smtClean="0"/>
              <a:t>ISO 45001 </a:t>
            </a:r>
            <a:r>
              <a:rPr lang="en-US" dirty="0"/>
              <a:t>SMS </a:t>
            </a:r>
            <a:r>
              <a:rPr lang="en-US" dirty="0" smtClean="0"/>
              <a:t>Model</a:t>
            </a:r>
            <a:endParaRPr lang="en-US" dirty="0"/>
          </a:p>
        </p:txBody>
      </p:sp>
      <p:sp>
        <p:nvSpPr>
          <p:cNvPr id="2" name="Footer Placeholder 1"/>
          <p:cNvSpPr>
            <a:spLocks noGrp="1"/>
          </p:cNvSpPr>
          <p:nvPr>
            <p:ph type="ftr" sz="quarter" idx="11"/>
          </p:nvPr>
        </p:nvSpPr>
        <p:spPr/>
        <p:txBody>
          <a:bodyPr/>
          <a:lstStyle/>
          <a:p>
            <a:r>
              <a:rPr lang="en-US" smtClean="0"/>
              <a:t>Copy Right @NECL</a:t>
            </a:r>
            <a:endParaRPr lang="en-US"/>
          </a:p>
        </p:txBody>
      </p:sp>
      <p:sp>
        <p:nvSpPr>
          <p:cNvPr id="3" name="Date Placeholder 2"/>
          <p:cNvSpPr>
            <a:spLocks noGrp="1"/>
          </p:cNvSpPr>
          <p:nvPr>
            <p:ph type="dt" sz="half" idx="10"/>
          </p:nvPr>
        </p:nvSpPr>
        <p:spPr/>
        <p:txBody>
          <a:bodyPr/>
          <a:lstStyle/>
          <a:p>
            <a:r>
              <a:rPr lang="en-US" smtClean="0"/>
              <a:t>COPY RIGHT RESERVED</a:t>
            </a:r>
            <a:endParaRPr lang="en-US"/>
          </a:p>
        </p:txBody>
      </p:sp>
      <p:sp>
        <p:nvSpPr>
          <p:cNvPr id="5" name="Slide Number Placeholder 4"/>
          <p:cNvSpPr>
            <a:spLocks noGrp="1"/>
          </p:cNvSpPr>
          <p:nvPr>
            <p:ph type="sldNum" sz="quarter" idx="12"/>
          </p:nvPr>
        </p:nvSpPr>
        <p:spPr/>
        <p:txBody>
          <a:bodyPr/>
          <a:lstStyle/>
          <a:p>
            <a:fld id="{E31375A4-56A4-47D6-9801-1991572033F7}" type="slidenum">
              <a:rPr lang="en-US" smtClean="0"/>
              <a:t>14</a:t>
            </a:fld>
            <a:endParaRPr lang="en-US"/>
          </a:p>
        </p:txBody>
      </p:sp>
    </p:spTree>
    <p:extLst>
      <p:ext uri="{BB962C8B-B14F-4D97-AF65-F5344CB8AC3E}">
        <p14:creationId xmlns:p14="http://schemas.microsoft.com/office/powerpoint/2010/main" val="2515720594"/>
      </p:ext>
    </p:extLst>
  </p:cSld>
  <p:clrMapOvr>
    <a:masterClrMapping/>
  </p:clrMapOvr>
  <p:transition>
    <p:blinds/>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a:xfrm>
            <a:off x="1459832" y="682804"/>
            <a:ext cx="10452689" cy="5686926"/>
          </a:xfrm>
        </p:spPr>
        <p:txBody>
          <a:bodyPr rtlCol="0">
            <a:normAutofit fontScale="92500" lnSpcReduction="20000"/>
          </a:bodyPr>
          <a:lstStyle/>
          <a:p>
            <a:pPr>
              <a:buFont typeface="Wingdings 3" charset="2"/>
              <a:buChar char=""/>
              <a:defRPr/>
            </a:pPr>
            <a:r>
              <a:rPr lang="en-US" b="1" dirty="0" smtClean="0">
                <a:solidFill>
                  <a:schemeClr val="tx1">
                    <a:lumMod val="75000"/>
                    <a:lumOff val="25000"/>
                  </a:schemeClr>
                </a:solidFill>
              </a:rPr>
              <a:t>The </a:t>
            </a:r>
            <a:r>
              <a:rPr lang="en-US" b="1" dirty="0">
                <a:solidFill>
                  <a:schemeClr val="tx1">
                    <a:lumMod val="75000"/>
                    <a:lumOff val="25000"/>
                  </a:schemeClr>
                </a:solidFill>
              </a:rPr>
              <a:t>vision statement:</a:t>
            </a:r>
            <a:r>
              <a:rPr lang="en-US" dirty="0" smtClean="0">
                <a:solidFill>
                  <a:schemeClr val="tx1">
                    <a:lumMod val="75000"/>
                    <a:lumOff val="25000"/>
                  </a:schemeClr>
                </a:solidFill>
              </a:rPr>
              <a:t> A vision statement is based on an organization's strategic and organizational objectives.</a:t>
            </a:r>
          </a:p>
          <a:p>
            <a:pPr>
              <a:buFont typeface="Wingdings 3" charset="2"/>
              <a:buChar char=""/>
              <a:defRPr/>
            </a:pPr>
            <a:r>
              <a:rPr lang="en-US" b="1" dirty="0">
                <a:solidFill>
                  <a:schemeClr val="tx1">
                    <a:lumMod val="75000"/>
                    <a:lumOff val="25000"/>
                  </a:schemeClr>
                </a:solidFill>
              </a:rPr>
              <a:t>The mission statement: </a:t>
            </a:r>
            <a:r>
              <a:rPr lang="en-US" dirty="0" smtClean="0">
                <a:solidFill>
                  <a:schemeClr val="tx1">
                    <a:lumMod val="75000"/>
                    <a:lumOff val="25000"/>
                  </a:schemeClr>
                </a:solidFill>
              </a:rPr>
              <a:t>Tells the world why the company exists. It's purpose. What it does.</a:t>
            </a:r>
          </a:p>
          <a:p>
            <a:pPr>
              <a:buFont typeface="Wingdings 3" charset="2"/>
              <a:buChar char=""/>
              <a:defRPr/>
            </a:pPr>
            <a:r>
              <a:rPr lang="en-US" b="1" dirty="0">
                <a:solidFill>
                  <a:schemeClr val="tx1">
                    <a:lumMod val="75000"/>
                    <a:lumOff val="25000"/>
                  </a:schemeClr>
                </a:solidFill>
              </a:rPr>
              <a:t>Objectives: </a:t>
            </a:r>
            <a:r>
              <a:rPr lang="en-US" dirty="0" smtClean="0">
                <a:solidFill>
                  <a:schemeClr val="tx1">
                    <a:lumMod val="75000"/>
                    <a:lumOff val="25000"/>
                  </a:schemeClr>
                </a:solidFill>
              </a:rPr>
              <a:t>Intended outcomes that support the mission and vision.</a:t>
            </a:r>
          </a:p>
          <a:p>
            <a:pPr>
              <a:buFont typeface="Wingdings 3" charset="2"/>
              <a:buChar char=""/>
              <a:defRPr/>
            </a:pPr>
            <a:r>
              <a:rPr lang="en-US" b="1" dirty="0">
                <a:solidFill>
                  <a:schemeClr val="tx1">
                    <a:lumMod val="75000"/>
                    <a:lumOff val="25000"/>
                  </a:schemeClr>
                </a:solidFill>
              </a:rPr>
              <a:t>Policies:</a:t>
            </a:r>
            <a:r>
              <a:rPr lang="en-US" dirty="0" smtClean="0">
                <a:solidFill>
                  <a:schemeClr val="tx1">
                    <a:lumMod val="75000"/>
                    <a:lumOff val="25000"/>
                  </a:schemeClr>
                </a:solidFill>
              </a:rPr>
              <a:t> General guidance formulated and implemented by managers at all levels.</a:t>
            </a:r>
          </a:p>
          <a:p>
            <a:pPr>
              <a:buFont typeface="Wingdings 3" charset="2"/>
              <a:buChar char=""/>
              <a:defRPr/>
            </a:pPr>
            <a:r>
              <a:rPr lang="en-US" b="1" dirty="0">
                <a:solidFill>
                  <a:schemeClr val="tx1">
                    <a:lumMod val="75000"/>
                    <a:lumOff val="25000"/>
                  </a:schemeClr>
                </a:solidFill>
              </a:rPr>
              <a:t>Programs: </a:t>
            </a:r>
            <a:r>
              <a:rPr lang="en-US" dirty="0" smtClean="0">
                <a:solidFill>
                  <a:schemeClr val="tx1">
                    <a:lumMod val="75000"/>
                    <a:lumOff val="25000"/>
                  </a:schemeClr>
                </a:solidFill>
              </a:rPr>
              <a:t>Describe coordinated strategies that support policy.</a:t>
            </a:r>
          </a:p>
          <a:p>
            <a:pPr>
              <a:buFont typeface="Wingdings 3" charset="2"/>
              <a:buChar char=""/>
              <a:defRPr/>
            </a:pPr>
            <a:r>
              <a:rPr lang="en-US" dirty="0" smtClean="0">
                <a:solidFill>
                  <a:schemeClr val="tx1">
                    <a:lumMod val="75000"/>
                    <a:lumOff val="25000"/>
                  </a:schemeClr>
                </a:solidFill>
              </a:rPr>
              <a:t>Plans: Give clear written (formal) guidelines on how to implement programs and policies.</a:t>
            </a:r>
          </a:p>
          <a:p>
            <a:pPr>
              <a:buFont typeface="Wingdings 3" charset="2"/>
              <a:buChar char=""/>
              <a:defRPr/>
            </a:pPr>
            <a:r>
              <a:rPr lang="en-US" b="1" dirty="0">
                <a:solidFill>
                  <a:schemeClr val="tx1">
                    <a:lumMod val="75000"/>
                    <a:lumOff val="25000"/>
                  </a:schemeClr>
                </a:solidFill>
              </a:rPr>
              <a:t>Processes:</a:t>
            </a:r>
            <a:r>
              <a:rPr lang="en-US" dirty="0" smtClean="0">
                <a:solidFill>
                  <a:schemeClr val="tx1">
                    <a:lumMod val="75000"/>
                    <a:lumOff val="25000"/>
                  </a:schemeClr>
                </a:solidFill>
              </a:rPr>
              <a:t> Make sure safety is integrated into operational processes.</a:t>
            </a:r>
          </a:p>
          <a:p>
            <a:pPr>
              <a:buFont typeface="Wingdings 3" charset="2"/>
              <a:buChar char=""/>
              <a:defRPr/>
            </a:pPr>
            <a:r>
              <a:rPr lang="en-US" b="1" dirty="0">
                <a:solidFill>
                  <a:schemeClr val="tx1">
                    <a:lumMod val="75000"/>
                    <a:lumOff val="25000"/>
                  </a:schemeClr>
                </a:solidFill>
              </a:rPr>
              <a:t>Procedures:</a:t>
            </a:r>
            <a:r>
              <a:rPr lang="en-US" dirty="0" smtClean="0">
                <a:solidFill>
                  <a:schemeClr val="tx1">
                    <a:lumMod val="75000"/>
                    <a:lumOff val="25000"/>
                  </a:schemeClr>
                </a:solidFill>
              </a:rPr>
              <a:t> Ensure concise formal/informal step-by-step instructions.</a:t>
            </a:r>
          </a:p>
          <a:p>
            <a:pPr>
              <a:buFont typeface="Wingdings 3" charset="2"/>
              <a:buChar char=""/>
              <a:defRPr/>
            </a:pPr>
            <a:r>
              <a:rPr lang="en-US" b="1" dirty="0">
                <a:solidFill>
                  <a:schemeClr val="tx1">
                    <a:lumMod val="75000"/>
                    <a:lumOff val="25000"/>
                  </a:schemeClr>
                </a:solidFill>
              </a:rPr>
              <a:t>Budgets:</a:t>
            </a:r>
            <a:r>
              <a:rPr lang="en-US" dirty="0">
                <a:solidFill>
                  <a:schemeClr val="tx1">
                    <a:lumMod val="75000"/>
                    <a:lumOff val="25000"/>
                  </a:schemeClr>
                </a:solidFill>
              </a:rPr>
              <a:t> </a:t>
            </a:r>
            <a:r>
              <a:rPr lang="en-US" dirty="0" smtClean="0">
                <a:solidFill>
                  <a:schemeClr val="tx1">
                    <a:lumMod val="75000"/>
                    <a:lumOff val="25000"/>
                  </a:schemeClr>
                </a:solidFill>
              </a:rPr>
              <a:t>Support investment in all of the above.</a:t>
            </a:r>
          </a:p>
          <a:p>
            <a:pPr>
              <a:buFont typeface="Wingdings 3" charset="2"/>
              <a:buChar char=""/>
              <a:defRPr/>
            </a:pPr>
            <a:r>
              <a:rPr lang="en-US" b="1" dirty="0">
                <a:solidFill>
                  <a:schemeClr val="tx1">
                    <a:lumMod val="75000"/>
                    <a:lumOff val="25000"/>
                  </a:schemeClr>
                </a:solidFill>
              </a:rPr>
              <a:t>Reports:</a:t>
            </a:r>
            <a:r>
              <a:rPr lang="en-US" dirty="0">
                <a:solidFill>
                  <a:schemeClr val="tx1">
                    <a:lumMod val="75000"/>
                    <a:lumOff val="25000"/>
                  </a:schemeClr>
                </a:solidFill>
              </a:rPr>
              <a:t> </a:t>
            </a:r>
            <a:r>
              <a:rPr lang="en-US" dirty="0" smtClean="0">
                <a:solidFill>
                  <a:schemeClr val="tx1">
                    <a:lumMod val="75000"/>
                    <a:lumOff val="25000"/>
                  </a:schemeClr>
                </a:solidFill>
              </a:rPr>
              <a:t>Reflect process and measures results. Evaluates effectiveness of all the above.</a:t>
            </a:r>
          </a:p>
          <a:p>
            <a:pPr>
              <a:buFont typeface="Wingdings 3" charset="2"/>
              <a:buChar char=""/>
              <a:defRPr/>
            </a:pPr>
            <a:r>
              <a:rPr lang="en-US" b="1" dirty="0">
                <a:solidFill>
                  <a:schemeClr val="tx1">
                    <a:lumMod val="75000"/>
                    <a:lumOff val="25000"/>
                  </a:schemeClr>
                </a:solidFill>
              </a:rPr>
              <a:t>Rules:</a:t>
            </a:r>
            <a:r>
              <a:rPr lang="en-US" dirty="0">
                <a:solidFill>
                  <a:schemeClr val="tx1">
                    <a:lumMod val="75000"/>
                    <a:lumOff val="25000"/>
                  </a:schemeClr>
                </a:solidFill>
              </a:rPr>
              <a:t> </a:t>
            </a:r>
            <a:r>
              <a:rPr lang="en-US" dirty="0" smtClean="0">
                <a:solidFill>
                  <a:schemeClr val="tx1">
                    <a:lumMod val="75000"/>
                    <a:lumOff val="25000"/>
                  </a:schemeClr>
                </a:solidFill>
              </a:rPr>
              <a:t>Clearly state specifications and performance standards.</a:t>
            </a:r>
            <a:endParaRPr lang="en-US" dirty="0">
              <a:solidFill>
                <a:schemeClr val="tx1">
                  <a:lumMod val="75000"/>
                  <a:lumOff val="25000"/>
                </a:schemeClr>
              </a:solidFill>
            </a:endParaRPr>
          </a:p>
        </p:txBody>
      </p:sp>
      <p:sp>
        <p:nvSpPr>
          <p:cNvPr id="3" name="TextBox 2"/>
          <p:cNvSpPr txBox="1"/>
          <p:nvPr/>
        </p:nvSpPr>
        <p:spPr>
          <a:xfrm>
            <a:off x="1459832" y="167067"/>
            <a:ext cx="8911390" cy="461665"/>
          </a:xfrm>
          <a:prstGeom prst="rect">
            <a:avLst/>
          </a:prstGeom>
          <a:noFill/>
        </p:spPr>
        <p:txBody>
          <a:bodyPr wrap="square" rtlCol="0">
            <a:spAutoFit/>
          </a:bodyPr>
          <a:lstStyle/>
          <a:p>
            <a:r>
              <a:rPr lang="en-US" sz="2400" b="1" dirty="0">
                <a:solidFill>
                  <a:schemeClr val="accent1"/>
                </a:solidFill>
              </a:rPr>
              <a:t>Typical </a:t>
            </a:r>
            <a:r>
              <a:rPr lang="en-US" sz="2400" b="1" dirty="0" smtClean="0">
                <a:solidFill>
                  <a:schemeClr val="accent1"/>
                </a:solidFill>
              </a:rPr>
              <a:t>EHS </a:t>
            </a:r>
            <a:r>
              <a:rPr lang="en-US" sz="2400" b="1" dirty="0">
                <a:solidFill>
                  <a:schemeClr val="accent1"/>
                </a:solidFill>
              </a:rPr>
              <a:t>Management System components include:</a:t>
            </a:r>
          </a:p>
        </p:txBody>
      </p:sp>
      <p:sp>
        <p:nvSpPr>
          <p:cNvPr id="4" name="Date Placeholder 3"/>
          <p:cNvSpPr>
            <a:spLocks noGrp="1"/>
          </p:cNvSpPr>
          <p:nvPr>
            <p:ph type="dt" sz="half" idx="10"/>
          </p:nvPr>
        </p:nvSpPr>
        <p:spPr/>
        <p:txBody>
          <a:bodyPr/>
          <a:lstStyle/>
          <a:p>
            <a:pPr>
              <a:defRPr/>
            </a:pPr>
            <a:r>
              <a:rPr lang="en-US" altLang="zh-CN" smtClean="0"/>
              <a:t>COPY RIGHT RESERVED</a:t>
            </a:r>
            <a:endParaRPr lang="en-SG" altLang="zh-CN"/>
          </a:p>
        </p:txBody>
      </p:sp>
      <p:sp>
        <p:nvSpPr>
          <p:cNvPr id="5" name="Slide Number Placeholder 4"/>
          <p:cNvSpPr>
            <a:spLocks noGrp="1"/>
          </p:cNvSpPr>
          <p:nvPr>
            <p:ph type="sldNum" sz="quarter" idx="11"/>
          </p:nvPr>
        </p:nvSpPr>
        <p:spPr/>
        <p:txBody>
          <a:bodyPr/>
          <a:lstStyle/>
          <a:p>
            <a:pPr>
              <a:defRPr/>
            </a:pPr>
            <a:fld id="{AAE62F50-9C7E-4656-95C7-F4B19AAB065D}" type="slidenum">
              <a:rPr lang="zh-CN" altLang="en-SG" smtClean="0"/>
              <a:pPr>
                <a:defRPr/>
              </a:pPr>
              <a:t>15</a:t>
            </a:fld>
            <a:endParaRPr lang="en-SG" altLang="zh-CN"/>
          </a:p>
        </p:txBody>
      </p:sp>
    </p:spTree>
    <p:extLst>
      <p:ext uri="{BB962C8B-B14F-4D97-AF65-F5344CB8AC3E}">
        <p14:creationId xmlns:p14="http://schemas.microsoft.com/office/powerpoint/2010/main" val="41320668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81000"/>
            <a:ext cx="9372600" cy="822158"/>
          </a:xfrm>
        </p:spPr>
        <p:txBody>
          <a:bodyPr>
            <a:normAutofit/>
          </a:bodyPr>
          <a:lstStyle/>
          <a:p>
            <a:r>
              <a:rPr lang="en-US" dirty="0" smtClean="0"/>
              <a:t>EHS Policy</a:t>
            </a:r>
            <a:endParaRPr lang="en-US" dirty="0"/>
          </a:p>
        </p:txBody>
      </p:sp>
      <p:sp>
        <p:nvSpPr>
          <p:cNvPr id="3" name="Content Placeholder 2"/>
          <p:cNvSpPr>
            <a:spLocks noGrp="1"/>
          </p:cNvSpPr>
          <p:nvPr>
            <p:ph idx="1"/>
          </p:nvPr>
        </p:nvSpPr>
        <p:spPr>
          <a:xfrm>
            <a:off x="1981200" y="1507959"/>
            <a:ext cx="9372600" cy="4962562"/>
          </a:xfrm>
        </p:spPr>
        <p:txBody>
          <a:bodyPr/>
          <a:lstStyle/>
          <a:p>
            <a:pPr>
              <a:spcBef>
                <a:spcPct val="50000"/>
              </a:spcBef>
              <a:buClr>
                <a:schemeClr val="tx1"/>
              </a:buClr>
              <a:buSzTx/>
              <a:buFont typeface="Wingdings" panose="05000000000000000000" pitchFamily="2" charset="2"/>
              <a:buChar char="q"/>
            </a:pPr>
            <a:r>
              <a:rPr lang="en-US" altLang="en-US" b="1" dirty="0">
                <a:latin typeface="Times New Roman" panose="02020603050405020304" pitchFamily="18" charset="0"/>
              </a:rPr>
              <a:t>Appropriate</a:t>
            </a:r>
            <a:r>
              <a:rPr lang="en-US" altLang="en-US" dirty="0">
                <a:latin typeface="Times New Roman" panose="02020603050405020304" pitchFamily="18" charset="0"/>
              </a:rPr>
              <a:t> to the </a:t>
            </a:r>
            <a:r>
              <a:rPr lang="en-US" altLang="en-US" dirty="0" smtClean="0">
                <a:latin typeface="Times New Roman" panose="02020603050405020304" pitchFamily="18" charset="0"/>
              </a:rPr>
              <a:t>EHS </a:t>
            </a:r>
            <a:r>
              <a:rPr lang="en-US" altLang="en-US" dirty="0">
                <a:latin typeface="Times New Roman" panose="02020603050405020304" pitchFamily="18" charset="0"/>
              </a:rPr>
              <a:t>risks</a:t>
            </a:r>
          </a:p>
          <a:p>
            <a:pPr>
              <a:spcBef>
                <a:spcPct val="50000"/>
              </a:spcBef>
              <a:buClr>
                <a:schemeClr val="tx1"/>
              </a:buClr>
              <a:buSzTx/>
              <a:buFont typeface="Wingdings" panose="05000000000000000000" pitchFamily="2" charset="2"/>
              <a:buChar char="q"/>
            </a:pPr>
            <a:r>
              <a:rPr lang="en-US" altLang="en-US" dirty="0">
                <a:latin typeface="Times New Roman" panose="02020603050405020304" pitchFamily="18" charset="0"/>
              </a:rPr>
              <a:t> </a:t>
            </a:r>
            <a:r>
              <a:rPr lang="en-US" altLang="en-US" b="1" dirty="0">
                <a:latin typeface="Times New Roman" panose="02020603050405020304" pitchFamily="18" charset="0"/>
              </a:rPr>
              <a:t>Commitment</a:t>
            </a:r>
            <a:r>
              <a:rPr lang="en-US" altLang="en-US" dirty="0">
                <a:latin typeface="Times New Roman" panose="02020603050405020304" pitchFamily="18" charset="0"/>
              </a:rPr>
              <a:t> to prevent injury &amp; ill health</a:t>
            </a:r>
          </a:p>
          <a:p>
            <a:pPr>
              <a:spcBef>
                <a:spcPct val="50000"/>
              </a:spcBef>
              <a:buClr>
                <a:schemeClr val="tx1"/>
              </a:buClr>
              <a:buSzTx/>
              <a:buFont typeface="Wingdings" panose="05000000000000000000" pitchFamily="2" charset="2"/>
              <a:buChar char="q"/>
            </a:pPr>
            <a:r>
              <a:rPr lang="en-US" altLang="en-US" dirty="0">
                <a:latin typeface="Times New Roman" panose="02020603050405020304" pitchFamily="18" charset="0"/>
              </a:rPr>
              <a:t> Commitment to </a:t>
            </a:r>
            <a:r>
              <a:rPr lang="en-US" altLang="en-US" sz="3200" dirty="0">
                <a:latin typeface="Times New Roman" panose="02020603050405020304" pitchFamily="18" charset="0"/>
              </a:rPr>
              <a:t>comply with</a:t>
            </a:r>
            <a:r>
              <a:rPr lang="en-US" altLang="en-US" b="1" dirty="0">
                <a:latin typeface="Times New Roman" panose="02020603050405020304" pitchFamily="18" charset="0"/>
              </a:rPr>
              <a:t> legal &amp; other requirements</a:t>
            </a:r>
          </a:p>
          <a:p>
            <a:pPr>
              <a:spcBef>
                <a:spcPct val="50000"/>
              </a:spcBef>
              <a:buClr>
                <a:schemeClr val="tx1"/>
              </a:buClr>
              <a:buSzTx/>
              <a:buFont typeface="Wingdings" panose="05000000000000000000" pitchFamily="2" charset="2"/>
              <a:buChar char="q"/>
            </a:pPr>
            <a:r>
              <a:rPr lang="en-US" altLang="en-US" b="1" dirty="0">
                <a:latin typeface="Times New Roman" panose="02020603050405020304" pitchFamily="18" charset="0"/>
              </a:rPr>
              <a:t> </a:t>
            </a:r>
            <a:r>
              <a:rPr lang="en-US" altLang="en-US" dirty="0">
                <a:latin typeface="Times New Roman" panose="02020603050405020304" pitchFamily="18" charset="0"/>
              </a:rPr>
              <a:t>Framework for </a:t>
            </a:r>
            <a:r>
              <a:rPr lang="en-US" altLang="en-US" b="1" dirty="0">
                <a:latin typeface="Times New Roman" panose="02020603050405020304" pitchFamily="18" charset="0"/>
              </a:rPr>
              <a:t>establishing &amp; reviewing </a:t>
            </a:r>
            <a:r>
              <a:rPr lang="en-US" altLang="en-US" b="1" dirty="0" smtClean="0">
                <a:latin typeface="Times New Roman" panose="02020603050405020304" pitchFamily="18" charset="0"/>
              </a:rPr>
              <a:t>EHS </a:t>
            </a:r>
            <a:r>
              <a:rPr lang="en-US" altLang="en-US" b="1" dirty="0">
                <a:latin typeface="Times New Roman" panose="02020603050405020304" pitchFamily="18" charset="0"/>
              </a:rPr>
              <a:t>objectives</a:t>
            </a:r>
          </a:p>
          <a:p>
            <a:pPr>
              <a:spcBef>
                <a:spcPct val="50000"/>
              </a:spcBef>
              <a:buClr>
                <a:schemeClr val="tx1"/>
              </a:buClr>
              <a:buSzTx/>
              <a:buFont typeface="Wingdings" panose="05000000000000000000" pitchFamily="2" charset="2"/>
              <a:buChar char="q"/>
            </a:pPr>
            <a:r>
              <a:rPr lang="en-US" altLang="en-US" b="1" dirty="0">
                <a:latin typeface="Times New Roman" panose="02020603050405020304" pitchFamily="18" charset="0"/>
              </a:rPr>
              <a:t> D</a:t>
            </a:r>
            <a:r>
              <a:rPr lang="en-US" altLang="en-US" dirty="0">
                <a:latin typeface="Times New Roman" panose="02020603050405020304" pitchFamily="18" charset="0"/>
              </a:rPr>
              <a:t>ocumented, </a:t>
            </a:r>
            <a:r>
              <a:rPr lang="en-US" altLang="en-US" b="1" dirty="0">
                <a:latin typeface="Times New Roman" panose="02020603050405020304" pitchFamily="18" charset="0"/>
              </a:rPr>
              <a:t>I</a:t>
            </a:r>
            <a:r>
              <a:rPr lang="en-US" altLang="en-US" dirty="0">
                <a:latin typeface="Times New Roman" panose="02020603050405020304" pitchFamily="18" charset="0"/>
              </a:rPr>
              <a:t>mplemented &amp; </a:t>
            </a:r>
            <a:r>
              <a:rPr lang="en-US" altLang="en-US" b="1" dirty="0">
                <a:latin typeface="Times New Roman" panose="02020603050405020304" pitchFamily="18" charset="0"/>
              </a:rPr>
              <a:t>M</a:t>
            </a:r>
            <a:r>
              <a:rPr lang="en-US" altLang="en-US" dirty="0">
                <a:latin typeface="Times New Roman" panose="02020603050405020304" pitchFamily="18" charset="0"/>
              </a:rPr>
              <a:t>aintained</a:t>
            </a:r>
          </a:p>
          <a:p>
            <a:pPr>
              <a:spcBef>
                <a:spcPct val="50000"/>
              </a:spcBef>
              <a:buClr>
                <a:schemeClr val="tx1"/>
              </a:buClr>
              <a:buSzTx/>
              <a:buFont typeface="Wingdings" panose="05000000000000000000" pitchFamily="2" charset="2"/>
              <a:buChar char="q"/>
            </a:pPr>
            <a:r>
              <a:rPr lang="en-US" altLang="en-US" b="1" dirty="0">
                <a:latin typeface="Times New Roman" panose="02020603050405020304" pitchFamily="18" charset="0"/>
              </a:rPr>
              <a:t> Communicated</a:t>
            </a:r>
            <a:r>
              <a:rPr lang="en-US" altLang="en-US" dirty="0">
                <a:latin typeface="Times New Roman" panose="02020603050405020304" pitchFamily="18" charset="0"/>
              </a:rPr>
              <a:t> to all persons</a:t>
            </a:r>
          </a:p>
          <a:p>
            <a:pPr>
              <a:spcBef>
                <a:spcPct val="50000"/>
              </a:spcBef>
              <a:buClr>
                <a:schemeClr val="tx1"/>
              </a:buClr>
              <a:buSzTx/>
              <a:buFont typeface="Wingdings" panose="05000000000000000000" pitchFamily="2" charset="2"/>
              <a:buChar char="q"/>
            </a:pPr>
            <a:r>
              <a:rPr lang="en-US" altLang="en-US" dirty="0">
                <a:latin typeface="Times New Roman" panose="02020603050405020304" pitchFamily="18" charset="0"/>
              </a:rPr>
              <a:t> </a:t>
            </a:r>
            <a:r>
              <a:rPr lang="en-US" altLang="en-US" b="1" dirty="0">
                <a:latin typeface="Times New Roman" panose="02020603050405020304" pitchFamily="18" charset="0"/>
              </a:rPr>
              <a:t>Available</a:t>
            </a:r>
            <a:r>
              <a:rPr lang="en-US" altLang="en-US" dirty="0">
                <a:latin typeface="Times New Roman" panose="02020603050405020304" pitchFamily="18" charset="0"/>
              </a:rPr>
              <a:t> to interested parties</a:t>
            </a:r>
          </a:p>
          <a:p>
            <a:pPr>
              <a:spcBef>
                <a:spcPct val="50000"/>
              </a:spcBef>
              <a:buClr>
                <a:schemeClr val="tx1"/>
              </a:buClr>
              <a:buSzTx/>
              <a:buFont typeface="Wingdings" panose="05000000000000000000" pitchFamily="2" charset="2"/>
              <a:buChar char="q"/>
            </a:pPr>
            <a:r>
              <a:rPr lang="en-US" altLang="en-US" dirty="0">
                <a:latin typeface="Times New Roman" panose="02020603050405020304" pitchFamily="18" charset="0"/>
              </a:rPr>
              <a:t> </a:t>
            </a:r>
            <a:r>
              <a:rPr lang="en-US" altLang="en-US" b="1" dirty="0">
                <a:latin typeface="Times New Roman" panose="02020603050405020304" pitchFamily="18" charset="0"/>
              </a:rPr>
              <a:t>Reviewed</a:t>
            </a:r>
            <a:r>
              <a:rPr lang="en-US" altLang="en-US" dirty="0">
                <a:latin typeface="Times New Roman" panose="02020603050405020304" pitchFamily="18" charset="0"/>
              </a:rPr>
              <a:t> periodically</a:t>
            </a:r>
            <a:endParaRPr lang="en-US" altLang="en-US" b="1" dirty="0">
              <a:latin typeface="Times New Roman" panose="02020603050405020304" pitchFamily="18" charset="0"/>
            </a:endParaRPr>
          </a:p>
          <a:p>
            <a:endParaRPr lang="en-US" dirty="0"/>
          </a:p>
        </p:txBody>
      </p:sp>
      <p:sp>
        <p:nvSpPr>
          <p:cNvPr id="4" name="Footer Placeholder 3"/>
          <p:cNvSpPr>
            <a:spLocks noGrp="1"/>
          </p:cNvSpPr>
          <p:nvPr>
            <p:ph type="ftr" sz="quarter" idx="11"/>
          </p:nvPr>
        </p:nvSpPr>
        <p:spPr/>
        <p:txBody>
          <a:bodyPr/>
          <a:lstStyle/>
          <a:p>
            <a:r>
              <a:rPr lang="en-US" smtClean="0"/>
              <a:t>Copy Right @NECL</a:t>
            </a:r>
            <a:endParaRPr lang="en-US"/>
          </a:p>
        </p:txBody>
      </p:sp>
      <p:pic>
        <p:nvPicPr>
          <p:cNvPr id="5" name="Picture 4"/>
          <p:cNvPicPr>
            <a:picLocks noChangeAspect="1"/>
          </p:cNvPicPr>
          <p:nvPr/>
        </p:nvPicPr>
        <p:blipFill>
          <a:blip r:embed="rId2"/>
          <a:stretch>
            <a:fillRect/>
          </a:stretch>
        </p:blipFill>
        <p:spPr>
          <a:xfrm>
            <a:off x="7943851" y="3862136"/>
            <a:ext cx="2793080" cy="2780666"/>
          </a:xfrm>
          <a:prstGeom prst="rect">
            <a:avLst/>
          </a:prstGeom>
        </p:spPr>
      </p:pic>
      <p:sp>
        <p:nvSpPr>
          <p:cNvPr id="6" name="Date Placeholder 5"/>
          <p:cNvSpPr>
            <a:spLocks noGrp="1"/>
          </p:cNvSpPr>
          <p:nvPr>
            <p:ph type="dt" sz="half" idx="10"/>
          </p:nvPr>
        </p:nvSpPr>
        <p:spPr/>
        <p:txBody>
          <a:bodyPr/>
          <a:lstStyle/>
          <a:p>
            <a:r>
              <a:rPr lang="en-US" smtClean="0"/>
              <a:t>COPY RIGHT RESERVED</a:t>
            </a:r>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16</a:t>
            </a:fld>
            <a:endParaRPr lang="en-US"/>
          </a:p>
        </p:txBody>
      </p:sp>
    </p:spTree>
    <p:extLst>
      <p:ext uri="{BB962C8B-B14F-4D97-AF65-F5344CB8AC3E}">
        <p14:creationId xmlns:p14="http://schemas.microsoft.com/office/powerpoint/2010/main" val="4190179014"/>
      </p:ext>
    </p:extLst>
  </p:cSld>
  <p:clrMapOvr>
    <a:masterClrMapping/>
  </p:clrMapOvr>
  <p:transition>
    <p:blinds/>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Planning</a:t>
            </a:r>
            <a:endParaRPr lang="en-US" dirty="0"/>
          </a:p>
        </p:txBody>
      </p:sp>
      <p:sp>
        <p:nvSpPr>
          <p:cNvPr id="3" name="Content Placeholder 2"/>
          <p:cNvSpPr>
            <a:spLocks noGrp="1"/>
          </p:cNvSpPr>
          <p:nvPr>
            <p:ph idx="1"/>
          </p:nvPr>
        </p:nvSpPr>
        <p:spPr>
          <a:xfrm>
            <a:off x="1981200" y="1764633"/>
            <a:ext cx="9372600" cy="4780546"/>
          </a:xfrm>
        </p:spPr>
        <p:txBody>
          <a:bodyPr>
            <a:normAutofit/>
          </a:bodyPr>
          <a:lstStyle/>
          <a:p>
            <a:pPr>
              <a:spcBef>
                <a:spcPct val="50000"/>
              </a:spcBef>
              <a:buClr>
                <a:schemeClr val="tx1"/>
              </a:buClr>
              <a:buSzTx/>
              <a:buNone/>
            </a:pPr>
            <a:r>
              <a:rPr lang="en-US" altLang="en-US" b="1" dirty="0">
                <a:effectLst>
                  <a:outerShdw blurRad="38100" dist="38100" dir="2700000" algn="tl">
                    <a:srgbClr val="000000"/>
                  </a:outerShdw>
                </a:effectLst>
                <a:latin typeface="Bookman Old Style" panose="02050604050505020204" pitchFamily="18" charset="0"/>
              </a:rPr>
              <a:t>Hazard Identification, Risk assessment &amp; Determining controls</a:t>
            </a:r>
            <a:endParaRPr lang="en-SG" altLang="zh-CN" b="1" dirty="0">
              <a:effectLst>
                <a:outerShdw blurRad="38100" dist="38100" dir="2700000" algn="tl">
                  <a:srgbClr val="000000"/>
                </a:outerShdw>
              </a:effectLst>
              <a:latin typeface="Bookman Old Style" panose="02050604050505020204" pitchFamily="18" charset="0"/>
              <a:ea typeface="宋体" panose="02010600030101010101" pitchFamily="2" charset="-122"/>
            </a:endParaRPr>
          </a:p>
          <a:p>
            <a:pPr>
              <a:spcBef>
                <a:spcPct val="50000"/>
              </a:spcBef>
              <a:buClr>
                <a:schemeClr val="tx1"/>
              </a:buClr>
              <a:buSzTx/>
              <a:buNone/>
            </a:pPr>
            <a:r>
              <a:rPr lang="en-US" altLang="en-US" dirty="0" smtClean="0">
                <a:effectLst>
                  <a:outerShdw blurRad="38100" dist="38100" dir="2700000" algn="tl">
                    <a:srgbClr val="FFFFFF"/>
                  </a:outerShdw>
                </a:effectLst>
                <a:latin typeface="Bookman Old Style" panose="02050604050505020204" pitchFamily="18" charset="0"/>
              </a:rPr>
              <a:t>Hazard </a:t>
            </a:r>
            <a:r>
              <a:rPr lang="en-US" altLang="en-US" dirty="0">
                <a:effectLst>
                  <a:outerShdw blurRad="38100" dist="38100" dir="2700000" algn="tl">
                    <a:srgbClr val="FFFFFF"/>
                  </a:outerShdw>
                </a:effectLst>
                <a:latin typeface="Bookman Old Style" panose="02050604050505020204" pitchFamily="18" charset="0"/>
              </a:rPr>
              <a:t>Identification &amp; Risk assessment shall take into account:</a:t>
            </a:r>
            <a:endParaRPr lang="en-SG" altLang="zh-CN" dirty="0">
              <a:effectLst>
                <a:outerShdw blurRad="38100" dist="38100" dir="2700000" algn="tl">
                  <a:srgbClr val="FFFFFF"/>
                </a:outerShdw>
              </a:effectLst>
              <a:latin typeface="Bookman Old Style" panose="02050604050505020204" pitchFamily="18" charset="0"/>
              <a:ea typeface="宋体" panose="02010600030101010101" pitchFamily="2" charset="-122"/>
            </a:endParaRPr>
          </a:p>
          <a:p>
            <a:pPr>
              <a:spcBef>
                <a:spcPct val="50000"/>
              </a:spcBef>
              <a:buClr>
                <a:schemeClr val="tx1"/>
              </a:buClr>
              <a:buSzTx/>
              <a:buFont typeface="Wingdings" panose="05000000000000000000" pitchFamily="2" charset="2"/>
              <a:buChar char="q"/>
            </a:pPr>
            <a:r>
              <a:rPr lang="en-US" altLang="en-US" b="1" dirty="0">
                <a:latin typeface="Times New Roman" panose="02020603050405020304" pitchFamily="18" charset="0"/>
              </a:rPr>
              <a:t>routine</a:t>
            </a:r>
            <a:r>
              <a:rPr lang="en-US" altLang="en-US" dirty="0">
                <a:latin typeface="Times New Roman" panose="02020603050405020304" pitchFamily="18" charset="0"/>
              </a:rPr>
              <a:t> &amp; </a:t>
            </a:r>
            <a:r>
              <a:rPr lang="en-US" altLang="en-US" b="1" dirty="0">
                <a:latin typeface="Times New Roman" panose="02020603050405020304" pitchFamily="18" charset="0"/>
              </a:rPr>
              <a:t>non-routine</a:t>
            </a:r>
            <a:r>
              <a:rPr lang="en-US" altLang="en-US" dirty="0">
                <a:latin typeface="Times New Roman" panose="02020603050405020304" pitchFamily="18" charset="0"/>
              </a:rPr>
              <a:t> activities</a:t>
            </a:r>
          </a:p>
          <a:p>
            <a:pPr>
              <a:spcBef>
                <a:spcPct val="50000"/>
              </a:spcBef>
              <a:buClr>
                <a:schemeClr val="tx1"/>
              </a:buClr>
              <a:buSzTx/>
              <a:buFont typeface="Wingdings" panose="05000000000000000000" pitchFamily="2" charset="2"/>
              <a:buChar char="q"/>
            </a:pPr>
            <a:r>
              <a:rPr lang="en-US" altLang="en-US" dirty="0">
                <a:latin typeface="Times New Roman" panose="02020603050405020304" pitchFamily="18" charset="0"/>
              </a:rPr>
              <a:t> activities of</a:t>
            </a:r>
            <a:r>
              <a:rPr lang="en-US" altLang="en-US" b="1" dirty="0">
                <a:latin typeface="Times New Roman" panose="02020603050405020304" pitchFamily="18" charset="0"/>
              </a:rPr>
              <a:t> all persons having access </a:t>
            </a:r>
            <a:r>
              <a:rPr lang="en-US" altLang="en-US" dirty="0">
                <a:latin typeface="Times New Roman" panose="02020603050405020304" pitchFamily="18" charset="0"/>
              </a:rPr>
              <a:t>to the</a:t>
            </a:r>
            <a:r>
              <a:rPr lang="en-US" altLang="en-US" b="1" dirty="0">
                <a:latin typeface="Times New Roman" panose="02020603050405020304" pitchFamily="18" charset="0"/>
              </a:rPr>
              <a:t> workplace</a:t>
            </a:r>
            <a:r>
              <a:rPr lang="en-US" altLang="en-US" dirty="0">
                <a:latin typeface="Times New Roman" panose="02020603050405020304" pitchFamily="18" charset="0"/>
              </a:rPr>
              <a:t> (including sub-contractors &amp; visitors)</a:t>
            </a:r>
          </a:p>
          <a:p>
            <a:pPr>
              <a:spcBef>
                <a:spcPct val="50000"/>
              </a:spcBef>
              <a:buClr>
                <a:schemeClr val="tx1"/>
              </a:buClr>
              <a:buSzTx/>
              <a:buFont typeface="Wingdings" panose="05000000000000000000" pitchFamily="2" charset="2"/>
              <a:buChar char="q"/>
            </a:pPr>
            <a:r>
              <a:rPr lang="en-US" altLang="en-US" dirty="0">
                <a:latin typeface="Times New Roman" panose="02020603050405020304" pitchFamily="18" charset="0"/>
              </a:rPr>
              <a:t> </a:t>
            </a:r>
            <a:r>
              <a:rPr lang="en-US" altLang="en-US" b="1" dirty="0">
                <a:latin typeface="Times New Roman" panose="02020603050405020304" pitchFamily="18" charset="0"/>
              </a:rPr>
              <a:t>hazards</a:t>
            </a:r>
            <a:r>
              <a:rPr lang="en-US" altLang="en-US" dirty="0">
                <a:latin typeface="Times New Roman" panose="02020603050405020304" pitchFamily="18" charset="0"/>
              </a:rPr>
              <a:t> created in the </a:t>
            </a:r>
            <a:r>
              <a:rPr lang="en-US" altLang="en-US" b="1" dirty="0">
                <a:latin typeface="Times New Roman" panose="02020603050405020304" pitchFamily="18" charset="0"/>
              </a:rPr>
              <a:t>vicinity of the workplace</a:t>
            </a:r>
            <a:r>
              <a:rPr lang="en-US" altLang="en-US" dirty="0">
                <a:latin typeface="Times New Roman" panose="02020603050405020304" pitchFamily="18" charset="0"/>
              </a:rPr>
              <a:t> by work-related activities under the control o</a:t>
            </a:r>
            <a:r>
              <a:rPr lang="en-US" altLang="en-US" dirty="0" smtClean="0">
                <a:latin typeface="Times New Roman" panose="02020603050405020304" pitchFamily="18" charset="0"/>
              </a:rPr>
              <a:t>f </a:t>
            </a:r>
            <a:r>
              <a:rPr lang="en-US" altLang="en-US" dirty="0">
                <a:latin typeface="Times New Roman" panose="02020603050405020304" pitchFamily="18" charset="0"/>
              </a:rPr>
              <a:t>the organization</a:t>
            </a:r>
          </a:p>
          <a:p>
            <a:pPr>
              <a:spcBef>
                <a:spcPct val="50000"/>
              </a:spcBef>
              <a:buClr>
                <a:schemeClr val="tx1"/>
              </a:buClr>
              <a:buSzTx/>
              <a:buFont typeface="Wingdings" panose="05000000000000000000" pitchFamily="2" charset="2"/>
              <a:buChar char="q"/>
            </a:pPr>
            <a:r>
              <a:rPr lang="en-US" altLang="en-US" dirty="0">
                <a:latin typeface="Times New Roman" panose="02020603050405020304" pitchFamily="18" charset="0"/>
              </a:rPr>
              <a:t> </a:t>
            </a:r>
            <a:r>
              <a:rPr lang="en-US" altLang="en-US" b="1" dirty="0">
                <a:latin typeface="Times New Roman" panose="02020603050405020304" pitchFamily="18" charset="0"/>
              </a:rPr>
              <a:t>facilities</a:t>
            </a:r>
            <a:r>
              <a:rPr lang="en-US" altLang="en-US" dirty="0">
                <a:latin typeface="Times New Roman" panose="02020603050405020304" pitchFamily="18" charset="0"/>
              </a:rPr>
              <a:t> at the workplace</a:t>
            </a:r>
            <a:endParaRPr lang="en-US" altLang="en-US" b="1" dirty="0">
              <a:latin typeface="Times New Roman" panose="02020603050405020304" pitchFamily="18" charset="0"/>
            </a:endParaRPr>
          </a:p>
          <a:p>
            <a:pPr marL="0" indent="0">
              <a:buNone/>
            </a:pPr>
            <a:endParaRPr lang="en-US" dirty="0"/>
          </a:p>
        </p:txBody>
      </p:sp>
      <p:sp>
        <p:nvSpPr>
          <p:cNvPr id="4" name="Footer Placeholder 3"/>
          <p:cNvSpPr>
            <a:spLocks noGrp="1"/>
          </p:cNvSpPr>
          <p:nvPr>
            <p:ph type="ftr" sz="quarter" idx="11"/>
          </p:nvPr>
        </p:nvSpPr>
        <p:spPr/>
        <p:txBody>
          <a:bodyPr/>
          <a:lstStyle/>
          <a:p>
            <a:r>
              <a:rPr lang="en-US" smtClean="0"/>
              <a:t>Copy Right @NECL</a:t>
            </a:r>
            <a:endParaRPr lang="en-US"/>
          </a:p>
        </p:txBody>
      </p:sp>
      <p:sp>
        <p:nvSpPr>
          <p:cNvPr id="5" name="Date Placeholder 4"/>
          <p:cNvSpPr>
            <a:spLocks noGrp="1"/>
          </p:cNvSpPr>
          <p:nvPr>
            <p:ph type="dt" sz="half" idx="10"/>
          </p:nvPr>
        </p:nvSpPr>
        <p:spPr/>
        <p:txBody>
          <a:bodyPr/>
          <a:lstStyle/>
          <a:p>
            <a:r>
              <a:rPr lang="en-US" smtClean="0"/>
              <a:t>COPY RIGHT RESERVED</a:t>
            </a:r>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17</a:t>
            </a:fld>
            <a:endParaRPr lang="en-US"/>
          </a:p>
        </p:txBody>
      </p:sp>
    </p:spTree>
    <p:extLst>
      <p:ext uri="{BB962C8B-B14F-4D97-AF65-F5344CB8AC3E}">
        <p14:creationId xmlns:p14="http://schemas.microsoft.com/office/powerpoint/2010/main" val="2772555311"/>
      </p:ext>
    </p:extLst>
  </p:cSld>
  <p:clrMapOvr>
    <a:masterClrMapping/>
  </p:clrMapOvr>
  <p:transition>
    <p:blinds/>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9913" y="-635"/>
            <a:ext cx="10532607" cy="1295400"/>
          </a:xfrm>
        </p:spPr>
        <p:txBody>
          <a:bodyPr/>
          <a:lstStyle/>
          <a:p>
            <a:r>
              <a:rPr lang="en-GB" sz="3600" b="1" cap="none" dirty="0">
                <a:solidFill>
                  <a:srgbClr val="000000"/>
                </a:solidFill>
                <a:latin typeface="Arial" panose="020B0604020202020204"/>
              </a:rPr>
              <a:t>Risk Management – The achievement of Safety</a:t>
            </a:r>
            <a:endParaRPr lang="en-IN" dirty="0"/>
          </a:p>
        </p:txBody>
      </p:sp>
      <p:pic>
        <p:nvPicPr>
          <p:cNvPr id="5" name="Content Placeholder 4"/>
          <p:cNvPicPr>
            <a:picLocks noGrp="1" noChangeAspect="1"/>
          </p:cNvPicPr>
          <p:nvPr>
            <p:ph idx="1"/>
          </p:nvPr>
        </p:nvPicPr>
        <p:blipFill>
          <a:blip r:embed="rId2"/>
          <a:stretch>
            <a:fillRect/>
          </a:stretch>
        </p:blipFill>
        <p:spPr>
          <a:xfrm>
            <a:off x="1959916" y="3533773"/>
            <a:ext cx="9372600" cy="2487934"/>
          </a:xfrm>
          <a:prstGeom prst="rect">
            <a:avLst/>
          </a:prstGeom>
        </p:spPr>
      </p:pic>
      <p:sp>
        <p:nvSpPr>
          <p:cNvPr id="4" name="Footer Placeholder 3"/>
          <p:cNvSpPr>
            <a:spLocks noGrp="1"/>
          </p:cNvSpPr>
          <p:nvPr>
            <p:ph type="ftr" sz="quarter" idx="11"/>
          </p:nvPr>
        </p:nvSpPr>
        <p:spPr/>
        <p:txBody>
          <a:bodyPr/>
          <a:lstStyle/>
          <a:p>
            <a:r>
              <a:rPr lang="en-US" smtClean="0"/>
              <a:t>Copy Right @NECL</a:t>
            </a:r>
            <a:endParaRPr lang="en-US"/>
          </a:p>
        </p:txBody>
      </p:sp>
      <p:sp>
        <p:nvSpPr>
          <p:cNvPr id="6" name="Rectangle 5"/>
          <p:cNvSpPr/>
          <p:nvPr/>
        </p:nvSpPr>
        <p:spPr>
          <a:xfrm>
            <a:off x="1535081" y="1795771"/>
            <a:ext cx="9504219" cy="1938992"/>
          </a:xfrm>
          <a:prstGeom prst="rect">
            <a:avLst/>
          </a:prstGeom>
        </p:spPr>
        <p:txBody>
          <a:bodyPr wrap="square">
            <a:spAutoFit/>
          </a:bodyPr>
          <a:lstStyle/>
          <a:p>
            <a:pPr marL="490538" lvl="1" indent="-219075" algn="just">
              <a:buClr>
                <a:srgbClr val="DB6216"/>
              </a:buClr>
              <a:buSzPct val="100000"/>
              <a:buFont typeface="Systeemlettertype"/>
              <a:buChar char="›"/>
            </a:pPr>
            <a:r>
              <a:rPr lang="en-GB" sz="2400" dirty="0">
                <a:solidFill>
                  <a:schemeClr val="tx2"/>
                </a:solidFill>
              </a:rPr>
              <a:t>Risk management is fundamental </a:t>
            </a:r>
            <a:r>
              <a:rPr lang="en-GB" sz="2400" dirty="0" smtClean="0">
                <a:solidFill>
                  <a:schemeClr val="tx2"/>
                </a:solidFill>
              </a:rPr>
              <a:t>EHSSMS </a:t>
            </a:r>
            <a:r>
              <a:rPr lang="en-GB" sz="2400" dirty="0">
                <a:solidFill>
                  <a:schemeClr val="tx2"/>
                </a:solidFill>
              </a:rPr>
              <a:t>component for controlling risk to acceptable levels.  </a:t>
            </a:r>
          </a:p>
          <a:p>
            <a:pPr marL="490538" lvl="1" indent="-219075" algn="just">
              <a:buClr>
                <a:srgbClr val="DB6216"/>
              </a:buClr>
              <a:buSzPct val="100000"/>
              <a:buFont typeface="Systeemlettertype"/>
              <a:buChar char="›"/>
            </a:pPr>
            <a:r>
              <a:rPr lang="en-GB" sz="2400" dirty="0">
                <a:solidFill>
                  <a:schemeClr val="tx2"/>
                </a:solidFill>
              </a:rPr>
              <a:t>Risk management must identify hazard from design, procedures and operating practices, personnel factors, organizational factors, human performance, </a:t>
            </a:r>
            <a:r>
              <a:rPr lang="en-GB" sz="2400" dirty="0" err="1">
                <a:solidFill>
                  <a:schemeClr val="tx2"/>
                </a:solidFill>
              </a:rPr>
              <a:t>etc</a:t>
            </a:r>
            <a:endParaRPr lang="nl-NL" sz="2400" dirty="0">
              <a:solidFill>
                <a:schemeClr val="tx2"/>
              </a:solidFill>
            </a:endParaRPr>
          </a:p>
        </p:txBody>
      </p:sp>
      <p:sp>
        <p:nvSpPr>
          <p:cNvPr id="3" name="Date Placeholder 2"/>
          <p:cNvSpPr>
            <a:spLocks noGrp="1"/>
          </p:cNvSpPr>
          <p:nvPr>
            <p:ph type="dt" sz="half" idx="10"/>
          </p:nvPr>
        </p:nvSpPr>
        <p:spPr/>
        <p:txBody>
          <a:bodyPr/>
          <a:lstStyle/>
          <a:p>
            <a:r>
              <a:rPr lang="en-US" smtClean="0"/>
              <a:t>COPY RIGHT RESERVED</a:t>
            </a:r>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18</a:t>
            </a:fld>
            <a:endParaRPr lang="en-US"/>
          </a:p>
        </p:txBody>
      </p:sp>
    </p:spTree>
    <p:extLst>
      <p:ext uri="{BB962C8B-B14F-4D97-AF65-F5344CB8AC3E}">
        <p14:creationId xmlns:p14="http://schemas.microsoft.com/office/powerpoint/2010/main" val="2670359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381000"/>
            <a:ext cx="9829800" cy="1295400"/>
          </a:xfrm>
        </p:spPr>
        <p:txBody>
          <a:bodyPr/>
          <a:lstStyle/>
          <a:p>
            <a:r>
              <a:rPr lang="en-US" dirty="0"/>
              <a:t>Safety Promotion – The continuous improvement</a:t>
            </a:r>
            <a:endParaRPr lang="en-IN" dirty="0"/>
          </a:p>
        </p:txBody>
      </p:sp>
      <p:pic>
        <p:nvPicPr>
          <p:cNvPr id="8" name="Content Placeholder 7"/>
          <p:cNvPicPr>
            <a:picLocks noGrp="1" noChangeAspect="1"/>
          </p:cNvPicPr>
          <p:nvPr>
            <p:ph idx="1"/>
          </p:nvPr>
        </p:nvPicPr>
        <p:blipFill>
          <a:blip r:embed="rId2"/>
          <a:stretch>
            <a:fillRect/>
          </a:stretch>
        </p:blipFill>
        <p:spPr>
          <a:xfrm>
            <a:off x="1732380" y="2935093"/>
            <a:ext cx="9413040" cy="2822693"/>
          </a:xfrm>
          <a:prstGeom prst="rect">
            <a:avLst/>
          </a:prstGeom>
        </p:spPr>
      </p:pic>
      <p:sp>
        <p:nvSpPr>
          <p:cNvPr id="4" name="Date Placeholder 3"/>
          <p:cNvSpPr>
            <a:spLocks noGrp="1"/>
          </p:cNvSpPr>
          <p:nvPr>
            <p:ph type="dt" sz="half" idx="10"/>
          </p:nvPr>
        </p:nvSpPr>
        <p:spPr/>
        <p:txBody>
          <a:bodyPr/>
          <a:lstStyle/>
          <a:p>
            <a:r>
              <a:rPr lang="en-US" smtClean="0"/>
              <a:t>COPY RIGHT RESERVED</a:t>
            </a:r>
            <a:endParaRPr lang="en-US"/>
          </a:p>
        </p:txBody>
      </p:sp>
      <p:sp>
        <p:nvSpPr>
          <p:cNvPr id="5" name="Footer Placeholder 4"/>
          <p:cNvSpPr>
            <a:spLocks noGrp="1"/>
          </p:cNvSpPr>
          <p:nvPr>
            <p:ph type="ftr" sz="quarter" idx="11"/>
          </p:nvPr>
        </p:nvSpPr>
        <p:spPr/>
        <p:txBody>
          <a:bodyPr/>
          <a:lstStyle/>
          <a:p>
            <a:r>
              <a:rPr lang="en-US" smtClean="0"/>
              <a:t>Copy Right @NECL</a:t>
            </a:r>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19</a:t>
            </a:fld>
            <a:endParaRPr lang="en-US"/>
          </a:p>
        </p:txBody>
      </p:sp>
      <p:sp>
        <p:nvSpPr>
          <p:cNvPr id="7" name="Rectangle 6"/>
          <p:cNvSpPr/>
          <p:nvPr/>
        </p:nvSpPr>
        <p:spPr>
          <a:xfrm>
            <a:off x="1281173" y="1890248"/>
            <a:ext cx="9994604" cy="830997"/>
          </a:xfrm>
          <a:prstGeom prst="rect">
            <a:avLst/>
          </a:prstGeom>
        </p:spPr>
        <p:txBody>
          <a:bodyPr wrap="square">
            <a:spAutoFit/>
          </a:bodyPr>
          <a:lstStyle/>
          <a:p>
            <a:pPr marL="490538" lvl="1" indent="-219075">
              <a:buClr>
                <a:srgbClr val="DB6216"/>
              </a:buClr>
              <a:buSzPct val="100000"/>
              <a:buFont typeface="Systeemlettertype"/>
              <a:buChar char="›"/>
            </a:pPr>
            <a:r>
              <a:rPr lang="en-US" sz="2400" dirty="0" smtClean="0">
                <a:solidFill>
                  <a:schemeClr val="tx2"/>
                </a:solidFill>
              </a:rPr>
              <a:t>The </a:t>
            </a:r>
            <a:r>
              <a:rPr lang="en-US" sz="2400" dirty="0">
                <a:solidFill>
                  <a:schemeClr val="tx2"/>
                </a:solidFill>
              </a:rPr>
              <a:t>organization must continuously promote safety as a core value with practices that support a sound safety </a:t>
            </a:r>
            <a:r>
              <a:rPr lang="en-US" sz="2400" dirty="0" smtClean="0">
                <a:solidFill>
                  <a:schemeClr val="tx2"/>
                </a:solidFill>
              </a:rPr>
              <a:t>culture</a:t>
            </a:r>
            <a:endParaRPr lang="en-US" sz="2400" dirty="0">
              <a:solidFill>
                <a:schemeClr val="tx2"/>
              </a:solidFill>
            </a:endParaRPr>
          </a:p>
        </p:txBody>
      </p:sp>
    </p:spTree>
    <p:extLst>
      <p:ext uri="{BB962C8B-B14F-4D97-AF65-F5344CB8AC3E}">
        <p14:creationId xmlns:p14="http://schemas.microsoft.com/office/powerpoint/2010/main" val="620283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46482" y="1291389"/>
            <a:ext cx="9634431" cy="4125342"/>
          </a:xfrm>
        </p:spPr>
        <p:txBody>
          <a:bodyPr>
            <a:normAutofit/>
          </a:bodyPr>
          <a:lstStyle/>
          <a:p>
            <a:pPr algn="ctr"/>
            <a:r>
              <a:rPr lang="en-US" dirty="0" smtClean="0"/>
              <a:t>Project</a:t>
            </a:r>
            <a:br>
              <a:rPr lang="en-US" dirty="0" smtClean="0"/>
            </a:br>
            <a:r>
              <a:rPr lang="en-US" dirty="0" smtClean="0"/>
              <a:t>EHS management system</a:t>
            </a:r>
            <a:endParaRPr lang="en-US" dirty="0"/>
          </a:p>
        </p:txBody>
      </p:sp>
    </p:spTree>
    <p:extLst>
      <p:ext uri="{BB962C8B-B14F-4D97-AF65-F5344CB8AC3E}">
        <p14:creationId xmlns:p14="http://schemas.microsoft.com/office/powerpoint/2010/main" val="4114234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5291" y="381000"/>
            <a:ext cx="9838509" cy="1295400"/>
          </a:xfrm>
        </p:spPr>
        <p:txBody>
          <a:bodyPr/>
          <a:lstStyle/>
          <a:p>
            <a:r>
              <a:rPr lang="en-GB" dirty="0"/>
              <a:t>Safety Assurance – The continuous compliance</a:t>
            </a:r>
            <a:endParaRPr lang="en-IN" dirty="0"/>
          </a:p>
        </p:txBody>
      </p:sp>
      <p:pic>
        <p:nvPicPr>
          <p:cNvPr id="8" name="Content Placeholder 7"/>
          <p:cNvPicPr>
            <a:picLocks noGrp="1" noChangeAspect="1"/>
          </p:cNvPicPr>
          <p:nvPr>
            <p:ph idx="1"/>
          </p:nvPr>
        </p:nvPicPr>
        <p:blipFill>
          <a:blip r:embed="rId2"/>
          <a:stretch>
            <a:fillRect/>
          </a:stretch>
        </p:blipFill>
        <p:spPr>
          <a:xfrm>
            <a:off x="1847197" y="3062433"/>
            <a:ext cx="9400847" cy="2828789"/>
          </a:xfrm>
          <a:prstGeom prst="rect">
            <a:avLst/>
          </a:prstGeom>
        </p:spPr>
      </p:pic>
      <p:sp>
        <p:nvSpPr>
          <p:cNvPr id="4" name="Date Placeholder 3"/>
          <p:cNvSpPr>
            <a:spLocks noGrp="1"/>
          </p:cNvSpPr>
          <p:nvPr>
            <p:ph type="dt" sz="half" idx="10"/>
          </p:nvPr>
        </p:nvSpPr>
        <p:spPr/>
        <p:txBody>
          <a:bodyPr/>
          <a:lstStyle/>
          <a:p>
            <a:r>
              <a:rPr lang="en-US" smtClean="0"/>
              <a:t>COPY RIGHT RESERVED</a:t>
            </a:r>
            <a:endParaRPr lang="en-US"/>
          </a:p>
        </p:txBody>
      </p:sp>
      <p:sp>
        <p:nvSpPr>
          <p:cNvPr id="5" name="Footer Placeholder 4"/>
          <p:cNvSpPr>
            <a:spLocks noGrp="1"/>
          </p:cNvSpPr>
          <p:nvPr>
            <p:ph type="ftr" sz="quarter" idx="11"/>
          </p:nvPr>
        </p:nvSpPr>
        <p:spPr/>
        <p:txBody>
          <a:bodyPr/>
          <a:lstStyle/>
          <a:p>
            <a:r>
              <a:rPr lang="en-US" smtClean="0"/>
              <a:t>Copy Right @NECL</a:t>
            </a:r>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20</a:t>
            </a:fld>
            <a:endParaRPr lang="en-US"/>
          </a:p>
        </p:txBody>
      </p:sp>
      <p:sp>
        <p:nvSpPr>
          <p:cNvPr id="7" name="Rectangle 6"/>
          <p:cNvSpPr/>
          <p:nvPr/>
        </p:nvSpPr>
        <p:spPr>
          <a:xfrm>
            <a:off x="1306286" y="1751158"/>
            <a:ext cx="10606233" cy="830997"/>
          </a:xfrm>
          <a:prstGeom prst="rect">
            <a:avLst/>
          </a:prstGeom>
        </p:spPr>
        <p:txBody>
          <a:bodyPr wrap="square">
            <a:spAutoFit/>
          </a:bodyPr>
          <a:lstStyle/>
          <a:p>
            <a:pPr marL="490538" lvl="1" indent="-219075">
              <a:buClr>
                <a:srgbClr val="DB6216"/>
              </a:buClr>
              <a:buSzPct val="100000"/>
              <a:buFont typeface="Systeemlettertype"/>
              <a:buChar char="›"/>
            </a:pPr>
            <a:r>
              <a:rPr lang="en-US" sz="2400" dirty="0">
                <a:solidFill>
                  <a:schemeClr val="tx2"/>
                </a:solidFill>
              </a:rPr>
              <a:t>The organization must have the ability to  be in control of the safety performance in order to assure that the </a:t>
            </a:r>
            <a:r>
              <a:rPr lang="en-US" sz="2400" dirty="0" smtClean="0">
                <a:solidFill>
                  <a:schemeClr val="tx2"/>
                </a:solidFill>
              </a:rPr>
              <a:t>EHSMS </a:t>
            </a:r>
            <a:r>
              <a:rPr lang="en-US" sz="2400" dirty="0">
                <a:solidFill>
                  <a:schemeClr val="tx2"/>
                </a:solidFill>
              </a:rPr>
              <a:t>is </a:t>
            </a:r>
            <a:r>
              <a:rPr lang="en-US" sz="2400" dirty="0" smtClean="0">
                <a:solidFill>
                  <a:schemeClr val="tx2"/>
                </a:solidFill>
              </a:rPr>
              <a:t>effective</a:t>
            </a:r>
            <a:endParaRPr lang="nl-NL" sz="2400" dirty="0">
              <a:solidFill>
                <a:schemeClr val="tx2"/>
              </a:solidFill>
            </a:endParaRPr>
          </a:p>
        </p:txBody>
      </p:sp>
    </p:spTree>
    <p:extLst>
      <p:ext uri="{BB962C8B-B14F-4D97-AF65-F5344CB8AC3E}">
        <p14:creationId xmlns:p14="http://schemas.microsoft.com/office/powerpoint/2010/main" val="3211661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Broad categories of hazards</a:t>
            </a:r>
            <a:r>
              <a:rPr lang="en-US" dirty="0" smtClean="0"/>
              <a:t>:</a:t>
            </a:r>
            <a:endParaRPr lang="en-US" dirty="0"/>
          </a:p>
        </p:txBody>
      </p:sp>
      <p:sp>
        <p:nvSpPr>
          <p:cNvPr id="2" name="Content Placeholder 1"/>
          <p:cNvSpPr>
            <a:spLocks noGrp="1"/>
          </p:cNvSpPr>
          <p:nvPr>
            <p:ph idx="1"/>
          </p:nvPr>
        </p:nvSpPr>
        <p:spPr>
          <a:xfrm>
            <a:off x="1981200" y="1597995"/>
            <a:ext cx="9372600" cy="4483101"/>
          </a:xfrm>
        </p:spPr>
        <p:txBody>
          <a:bodyPr/>
          <a:lstStyle/>
          <a:p>
            <a:pPr marL="0" indent="0">
              <a:buNone/>
            </a:pPr>
            <a:endParaRPr lang="en-US" dirty="0" smtClean="0"/>
          </a:p>
          <a:p>
            <a:pPr>
              <a:buFont typeface="Wingdings" panose="05000000000000000000" pitchFamily="2" charset="2"/>
              <a:buChar char="q"/>
            </a:pPr>
            <a:r>
              <a:rPr lang="en-US" dirty="0" smtClean="0"/>
              <a:t>Civil </a:t>
            </a:r>
            <a:r>
              <a:rPr lang="en-US" dirty="0"/>
              <a:t>and Structural </a:t>
            </a:r>
          </a:p>
          <a:p>
            <a:pPr>
              <a:buFont typeface="Wingdings" panose="05000000000000000000" pitchFamily="2" charset="2"/>
              <a:buChar char="q"/>
            </a:pPr>
            <a:r>
              <a:rPr lang="en-US" dirty="0"/>
              <a:t>Chemical</a:t>
            </a:r>
          </a:p>
          <a:p>
            <a:pPr>
              <a:buFont typeface="Wingdings" panose="05000000000000000000" pitchFamily="2" charset="2"/>
              <a:buChar char="q"/>
            </a:pPr>
            <a:r>
              <a:rPr lang="en-US" dirty="0"/>
              <a:t> Mechanical</a:t>
            </a:r>
          </a:p>
          <a:p>
            <a:pPr>
              <a:buFont typeface="Wingdings" panose="05000000000000000000" pitchFamily="2" charset="2"/>
              <a:buChar char="q"/>
            </a:pPr>
            <a:r>
              <a:rPr lang="en-US" dirty="0"/>
              <a:t> Electrical</a:t>
            </a:r>
          </a:p>
          <a:p>
            <a:pPr>
              <a:buFont typeface="Wingdings" panose="05000000000000000000" pitchFamily="2" charset="2"/>
              <a:buChar char="q"/>
            </a:pPr>
            <a:r>
              <a:rPr lang="en-US" dirty="0"/>
              <a:t> Radiation</a:t>
            </a:r>
          </a:p>
          <a:p>
            <a:pPr>
              <a:buFont typeface="Wingdings" panose="05000000000000000000" pitchFamily="2" charset="2"/>
              <a:buChar char="q"/>
            </a:pPr>
            <a:r>
              <a:rPr lang="en-US" dirty="0"/>
              <a:t> Ergonomics</a:t>
            </a:r>
          </a:p>
          <a:p>
            <a:pPr>
              <a:buFont typeface="Wingdings" panose="05000000000000000000" pitchFamily="2" charset="2"/>
              <a:buChar char="q"/>
            </a:pPr>
            <a:r>
              <a:rPr lang="en-US" dirty="0"/>
              <a:t> Fire &amp; Explosion</a:t>
            </a:r>
          </a:p>
          <a:p>
            <a:pPr marL="0" indent="0">
              <a:buNone/>
            </a:pPr>
            <a:endParaRPr lang="en-US" dirty="0"/>
          </a:p>
        </p:txBody>
      </p:sp>
      <p:pic>
        <p:nvPicPr>
          <p:cNvPr id="4" name="Picture 3"/>
          <p:cNvPicPr>
            <a:picLocks noChangeAspect="1"/>
          </p:cNvPicPr>
          <p:nvPr/>
        </p:nvPicPr>
        <p:blipFill>
          <a:blip r:embed="rId2"/>
          <a:stretch>
            <a:fillRect/>
          </a:stretch>
        </p:blipFill>
        <p:spPr>
          <a:xfrm>
            <a:off x="7354553" y="3588419"/>
            <a:ext cx="2295525" cy="1028700"/>
          </a:xfrm>
          <a:prstGeom prst="rect">
            <a:avLst/>
          </a:prstGeom>
        </p:spPr>
      </p:pic>
      <p:sp>
        <p:nvSpPr>
          <p:cNvPr id="5" name="Footer Placeholder 4"/>
          <p:cNvSpPr>
            <a:spLocks noGrp="1"/>
          </p:cNvSpPr>
          <p:nvPr>
            <p:ph type="ftr" sz="quarter" idx="11"/>
          </p:nvPr>
        </p:nvSpPr>
        <p:spPr/>
        <p:txBody>
          <a:bodyPr/>
          <a:lstStyle/>
          <a:p>
            <a:r>
              <a:rPr lang="en-US" smtClean="0"/>
              <a:t>Copy Right @NECL</a:t>
            </a:r>
            <a:endParaRPr lang="en-US"/>
          </a:p>
        </p:txBody>
      </p:sp>
      <p:sp>
        <p:nvSpPr>
          <p:cNvPr id="6" name="Date Placeholder 5"/>
          <p:cNvSpPr>
            <a:spLocks noGrp="1"/>
          </p:cNvSpPr>
          <p:nvPr>
            <p:ph type="dt" sz="half" idx="10"/>
          </p:nvPr>
        </p:nvSpPr>
        <p:spPr/>
        <p:txBody>
          <a:bodyPr/>
          <a:lstStyle/>
          <a:p>
            <a:r>
              <a:rPr lang="en-US" smtClean="0"/>
              <a:t>COPY RIGHT RESERVED</a:t>
            </a:r>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21</a:t>
            </a:fld>
            <a:endParaRPr lang="en-US"/>
          </a:p>
        </p:txBody>
      </p:sp>
    </p:spTree>
    <p:extLst>
      <p:ext uri="{BB962C8B-B14F-4D97-AF65-F5344CB8AC3E}">
        <p14:creationId xmlns:p14="http://schemas.microsoft.com/office/powerpoint/2010/main" val="1962425984"/>
      </p:ext>
    </p:extLst>
  </p:cSld>
  <p:clrMapOvr>
    <a:masterClrMapping/>
  </p:clrMapOvr>
  <p:transition>
    <p:blinds/>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dirty="0"/>
              <a:t>Examples of Civil and Structural </a:t>
            </a:r>
            <a:r>
              <a:rPr lang="en-US" sz="3600" dirty="0" smtClean="0"/>
              <a:t>hazards</a:t>
            </a:r>
            <a:endParaRPr lang="en-US" sz="3600" dirty="0"/>
          </a:p>
        </p:txBody>
      </p:sp>
      <p:sp>
        <p:nvSpPr>
          <p:cNvPr id="4" name="Content Placeholder 3"/>
          <p:cNvSpPr>
            <a:spLocks noGrp="1"/>
          </p:cNvSpPr>
          <p:nvPr>
            <p:ph idx="1"/>
          </p:nvPr>
        </p:nvSpPr>
        <p:spPr>
          <a:xfrm>
            <a:off x="1981200" y="1851661"/>
            <a:ext cx="9372600" cy="4618860"/>
          </a:xfrm>
        </p:spPr>
        <p:txBody>
          <a:bodyPr>
            <a:normAutofit/>
          </a:bodyPr>
          <a:lstStyle/>
          <a:p>
            <a:pPr>
              <a:buFont typeface="Wingdings" panose="05000000000000000000" pitchFamily="2" charset="2"/>
              <a:buChar char="q"/>
            </a:pPr>
            <a:r>
              <a:rPr lang="en-US" dirty="0" smtClean="0"/>
              <a:t>Excavation</a:t>
            </a:r>
            <a:endParaRPr lang="en-US" dirty="0"/>
          </a:p>
          <a:p>
            <a:pPr>
              <a:buFont typeface="Wingdings" panose="05000000000000000000" pitchFamily="2" charset="2"/>
              <a:buChar char="q"/>
            </a:pPr>
            <a:r>
              <a:rPr lang="en-US" dirty="0" smtClean="0"/>
              <a:t>Piling</a:t>
            </a:r>
            <a:endParaRPr lang="en-US" dirty="0"/>
          </a:p>
          <a:p>
            <a:pPr>
              <a:buFont typeface="Wingdings" panose="05000000000000000000" pitchFamily="2" charset="2"/>
              <a:buChar char="q"/>
            </a:pPr>
            <a:r>
              <a:rPr lang="en-US" dirty="0" smtClean="0"/>
              <a:t>Scaffold</a:t>
            </a:r>
            <a:r>
              <a:rPr lang="en-US" dirty="0"/>
              <a:t>/ ladders</a:t>
            </a:r>
          </a:p>
          <a:p>
            <a:pPr>
              <a:buFont typeface="Wingdings" panose="05000000000000000000" pitchFamily="2" charset="2"/>
              <a:buChar char="q"/>
            </a:pPr>
            <a:r>
              <a:rPr lang="en-US" dirty="0" smtClean="0"/>
              <a:t>Formworks </a:t>
            </a:r>
            <a:endParaRPr lang="en-US" dirty="0"/>
          </a:p>
          <a:p>
            <a:pPr>
              <a:buFont typeface="Wingdings" panose="05000000000000000000" pitchFamily="2" charset="2"/>
              <a:buChar char="q"/>
            </a:pPr>
            <a:r>
              <a:rPr lang="en-US" dirty="0" smtClean="0"/>
              <a:t>Working </a:t>
            </a:r>
            <a:r>
              <a:rPr lang="en-US" dirty="0"/>
              <a:t>at height</a:t>
            </a:r>
          </a:p>
          <a:p>
            <a:pPr>
              <a:buFont typeface="Wingdings" panose="05000000000000000000" pitchFamily="2" charset="2"/>
              <a:buChar char="q"/>
            </a:pPr>
            <a:r>
              <a:rPr lang="en-US" dirty="0" smtClean="0"/>
              <a:t>Manual </a:t>
            </a:r>
            <a:r>
              <a:rPr lang="en-US" dirty="0"/>
              <a:t>lifting</a:t>
            </a:r>
          </a:p>
          <a:p>
            <a:pPr>
              <a:buFont typeface="Wingdings" panose="05000000000000000000" pitchFamily="2" charset="2"/>
              <a:buChar char="q"/>
            </a:pPr>
            <a:r>
              <a:rPr lang="en-US" dirty="0" smtClean="0"/>
              <a:t>Mechanical </a:t>
            </a:r>
            <a:r>
              <a:rPr lang="en-US" dirty="0"/>
              <a:t>lifting</a:t>
            </a:r>
          </a:p>
          <a:p>
            <a:pPr>
              <a:buFont typeface="Wingdings" panose="05000000000000000000" pitchFamily="2" charset="2"/>
              <a:buChar char="q"/>
            </a:pPr>
            <a:r>
              <a:rPr lang="en-US" dirty="0" smtClean="0"/>
              <a:t>Confined </a:t>
            </a:r>
            <a:r>
              <a:rPr lang="en-US" dirty="0"/>
              <a:t>spaces</a:t>
            </a:r>
          </a:p>
          <a:p>
            <a:pPr marL="0" indent="0">
              <a:buNone/>
            </a:pPr>
            <a:endParaRPr lang="en-US" dirty="0"/>
          </a:p>
        </p:txBody>
      </p:sp>
      <p:pic>
        <p:nvPicPr>
          <p:cNvPr id="6" name="Picture 5"/>
          <p:cNvPicPr>
            <a:picLocks noChangeAspect="1"/>
          </p:cNvPicPr>
          <p:nvPr/>
        </p:nvPicPr>
        <p:blipFill>
          <a:blip r:embed="rId2"/>
          <a:stretch>
            <a:fillRect/>
          </a:stretch>
        </p:blipFill>
        <p:spPr>
          <a:xfrm>
            <a:off x="7680659" y="3538406"/>
            <a:ext cx="3295650" cy="1381125"/>
          </a:xfrm>
          <a:prstGeom prst="rect">
            <a:avLst/>
          </a:prstGeom>
        </p:spPr>
      </p:pic>
      <p:sp>
        <p:nvSpPr>
          <p:cNvPr id="2" name="Footer Placeholder 1"/>
          <p:cNvSpPr>
            <a:spLocks noGrp="1"/>
          </p:cNvSpPr>
          <p:nvPr>
            <p:ph type="ftr" sz="quarter" idx="11"/>
          </p:nvPr>
        </p:nvSpPr>
        <p:spPr/>
        <p:txBody>
          <a:bodyPr/>
          <a:lstStyle/>
          <a:p>
            <a:r>
              <a:rPr lang="en-US" smtClean="0"/>
              <a:t>Copy Right @NECL</a:t>
            </a:r>
            <a:endParaRPr lang="en-US"/>
          </a:p>
        </p:txBody>
      </p:sp>
      <p:sp>
        <p:nvSpPr>
          <p:cNvPr id="5" name="Date Placeholder 4"/>
          <p:cNvSpPr>
            <a:spLocks noGrp="1"/>
          </p:cNvSpPr>
          <p:nvPr>
            <p:ph type="dt" sz="half" idx="10"/>
          </p:nvPr>
        </p:nvSpPr>
        <p:spPr/>
        <p:txBody>
          <a:bodyPr/>
          <a:lstStyle/>
          <a:p>
            <a:r>
              <a:rPr lang="en-US" smtClean="0"/>
              <a:t>COPY RIGHT RESERVED</a:t>
            </a:r>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22</a:t>
            </a:fld>
            <a:endParaRPr lang="en-US"/>
          </a:p>
        </p:txBody>
      </p:sp>
    </p:spTree>
    <p:extLst>
      <p:ext uri="{BB962C8B-B14F-4D97-AF65-F5344CB8AC3E}">
        <p14:creationId xmlns:p14="http://schemas.microsoft.com/office/powerpoint/2010/main" val="2877492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Examples of Chemical hazards</a:t>
            </a:r>
            <a:r>
              <a:rPr lang="en-US" dirty="0" smtClean="0"/>
              <a:t>:</a:t>
            </a:r>
            <a:endParaRPr lang="en-US" dirty="0"/>
          </a:p>
        </p:txBody>
      </p:sp>
      <p:sp>
        <p:nvSpPr>
          <p:cNvPr id="3" name="Content Placeholder 2"/>
          <p:cNvSpPr>
            <a:spLocks noGrp="1"/>
          </p:cNvSpPr>
          <p:nvPr>
            <p:ph idx="1"/>
          </p:nvPr>
        </p:nvSpPr>
        <p:spPr/>
        <p:txBody>
          <a:bodyPr/>
          <a:lstStyle/>
          <a:p>
            <a:r>
              <a:rPr lang="en-US" dirty="0"/>
              <a:t>Acidity or causticity</a:t>
            </a:r>
          </a:p>
          <a:p>
            <a:r>
              <a:rPr lang="en-US" dirty="0"/>
              <a:t> Flammability</a:t>
            </a:r>
          </a:p>
          <a:p>
            <a:r>
              <a:rPr lang="en-US" dirty="0"/>
              <a:t> </a:t>
            </a:r>
            <a:r>
              <a:rPr lang="en-US" dirty="0" err="1"/>
              <a:t>Pyrophoricity</a:t>
            </a:r>
            <a:endParaRPr lang="en-US" dirty="0"/>
          </a:p>
          <a:p>
            <a:r>
              <a:rPr lang="en-US" dirty="0"/>
              <a:t> Thermal instability</a:t>
            </a:r>
          </a:p>
          <a:p>
            <a:r>
              <a:rPr lang="en-US" dirty="0"/>
              <a:t> Oxidizing or reducing ability</a:t>
            </a:r>
          </a:p>
          <a:p>
            <a:r>
              <a:rPr lang="en-US" dirty="0"/>
              <a:t> Toxicity</a:t>
            </a:r>
          </a:p>
          <a:p>
            <a:pPr marL="0" indent="0">
              <a:buNone/>
            </a:pPr>
            <a:endParaRPr lang="en-US" dirty="0"/>
          </a:p>
        </p:txBody>
      </p:sp>
      <p:pic>
        <p:nvPicPr>
          <p:cNvPr id="4" name="Picture 3"/>
          <p:cNvPicPr>
            <a:picLocks noChangeAspect="1"/>
          </p:cNvPicPr>
          <p:nvPr/>
        </p:nvPicPr>
        <p:blipFill>
          <a:blip r:embed="rId2"/>
          <a:stretch>
            <a:fillRect/>
          </a:stretch>
        </p:blipFill>
        <p:spPr>
          <a:xfrm>
            <a:off x="6096000" y="2345155"/>
            <a:ext cx="5257800" cy="3467100"/>
          </a:xfrm>
          <a:prstGeom prst="rect">
            <a:avLst/>
          </a:prstGeom>
        </p:spPr>
      </p:pic>
      <p:sp>
        <p:nvSpPr>
          <p:cNvPr id="5" name="Footer Placeholder 4"/>
          <p:cNvSpPr>
            <a:spLocks noGrp="1"/>
          </p:cNvSpPr>
          <p:nvPr>
            <p:ph type="ftr" sz="quarter" idx="11"/>
          </p:nvPr>
        </p:nvSpPr>
        <p:spPr/>
        <p:txBody>
          <a:bodyPr/>
          <a:lstStyle/>
          <a:p>
            <a:r>
              <a:rPr lang="en-US" smtClean="0"/>
              <a:t>Copy Right @NECL</a:t>
            </a:r>
            <a:endParaRPr lang="en-US"/>
          </a:p>
        </p:txBody>
      </p:sp>
      <p:sp>
        <p:nvSpPr>
          <p:cNvPr id="6" name="Date Placeholder 5"/>
          <p:cNvSpPr>
            <a:spLocks noGrp="1"/>
          </p:cNvSpPr>
          <p:nvPr>
            <p:ph type="dt" sz="half" idx="10"/>
          </p:nvPr>
        </p:nvSpPr>
        <p:spPr/>
        <p:txBody>
          <a:bodyPr/>
          <a:lstStyle/>
          <a:p>
            <a:r>
              <a:rPr lang="en-US" smtClean="0"/>
              <a:t>COPY RIGHT RESERVED</a:t>
            </a:r>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23</a:t>
            </a:fld>
            <a:endParaRPr lang="en-US"/>
          </a:p>
        </p:txBody>
      </p:sp>
    </p:spTree>
    <p:extLst>
      <p:ext uri="{BB962C8B-B14F-4D97-AF65-F5344CB8AC3E}">
        <p14:creationId xmlns:p14="http://schemas.microsoft.com/office/powerpoint/2010/main" val="893222779"/>
      </p:ext>
    </p:extLst>
  </p:cSld>
  <p:clrMapOvr>
    <a:masterClrMapping/>
  </p:clrMapOvr>
  <p:transition>
    <p:blinds/>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Examples of Mechanical hazards</a:t>
            </a:r>
            <a:r>
              <a:rPr lang="en-US" dirty="0" smtClean="0"/>
              <a:t>:</a:t>
            </a:r>
            <a:endParaRPr lang="en-US" dirty="0"/>
          </a:p>
        </p:txBody>
      </p:sp>
      <p:sp>
        <p:nvSpPr>
          <p:cNvPr id="4" name="Content Placeholder 3"/>
          <p:cNvSpPr>
            <a:spLocks noGrp="1"/>
          </p:cNvSpPr>
          <p:nvPr>
            <p:ph idx="1"/>
          </p:nvPr>
        </p:nvSpPr>
        <p:spPr/>
        <p:txBody>
          <a:bodyPr/>
          <a:lstStyle/>
          <a:p>
            <a:pPr>
              <a:spcBef>
                <a:spcPct val="50000"/>
              </a:spcBef>
              <a:buClr>
                <a:schemeClr val="tx1"/>
              </a:buClr>
              <a:buSzTx/>
              <a:buFont typeface="Wingdings" panose="05000000000000000000" pitchFamily="2" charset="2"/>
              <a:buChar char="q"/>
            </a:pPr>
            <a:r>
              <a:rPr lang="en-US" altLang="en-US" dirty="0">
                <a:latin typeface="Times New Roman" panose="02020603050405020304" pitchFamily="18" charset="0"/>
              </a:rPr>
              <a:t>Sharp edges or points</a:t>
            </a:r>
          </a:p>
          <a:p>
            <a:pPr>
              <a:spcBef>
                <a:spcPct val="50000"/>
              </a:spcBef>
              <a:buClr>
                <a:schemeClr val="tx1"/>
              </a:buClr>
              <a:buSzTx/>
              <a:buFont typeface="Wingdings" panose="05000000000000000000" pitchFamily="2" charset="2"/>
              <a:buChar char="q"/>
            </a:pPr>
            <a:r>
              <a:rPr lang="en-US" altLang="en-US" dirty="0">
                <a:latin typeface="Times New Roman" panose="02020603050405020304" pitchFamily="18" charset="0"/>
              </a:rPr>
              <a:t> Rotating Equipment</a:t>
            </a:r>
          </a:p>
          <a:p>
            <a:pPr>
              <a:spcBef>
                <a:spcPct val="50000"/>
              </a:spcBef>
              <a:buClr>
                <a:schemeClr val="tx1"/>
              </a:buClr>
              <a:buSzTx/>
              <a:buFont typeface="Wingdings" panose="05000000000000000000" pitchFamily="2" charset="2"/>
              <a:buChar char="q"/>
            </a:pPr>
            <a:r>
              <a:rPr lang="en-US" altLang="en-US" dirty="0">
                <a:latin typeface="Times New Roman" panose="02020603050405020304" pitchFamily="18" charset="0"/>
              </a:rPr>
              <a:t> Weights to be lifted</a:t>
            </a:r>
          </a:p>
          <a:p>
            <a:pPr>
              <a:spcBef>
                <a:spcPct val="50000"/>
              </a:spcBef>
              <a:buClr>
                <a:schemeClr val="tx1"/>
              </a:buClr>
              <a:buSzTx/>
              <a:buFont typeface="Wingdings" panose="05000000000000000000" pitchFamily="2" charset="2"/>
              <a:buChar char="q"/>
            </a:pPr>
            <a:r>
              <a:rPr lang="en-US" altLang="en-US" dirty="0">
                <a:latin typeface="Times New Roman" panose="02020603050405020304" pitchFamily="18" charset="0"/>
              </a:rPr>
              <a:t> Deceleration (Sudden stops, failure of brakes, </a:t>
            </a:r>
            <a:r>
              <a:rPr lang="en-US" altLang="en-US" dirty="0" err="1">
                <a:latin typeface="Times New Roman" panose="02020603050405020304" pitchFamily="18" charset="0"/>
              </a:rPr>
              <a:t>etc</a:t>
            </a:r>
            <a:r>
              <a:rPr lang="en-US" altLang="en-US" dirty="0">
                <a:latin typeface="Times New Roman" panose="02020603050405020304" pitchFamily="18" charset="0"/>
              </a:rPr>
              <a:t>)</a:t>
            </a:r>
          </a:p>
          <a:p>
            <a:pPr>
              <a:spcBef>
                <a:spcPct val="50000"/>
              </a:spcBef>
              <a:buClr>
                <a:schemeClr val="tx1"/>
              </a:buClr>
              <a:buSzTx/>
              <a:buFont typeface="Wingdings" panose="05000000000000000000" pitchFamily="2" charset="2"/>
              <a:buChar char="q"/>
            </a:pPr>
            <a:r>
              <a:rPr lang="en-US" altLang="en-US" dirty="0">
                <a:latin typeface="Times New Roman" panose="02020603050405020304" pitchFamily="18" charset="0"/>
              </a:rPr>
              <a:t> Acceleration (Inadvertent motion, translation of loose object)</a:t>
            </a:r>
          </a:p>
          <a:p>
            <a:pPr>
              <a:spcBef>
                <a:spcPct val="50000"/>
              </a:spcBef>
              <a:buClr>
                <a:schemeClr val="tx1"/>
              </a:buClr>
              <a:buSzTx/>
              <a:buFont typeface="Wingdings" panose="05000000000000000000" pitchFamily="2" charset="2"/>
              <a:buChar char="q"/>
            </a:pPr>
            <a:r>
              <a:rPr lang="en-US" altLang="en-US" dirty="0">
                <a:latin typeface="Times New Roman" panose="02020603050405020304" pitchFamily="18" charset="0"/>
              </a:rPr>
              <a:t> Stability / toppling tendency (Cranes, pallets, drums, </a:t>
            </a:r>
            <a:r>
              <a:rPr lang="en-US" altLang="en-US" dirty="0" err="1">
                <a:latin typeface="Times New Roman" panose="02020603050405020304" pitchFamily="18" charset="0"/>
              </a:rPr>
              <a:t>etc</a:t>
            </a:r>
            <a:r>
              <a:rPr lang="en-US" altLang="en-US" dirty="0">
                <a:latin typeface="Times New Roman" panose="02020603050405020304" pitchFamily="18" charset="0"/>
              </a:rPr>
              <a:t>)</a:t>
            </a:r>
          </a:p>
          <a:p>
            <a:pPr>
              <a:spcBef>
                <a:spcPct val="50000"/>
              </a:spcBef>
              <a:buClr>
                <a:schemeClr val="tx1"/>
              </a:buClr>
              <a:buSzTx/>
              <a:buFont typeface="Wingdings" panose="05000000000000000000" pitchFamily="2" charset="2"/>
              <a:buChar char="q"/>
            </a:pPr>
            <a:r>
              <a:rPr lang="en-US" altLang="en-US" dirty="0">
                <a:latin typeface="Times New Roman" panose="02020603050405020304" pitchFamily="18" charset="0"/>
              </a:rPr>
              <a:t> Vibration (Vibrating tools, High noise level, Mental fatigue)</a:t>
            </a:r>
          </a:p>
          <a:p>
            <a:pPr marL="0" indent="0">
              <a:buNone/>
            </a:pPr>
            <a:endParaRPr lang="en-US" dirty="0"/>
          </a:p>
        </p:txBody>
      </p:sp>
      <p:pic>
        <p:nvPicPr>
          <p:cNvPr id="5" name="Picture 4"/>
          <p:cNvPicPr>
            <a:picLocks noChangeAspect="1"/>
          </p:cNvPicPr>
          <p:nvPr/>
        </p:nvPicPr>
        <p:blipFill>
          <a:blip r:embed="rId2"/>
          <a:stretch>
            <a:fillRect/>
          </a:stretch>
        </p:blipFill>
        <p:spPr>
          <a:xfrm>
            <a:off x="8717198" y="1796716"/>
            <a:ext cx="2183163" cy="2048626"/>
          </a:xfrm>
          <a:prstGeom prst="rect">
            <a:avLst/>
          </a:prstGeom>
        </p:spPr>
      </p:pic>
      <p:sp>
        <p:nvSpPr>
          <p:cNvPr id="2" name="Footer Placeholder 1"/>
          <p:cNvSpPr>
            <a:spLocks noGrp="1"/>
          </p:cNvSpPr>
          <p:nvPr>
            <p:ph type="ftr" sz="quarter" idx="11"/>
          </p:nvPr>
        </p:nvSpPr>
        <p:spPr/>
        <p:txBody>
          <a:bodyPr/>
          <a:lstStyle/>
          <a:p>
            <a:r>
              <a:rPr lang="en-US" smtClean="0"/>
              <a:t>Copy Right @NECL</a:t>
            </a:r>
            <a:endParaRPr lang="en-US"/>
          </a:p>
        </p:txBody>
      </p:sp>
      <p:sp>
        <p:nvSpPr>
          <p:cNvPr id="6" name="Date Placeholder 5"/>
          <p:cNvSpPr>
            <a:spLocks noGrp="1"/>
          </p:cNvSpPr>
          <p:nvPr>
            <p:ph type="dt" sz="half" idx="10"/>
          </p:nvPr>
        </p:nvSpPr>
        <p:spPr/>
        <p:txBody>
          <a:bodyPr/>
          <a:lstStyle/>
          <a:p>
            <a:r>
              <a:rPr lang="en-US" smtClean="0"/>
              <a:t>COPY RIGHT RESERVED</a:t>
            </a:r>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24</a:t>
            </a:fld>
            <a:endParaRPr lang="en-US"/>
          </a:p>
        </p:txBody>
      </p:sp>
    </p:spTree>
    <p:extLst>
      <p:ext uri="{BB962C8B-B14F-4D97-AF65-F5344CB8AC3E}">
        <p14:creationId xmlns:p14="http://schemas.microsoft.com/office/powerpoint/2010/main" val="93650480"/>
      </p:ext>
    </p:extLst>
  </p:cSld>
  <p:clrMapOvr>
    <a:masterClrMapping/>
  </p:clrMapOvr>
  <p:transition>
    <p:blinds/>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Examples of Electrical hazards</a:t>
            </a:r>
            <a:r>
              <a:rPr lang="en-US" dirty="0" smtClean="0"/>
              <a:t>:</a:t>
            </a:r>
            <a:endParaRPr lang="en-US" dirty="0"/>
          </a:p>
        </p:txBody>
      </p:sp>
      <p:sp>
        <p:nvSpPr>
          <p:cNvPr id="4" name="Content Placeholder 3"/>
          <p:cNvSpPr>
            <a:spLocks noGrp="1"/>
          </p:cNvSpPr>
          <p:nvPr>
            <p:ph idx="1"/>
          </p:nvPr>
        </p:nvSpPr>
        <p:spPr/>
        <p:txBody>
          <a:bodyPr/>
          <a:lstStyle/>
          <a:p>
            <a:pPr>
              <a:spcBef>
                <a:spcPct val="50000"/>
              </a:spcBef>
              <a:buClr>
                <a:schemeClr val="tx1"/>
              </a:buClr>
              <a:buSzTx/>
              <a:buFont typeface="Wingdings" panose="05000000000000000000" pitchFamily="2" charset="2"/>
              <a:buChar char="q"/>
            </a:pPr>
            <a:r>
              <a:rPr lang="en-US" altLang="en-US" dirty="0" smtClean="0">
                <a:latin typeface="Times New Roman" panose="02020603050405020304" pitchFamily="18" charset="0"/>
              </a:rPr>
              <a:t> Power </a:t>
            </a:r>
            <a:r>
              <a:rPr lang="en-US" altLang="en-US" dirty="0">
                <a:latin typeface="Times New Roman" panose="02020603050405020304" pitchFamily="18" charset="0"/>
              </a:rPr>
              <a:t>trips/failure</a:t>
            </a:r>
          </a:p>
          <a:p>
            <a:pPr>
              <a:spcBef>
                <a:spcPct val="50000"/>
              </a:spcBef>
              <a:buClr>
                <a:schemeClr val="tx1"/>
              </a:buClr>
              <a:buSzTx/>
              <a:buFont typeface="Wingdings" panose="05000000000000000000" pitchFamily="2" charset="2"/>
              <a:buChar char="q"/>
            </a:pPr>
            <a:r>
              <a:rPr lang="en-US" altLang="en-US" dirty="0">
                <a:latin typeface="Times New Roman" panose="02020603050405020304" pitchFamily="18" charset="0"/>
              </a:rPr>
              <a:t> Overheating</a:t>
            </a:r>
          </a:p>
          <a:p>
            <a:pPr>
              <a:spcBef>
                <a:spcPct val="50000"/>
              </a:spcBef>
              <a:buClr>
                <a:schemeClr val="tx1"/>
              </a:buClr>
              <a:buSzTx/>
              <a:buFont typeface="Wingdings" panose="05000000000000000000" pitchFamily="2" charset="2"/>
              <a:buChar char="q"/>
            </a:pPr>
            <a:r>
              <a:rPr lang="en-US" altLang="en-US" dirty="0">
                <a:latin typeface="Times New Roman" panose="02020603050405020304" pitchFamily="18" charset="0"/>
              </a:rPr>
              <a:t> Burns</a:t>
            </a:r>
          </a:p>
          <a:p>
            <a:pPr>
              <a:spcBef>
                <a:spcPct val="50000"/>
              </a:spcBef>
              <a:buClr>
                <a:schemeClr val="tx1"/>
              </a:buClr>
              <a:buSzTx/>
              <a:buFont typeface="Wingdings" panose="05000000000000000000" pitchFamily="2" charset="2"/>
              <a:buChar char="q"/>
            </a:pPr>
            <a:r>
              <a:rPr lang="en-US" altLang="en-US" dirty="0">
                <a:latin typeface="Times New Roman" panose="02020603050405020304" pitchFamily="18" charset="0"/>
              </a:rPr>
              <a:t> Inadvertent activation</a:t>
            </a:r>
          </a:p>
          <a:p>
            <a:pPr>
              <a:spcBef>
                <a:spcPct val="50000"/>
              </a:spcBef>
              <a:buClr>
                <a:schemeClr val="tx1"/>
              </a:buClr>
              <a:buSzTx/>
              <a:buFont typeface="Wingdings" panose="05000000000000000000" pitchFamily="2" charset="2"/>
              <a:buChar char="q"/>
            </a:pPr>
            <a:r>
              <a:rPr lang="en-US" altLang="en-US" dirty="0">
                <a:latin typeface="Times New Roman" panose="02020603050405020304" pitchFamily="18" charset="0"/>
              </a:rPr>
              <a:t> Electrical shocks by using electricity </a:t>
            </a:r>
          </a:p>
          <a:p>
            <a:pPr marL="0" indent="0">
              <a:buNone/>
            </a:pPr>
            <a:endParaRPr lang="en-US" dirty="0"/>
          </a:p>
        </p:txBody>
      </p:sp>
      <p:pic>
        <p:nvPicPr>
          <p:cNvPr id="5" name="Picture 4"/>
          <p:cNvPicPr>
            <a:picLocks noChangeAspect="1"/>
          </p:cNvPicPr>
          <p:nvPr/>
        </p:nvPicPr>
        <p:blipFill>
          <a:blip r:embed="rId2"/>
          <a:stretch>
            <a:fillRect/>
          </a:stretch>
        </p:blipFill>
        <p:spPr>
          <a:xfrm>
            <a:off x="7504196" y="2171700"/>
            <a:ext cx="2686050" cy="1905000"/>
          </a:xfrm>
          <a:prstGeom prst="rect">
            <a:avLst/>
          </a:prstGeom>
        </p:spPr>
      </p:pic>
      <p:sp>
        <p:nvSpPr>
          <p:cNvPr id="2" name="Footer Placeholder 1"/>
          <p:cNvSpPr>
            <a:spLocks noGrp="1"/>
          </p:cNvSpPr>
          <p:nvPr>
            <p:ph type="ftr" sz="quarter" idx="11"/>
          </p:nvPr>
        </p:nvSpPr>
        <p:spPr/>
        <p:txBody>
          <a:bodyPr/>
          <a:lstStyle/>
          <a:p>
            <a:r>
              <a:rPr lang="en-US" smtClean="0"/>
              <a:t>Copy Right @NECL</a:t>
            </a:r>
            <a:endParaRPr lang="en-US"/>
          </a:p>
        </p:txBody>
      </p:sp>
      <p:sp>
        <p:nvSpPr>
          <p:cNvPr id="6" name="Date Placeholder 5"/>
          <p:cNvSpPr>
            <a:spLocks noGrp="1"/>
          </p:cNvSpPr>
          <p:nvPr>
            <p:ph type="dt" sz="half" idx="10"/>
          </p:nvPr>
        </p:nvSpPr>
        <p:spPr/>
        <p:txBody>
          <a:bodyPr/>
          <a:lstStyle/>
          <a:p>
            <a:r>
              <a:rPr lang="en-US" smtClean="0"/>
              <a:t>COPY RIGHT RESERVED</a:t>
            </a:r>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25</a:t>
            </a:fld>
            <a:endParaRPr lang="en-US"/>
          </a:p>
        </p:txBody>
      </p:sp>
    </p:spTree>
    <p:extLst>
      <p:ext uri="{BB962C8B-B14F-4D97-AF65-F5344CB8AC3E}">
        <p14:creationId xmlns:p14="http://schemas.microsoft.com/office/powerpoint/2010/main" val="4079143553"/>
      </p:ext>
    </p:extLst>
  </p:cSld>
  <p:clrMapOvr>
    <a:masterClrMapping/>
  </p:clrMapOvr>
  <p:transition>
    <p:blinds/>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Examples of Radiation hazards</a:t>
            </a:r>
            <a:r>
              <a:rPr lang="en-US" dirty="0" smtClean="0"/>
              <a:t>:</a:t>
            </a:r>
            <a:endParaRPr lang="en-US" dirty="0"/>
          </a:p>
        </p:txBody>
      </p:sp>
      <p:sp>
        <p:nvSpPr>
          <p:cNvPr id="3" name="Content Placeholder 2"/>
          <p:cNvSpPr>
            <a:spLocks noGrp="1"/>
          </p:cNvSpPr>
          <p:nvPr>
            <p:ph idx="1"/>
          </p:nvPr>
        </p:nvSpPr>
        <p:spPr>
          <a:xfrm>
            <a:off x="1981200" y="1987420"/>
            <a:ext cx="9372600" cy="3474918"/>
          </a:xfrm>
        </p:spPr>
        <p:txBody>
          <a:bodyPr/>
          <a:lstStyle/>
          <a:p>
            <a:pPr>
              <a:spcBef>
                <a:spcPct val="50000"/>
              </a:spcBef>
              <a:buClr>
                <a:schemeClr val="tx1"/>
              </a:buClr>
              <a:buSzTx/>
              <a:buFont typeface="Wingdings" panose="05000000000000000000" pitchFamily="2" charset="2"/>
              <a:buChar char="q"/>
            </a:pPr>
            <a:r>
              <a:rPr lang="en-US" altLang="en-US" dirty="0">
                <a:latin typeface="Times New Roman" panose="02020603050405020304" pitchFamily="18" charset="0"/>
              </a:rPr>
              <a:t>Ionizing radiation (x-rays, gamma-rays, alpha &amp; beta particles, </a:t>
            </a:r>
          </a:p>
          <a:p>
            <a:pPr>
              <a:spcBef>
                <a:spcPct val="50000"/>
              </a:spcBef>
              <a:buClr>
                <a:schemeClr val="tx1"/>
              </a:buClr>
              <a:buSzTx/>
              <a:buNone/>
            </a:pPr>
            <a:r>
              <a:rPr lang="en-US" altLang="en-US" dirty="0">
                <a:latin typeface="Times New Roman" panose="02020603050405020304" pitchFamily="18" charset="0"/>
              </a:rPr>
              <a:t>     radioactive materials)</a:t>
            </a:r>
          </a:p>
          <a:p>
            <a:pPr>
              <a:spcBef>
                <a:spcPct val="50000"/>
              </a:spcBef>
              <a:buClr>
                <a:schemeClr val="tx1"/>
              </a:buClr>
              <a:buSzTx/>
              <a:buFont typeface="Wingdings" panose="05000000000000000000" pitchFamily="2" charset="2"/>
              <a:buChar char="q"/>
            </a:pPr>
            <a:r>
              <a:rPr lang="en-US" altLang="en-US" dirty="0">
                <a:latin typeface="Times New Roman" panose="02020603050405020304" pitchFamily="18" charset="0"/>
              </a:rPr>
              <a:t> Non- ionizing radiation (ultraviolet, infrared, lasers, electro-</a:t>
            </a:r>
          </a:p>
          <a:p>
            <a:pPr>
              <a:spcBef>
                <a:spcPct val="50000"/>
              </a:spcBef>
              <a:buClr>
                <a:schemeClr val="tx1"/>
              </a:buClr>
              <a:buSzTx/>
              <a:buNone/>
            </a:pPr>
            <a:r>
              <a:rPr lang="en-US" altLang="en-US" dirty="0">
                <a:latin typeface="Times New Roman" panose="02020603050405020304" pitchFamily="18" charset="0"/>
              </a:rPr>
              <a:t>    magnetic radiation</a:t>
            </a:r>
          </a:p>
          <a:p>
            <a:pPr marL="0" indent="0">
              <a:buNone/>
            </a:pPr>
            <a:endParaRPr lang="en-US" dirty="0"/>
          </a:p>
        </p:txBody>
      </p:sp>
      <p:pic>
        <p:nvPicPr>
          <p:cNvPr id="4" name="Picture 3"/>
          <p:cNvPicPr>
            <a:picLocks noChangeAspect="1"/>
          </p:cNvPicPr>
          <p:nvPr/>
        </p:nvPicPr>
        <p:blipFill>
          <a:blip r:embed="rId2"/>
          <a:stretch>
            <a:fillRect/>
          </a:stretch>
        </p:blipFill>
        <p:spPr>
          <a:xfrm>
            <a:off x="5429107" y="3992193"/>
            <a:ext cx="3059630" cy="1274846"/>
          </a:xfrm>
          <a:prstGeom prst="rect">
            <a:avLst/>
          </a:prstGeom>
        </p:spPr>
      </p:pic>
      <p:sp>
        <p:nvSpPr>
          <p:cNvPr id="5" name="Footer Placeholder 4"/>
          <p:cNvSpPr>
            <a:spLocks noGrp="1"/>
          </p:cNvSpPr>
          <p:nvPr>
            <p:ph type="ftr" sz="quarter" idx="11"/>
          </p:nvPr>
        </p:nvSpPr>
        <p:spPr/>
        <p:txBody>
          <a:bodyPr/>
          <a:lstStyle/>
          <a:p>
            <a:r>
              <a:rPr lang="en-US" smtClean="0"/>
              <a:t>Copy Right @NECL</a:t>
            </a:r>
            <a:endParaRPr lang="en-US"/>
          </a:p>
        </p:txBody>
      </p:sp>
      <p:sp>
        <p:nvSpPr>
          <p:cNvPr id="6" name="Date Placeholder 5"/>
          <p:cNvSpPr>
            <a:spLocks noGrp="1"/>
          </p:cNvSpPr>
          <p:nvPr>
            <p:ph type="dt" sz="half" idx="10"/>
          </p:nvPr>
        </p:nvSpPr>
        <p:spPr/>
        <p:txBody>
          <a:bodyPr/>
          <a:lstStyle/>
          <a:p>
            <a:r>
              <a:rPr lang="en-US" smtClean="0"/>
              <a:t>COPY RIGHT RESERVED</a:t>
            </a:r>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26</a:t>
            </a:fld>
            <a:endParaRPr lang="en-US"/>
          </a:p>
        </p:txBody>
      </p:sp>
    </p:spTree>
    <p:extLst>
      <p:ext uri="{BB962C8B-B14F-4D97-AF65-F5344CB8AC3E}">
        <p14:creationId xmlns:p14="http://schemas.microsoft.com/office/powerpoint/2010/main" val="1093128063"/>
      </p:ext>
    </p:extLst>
  </p:cSld>
  <p:clrMapOvr>
    <a:masterClrMapping/>
  </p:clrMapOvr>
  <p:transition>
    <p:blinds/>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Text Box 4"/>
          <p:cNvSpPr txBox="1">
            <a:spLocks noChangeArrowheads="1"/>
          </p:cNvSpPr>
          <p:nvPr/>
        </p:nvSpPr>
        <p:spPr bwMode="auto">
          <a:xfrm>
            <a:off x="1703388" y="476250"/>
            <a:ext cx="64817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en-US" altLang="en-US" sz="2400" dirty="0">
                <a:solidFill>
                  <a:schemeClr val="accent1"/>
                </a:solidFill>
                <a:latin typeface="Bookman Old Style" panose="02050604050505020204" pitchFamily="18" charset="0"/>
              </a:rPr>
              <a:t>Examples of Ergonomics hazards:</a:t>
            </a:r>
            <a:endParaRPr lang="en-SG" altLang="zh-CN" sz="2400" dirty="0">
              <a:solidFill>
                <a:schemeClr val="accent1"/>
              </a:solidFill>
              <a:latin typeface="Bookman Old Style" panose="02050604050505020204" pitchFamily="18" charset="0"/>
              <a:ea typeface="宋体" panose="02010600030101010101" pitchFamily="2" charset="-122"/>
            </a:endParaRPr>
          </a:p>
        </p:txBody>
      </p:sp>
      <p:sp>
        <p:nvSpPr>
          <p:cNvPr id="22531" name="Text Box 5"/>
          <p:cNvSpPr txBox="1">
            <a:spLocks noChangeArrowheads="1"/>
          </p:cNvSpPr>
          <p:nvPr/>
        </p:nvSpPr>
        <p:spPr bwMode="auto">
          <a:xfrm>
            <a:off x="1703389" y="1341438"/>
            <a:ext cx="8569325"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
                <a:schemeClr val="tx1"/>
              </a:buClr>
              <a:buSzTx/>
              <a:buFont typeface="Wingdings" panose="05000000000000000000" pitchFamily="2" charset="2"/>
              <a:buChar char="q"/>
            </a:pPr>
            <a:r>
              <a:rPr lang="en-US" altLang="en-US" sz="2400">
                <a:solidFill>
                  <a:schemeClr val="tx1"/>
                </a:solidFill>
                <a:latin typeface="Times New Roman" panose="02020603050405020304" pitchFamily="18" charset="0"/>
              </a:rPr>
              <a:t> Body postures</a:t>
            </a:r>
          </a:p>
          <a:p>
            <a:pPr eaLnBrk="1" hangingPunct="1">
              <a:spcBef>
                <a:spcPct val="50000"/>
              </a:spcBef>
              <a:buClr>
                <a:schemeClr val="tx1"/>
              </a:buClr>
              <a:buSzTx/>
              <a:buFont typeface="Wingdings" panose="05000000000000000000" pitchFamily="2" charset="2"/>
              <a:buChar char="q"/>
            </a:pPr>
            <a:r>
              <a:rPr lang="en-US" altLang="en-US" sz="2400">
                <a:solidFill>
                  <a:schemeClr val="tx1"/>
                </a:solidFill>
                <a:latin typeface="Times New Roman" panose="02020603050405020304" pitchFamily="18" charset="0"/>
              </a:rPr>
              <a:t> Equipment posture</a:t>
            </a:r>
          </a:p>
          <a:p>
            <a:pPr eaLnBrk="1" hangingPunct="1">
              <a:spcBef>
                <a:spcPct val="50000"/>
              </a:spcBef>
              <a:buClr>
                <a:schemeClr val="tx1"/>
              </a:buClr>
              <a:buSzTx/>
              <a:buFont typeface="Wingdings" panose="05000000000000000000" pitchFamily="2" charset="2"/>
              <a:buChar char="q"/>
            </a:pPr>
            <a:r>
              <a:rPr lang="en-US" altLang="en-US" sz="2400">
                <a:solidFill>
                  <a:schemeClr val="tx1"/>
                </a:solidFill>
                <a:latin typeface="Times New Roman" panose="02020603050405020304" pitchFamily="18" charset="0"/>
              </a:rPr>
              <a:t> Room temperature</a:t>
            </a:r>
          </a:p>
        </p:txBody>
      </p:sp>
      <p:sp>
        <p:nvSpPr>
          <p:cNvPr id="38918" name="Text Box 6"/>
          <p:cNvSpPr txBox="1">
            <a:spLocks noChangeArrowheads="1"/>
          </p:cNvSpPr>
          <p:nvPr/>
        </p:nvSpPr>
        <p:spPr bwMode="auto">
          <a:xfrm>
            <a:off x="1703388" y="3429000"/>
            <a:ext cx="64817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en-US" altLang="en-US" sz="2400" dirty="0">
                <a:solidFill>
                  <a:schemeClr val="accent1"/>
                </a:solidFill>
                <a:latin typeface="Bookman Old Style" panose="02050604050505020204" pitchFamily="18" charset="0"/>
              </a:rPr>
              <a:t>Examples of Fire &amp; Explosion hazards:</a:t>
            </a:r>
            <a:endParaRPr lang="en-SG" altLang="zh-CN" sz="2400" dirty="0">
              <a:solidFill>
                <a:schemeClr val="accent1"/>
              </a:solidFill>
              <a:latin typeface="Bookman Old Style" panose="02050604050505020204" pitchFamily="18" charset="0"/>
              <a:ea typeface="宋体" panose="02010600030101010101" pitchFamily="2" charset="-122"/>
            </a:endParaRPr>
          </a:p>
        </p:txBody>
      </p:sp>
      <p:sp>
        <p:nvSpPr>
          <p:cNvPr id="22533" name="Text Box 9"/>
          <p:cNvSpPr txBox="1">
            <a:spLocks noChangeArrowheads="1"/>
          </p:cNvSpPr>
          <p:nvPr/>
        </p:nvSpPr>
        <p:spPr bwMode="auto">
          <a:xfrm>
            <a:off x="1703389" y="4149725"/>
            <a:ext cx="8569325"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
                <a:schemeClr val="tx1"/>
              </a:buClr>
              <a:buSzTx/>
              <a:buFont typeface="Wingdings" panose="05000000000000000000" pitchFamily="2" charset="2"/>
              <a:buChar char="q"/>
            </a:pPr>
            <a:r>
              <a:rPr lang="en-US" altLang="en-US" sz="2400">
                <a:solidFill>
                  <a:schemeClr val="tx1"/>
                </a:solidFill>
                <a:latin typeface="Times New Roman" panose="02020603050405020304" pitchFamily="18" charset="0"/>
              </a:rPr>
              <a:t> Natural (Lighting, earthquakes)</a:t>
            </a:r>
          </a:p>
          <a:p>
            <a:pPr eaLnBrk="1" hangingPunct="1">
              <a:spcBef>
                <a:spcPct val="50000"/>
              </a:spcBef>
              <a:buClr>
                <a:schemeClr val="tx1"/>
              </a:buClr>
              <a:buSzTx/>
              <a:buFont typeface="Wingdings" panose="05000000000000000000" pitchFamily="2" charset="2"/>
              <a:buChar char="q"/>
            </a:pPr>
            <a:r>
              <a:rPr lang="en-US" altLang="en-US" sz="2400">
                <a:solidFill>
                  <a:schemeClr val="tx1"/>
                </a:solidFill>
                <a:latin typeface="Times New Roman" panose="02020603050405020304" pitchFamily="18" charset="0"/>
              </a:rPr>
              <a:t> Internal ( Explosive gas, liquid or dust, Presence of strong </a:t>
            </a:r>
          </a:p>
          <a:p>
            <a:pPr eaLnBrk="1" hangingPunct="1">
              <a:spcBef>
                <a:spcPct val="50000"/>
              </a:spcBef>
              <a:buClr>
                <a:schemeClr val="tx1"/>
              </a:buClr>
              <a:buSzTx/>
              <a:buFont typeface="Wingdings" panose="05000000000000000000" pitchFamily="2" charset="2"/>
              <a:buNone/>
            </a:pPr>
            <a:r>
              <a:rPr lang="en-US" altLang="en-US" sz="2400">
                <a:solidFill>
                  <a:schemeClr val="tx1"/>
                </a:solidFill>
                <a:latin typeface="Times New Roman" panose="02020603050405020304" pitchFamily="18" charset="0"/>
              </a:rPr>
              <a:t>    oxidizer, strong ignition source &amp; fuel)</a:t>
            </a:r>
          </a:p>
        </p:txBody>
      </p:sp>
      <p:pic>
        <p:nvPicPr>
          <p:cNvPr id="22534" name="Picture 18" descr="MCBS00531_0000[1]"/>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a:xfrm>
            <a:off x="8328025" y="476251"/>
            <a:ext cx="1525588" cy="2735263"/>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2535" name="Picture 10" descr="MCj04348160000[1]"/>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8299450" y="3192463"/>
            <a:ext cx="1828800" cy="1827212"/>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Footer Placeholder 1"/>
          <p:cNvSpPr>
            <a:spLocks noGrp="1"/>
          </p:cNvSpPr>
          <p:nvPr>
            <p:ph type="ftr" sz="quarter" idx="11"/>
          </p:nvPr>
        </p:nvSpPr>
        <p:spPr/>
        <p:txBody>
          <a:bodyPr/>
          <a:lstStyle/>
          <a:p>
            <a:r>
              <a:rPr lang="en-US" smtClean="0"/>
              <a:t>Copy Right @NECL</a:t>
            </a:r>
            <a:endParaRPr lang="en-US"/>
          </a:p>
        </p:txBody>
      </p:sp>
      <p:sp>
        <p:nvSpPr>
          <p:cNvPr id="3" name="Date Placeholder 2"/>
          <p:cNvSpPr>
            <a:spLocks noGrp="1"/>
          </p:cNvSpPr>
          <p:nvPr>
            <p:ph type="dt" sz="half" idx="10"/>
          </p:nvPr>
        </p:nvSpPr>
        <p:spPr/>
        <p:txBody>
          <a:bodyPr/>
          <a:lstStyle/>
          <a:p>
            <a:r>
              <a:rPr lang="en-US" smtClean="0"/>
              <a:t>COPY RIGHT RESERVED</a:t>
            </a:r>
            <a:endParaRPr lang="en-US"/>
          </a:p>
        </p:txBody>
      </p:sp>
      <p:sp>
        <p:nvSpPr>
          <p:cNvPr id="4" name="Slide Number Placeholder 3"/>
          <p:cNvSpPr>
            <a:spLocks noGrp="1"/>
          </p:cNvSpPr>
          <p:nvPr>
            <p:ph type="sldNum" sz="quarter" idx="12"/>
          </p:nvPr>
        </p:nvSpPr>
        <p:spPr/>
        <p:txBody>
          <a:bodyPr/>
          <a:lstStyle/>
          <a:p>
            <a:fld id="{E31375A4-56A4-47D6-9801-1991572033F7}" type="slidenum">
              <a:rPr lang="en-US" smtClean="0"/>
              <a:t>27</a:t>
            </a:fld>
            <a:endParaRPr lang="en-US"/>
          </a:p>
        </p:txBody>
      </p:sp>
    </p:spTree>
    <p:extLst>
      <p:ext uri="{BB962C8B-B14F-4D97-AF65-F5344CB8AC3E}">
        <p14:creationId xmlns:p14="http://schemas.microsoft.com/office/powerpoint/2010/main" val="660496111"/>
      </p:ext>
    </p:extLst>
  </p:cSld>
  <p:clrMapOvr>
    <a:masterClrMapping/>
  </p:clrMapOvr>
  <p:transition>
    <p:blinds/>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1" name="Text Box 5"/>
          <p:cNvSpPr txBox="1">
            <a:spLocks noChangeArrowheads="1"/>
          </p:cNvSpPr>
          <p:nvPr/>
        </p:nvSpPr>
        <p:spPr bwMode="auto">
          <a:xfrm>
            <a:off x="1524000" y="4762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en-US" altLang="en-US" sz="2400" dirty="0">
                <a:solidFill>
                  <a:schemeClr val="accent1"/>
                </a:solidFill>
                <a:latin typeface="Bookman Old Style" panose="02050604050505020204" pitchFamily="18" charset="0"/>
              </a:rPr>
              <a:t>Hazard Identification, Risk assessment &amp; Risk Controls</a:t>
            </a:r>
            <a:endParaRPr lang="en-SG" altLang="zh-CN" sz="2400" dirty="0">
              <a:solidFill>
                <a:schemeClr val="accent1"/>
              </a:solidFill>
              <a:latin typeface="Bookman Old Style" panose="02050604050505020204" pitchFamily="18" charset="0"/>
              <a:ea typeface="宋体" panose="02010600030101010101" pitchFamily="2" charset="-122"/>
            </a:endParaRPr>
          </a:p>
        </p:txBody>
      </p:sp>
      <p:sp>
        <p:nvSpPr>
          <p:cNvPr id="23555" name="Rectangle 10"/>
          <p:cNvSpPr>
            <a:spLocks noChangeArrowheads="1"/>
          </p:cNvSpPr>
          <p:nvPr/>
        </p:nvSpPr>
        <p:spPr bwMode="auto">
          <a:xfrm>
            <a:off x="2351088" y="1557338"/>
            <a:ext cx="7416800" cy="295116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Tahoma" panose="020B0604030504040204" pitchFamily="34" charset="0"/>
            </a:endParaRPr>
          </a:p>
        </p:txBody>
      </p:sp>
      <p:sp>
        <p:nvSpPr>
          <p:cNvPr id="23556" name="Line 11"/>
          <p:cNvSpPr>
            <a:spLocks noChangeShapeType="1"/>
          </p:cNvSpPr>
          <p:nvPr/>
        </p:nvSpPr>
        <p:spPr bwMode="auto">
          <a:xfrm>
            <a:off x="4511675" y="1557338"/>
            <a:ext cx="0" cy="29511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57" name="Text Box 12"/>
          <p:cNvSpPr txBox="1">
            <a:spLocks noChangeArrowheads="1"/>
          </p:cNvSpPr>
          <p:nvPr/>
        </p:nvSpPr>
        <p:spPr bwMode="auto">
          <a:xfrm>
            <a:off x="2424114" y="2636839"/>
            <a:ext cx="20161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50000"/>
              </a:spcBef>
              <a:buClrTx/>
              <a:buSzTx/>
              <a:buFontTx/>
              <a:buNone/>
            </a:pPr>
            <a:r>
              <a:rPr lang="en-US" altLang="en-US" sz="2000" b="1">
                <a:solidFill>
                  <a:schemeClr val="tx1"/>
                </a:solidFill>
                <a:latin typeface="Times New Roman" panose="02020603050405020304" pitchFamily="18" charset="0"/>
              </a:rPr>
              <a:t>Risk Assessment</a:t>
            </a:r>
            <a:endParaRPr lang="en-SG" altLang="zh-CN" sz="2000" b="1">
              <a:solidFill>
                <a:schemeClr val="tx1"/>
              </a:solidFill>
              <a:latin typeface="Times New Roman" panose="02020603050405020304" pitchFamily="18" charset="0"/>
              <a:ea typeface="SimSun" panose="02010600030101010101" pitchFamily="2" charset="-122"/>
            </a:endParaRPr>
          </a:p>
        </p:txBody>
      </p:sp>
      <p:sp>
        <p:nvSpPr>
          <p:cNvPr id="23558" name="Text Box 14"/>
          <p:cNvSpPr txBox="1">
            <a:spLocks noChangeArrowheads="1"/>
          </p:cNvSpPr>
          <p:nvPr/>
        </p:nvSpPr>
        <p:spPr bwMode="auto">
          <a:xfrm>
            <a:off x="4511676" y="1628776"/>
            <a:ext cx="5616575" cy="283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Char char="•"/>
            </a:pPr>
            <a:r>
              <a:rPr lang="zh-CN" altLang="en-SG" sz="2000" b="1">
                <a:solidFill>
                  <a:schemeClr val="tx1"/>
                </a:solidFill>
                <a:latin typeface="Times New Roman" panose="02020603050405020304" pitchFamily="18" charset="0"/>
                <a:ea typeface="SimSun" panose="02010600030101010101" pitchFamily="2" charset="-122"/>
              </a:rPr>
              <a:t> </a:t>
            </a:r>
            <a:r>
              <a:rPr lang="en-SG" altLang="zh-CN" sz="2000" b="1">
                <a:solidFill>
                  <a:schemeClr val="tx1"/>
                </a:solidFill>
                <a:latin typeface="Times New Roman" panose="02020603050405020304" pitchFamily="18" charset="0"/>
                <a:ea typeface="SimSun" panose="02010600030101010101" pitchFamily="2" charset="-122"/>
              </a:rPr>
              <a:t>Identify hazards associated with</a:t>
            </a:r>
          </a:p>
          <a:p>
            <a:pPr eaLnBrk="1" hangingPunct="1">
              <a:spcBef>
                <a:spcPct val="0"/>
              </a:spcBef>
              <a:buClrTx/>
              <a:buSzTx/>
              <a:buFontTx/>
              <a:buNone/>
            </a:pPr>
            <a:r>
              <a:rPr lang="en-US" altLang="en-US" sz="2000" b="1">
                <a:solidFill>
                  <a:schemeClr val="tx1"/>
                </a:solidFill>
                <a:latin typeface="Times New Roman" panose="02020603050405020304" pitchFamily="18" charset="0"/>
                <a:ea typeface="SimSun" panose="02010600030101010101" pitchFamily="2" charset="-122"/>
              </a:rPr>
              <a:t> </a:t>
            </a:r>
            <a:r>
              <a:rPr lang="en-SG" altLang="zh-CN" sz="2000" b="1">
                <a:solidFill>
                  <a:schemeClr val="tx1"/>
                </a:solidFill>
                <a:latin typeface="Times New Roman" panose="02020603050405020304" pitchFamily="18" charset="0"/>
                <a:ea typeface="SimSun" panose="02010600030101010101" pitchFamily="2" charset="-122"/>
              </a:rPr>
              <a:t> research activities</a:t>
            </a:r>
          </a:p>
          <a:p>
            <a:pPr eaLnBrk="1" hangingPunct="1">
              <a:spcBef>
                <a:spcPct val="0"/>
              </a:spcBef>
              <a:buClrTx/>
              <a:buSzTx/>
              <a:buFontTx/>
              <a:buNone/>
            </a:pPr>
            <a:endParaRPr lang="en-SG" altLang="zh-CN" sz="2000" b="1">
              <a:solidFill>
                <a:schemeClr val="tx1"/>
              </a:solidFill>
              <a:latin typeface="Times New Roman" panose="02020603050405020304" pitchFamily="18" charset="0"/>
              <a:ea typeface="SimSun" panose="02010600030101010101" pitchFamily="2" charset="-122"/>
            </a:endParaRPr>
          </a:p>
          <a:p>
            <a:pPr eaLnBrk="1" hangingPunct="1">
              <a:spcBef>
                <a:spcPct val="0"/>
              </a:spcBef>
              <a:buClrTx/>
              <a:buSzTx/>
              <a:buFontTx/>
              <a:buNone/>
            </a:pPr>
            <a:r>
              <a:rPr lang="en-SG" altLang="zh-CN" sz="2000" b="1">
                <a:solidFill>
                  <a:schemeClr val="tx1"/>
                </a:solidFill>
                <a:latin typeface="Times New Roman" panose="02020603050405020304" pitchFamily="18" charset="0"/>
                <a:ea typeface="SimSun" panose="02010600030101010101" pitchFamily="2" charset="-122"/>
              </a:rPr>
              <a:t>• Conduct risk assessment for all related</a:t>
            </a:r>
          </a:p>
          <a:p>
            <a:pPr eaLnBrk="1" hangingPunct="1">
              <a:spcBef>
                <a:spcPct val="0"/>
              </a:spcBef>
              <a:buClrTx/>
              <a:buSzTx/>
              <a:buFontTx/>
              <a:buNone/>
            </a:pPr>
            <a:r>
              <a:rPr lang="en-SG" altLang="zh-CN" sz="2000" b="1">
                <a:solidFill>
                  <a:schemeClr val="tx1"/>
                </a:solidFill>
                <a:latin typeface="Times New Roman" panose="02020603050405020304" pitchFamily="18" charset="0"/>
                <a:ea typeface="SimSun" panose="02010600030101010101" pitchFamily="2" charset="-122"/>
              </a:rPr>
              <a:t>  activities</a:t>
            </a:r>
          </a:p>
          <a:p>
            <a:pPr eaLnBrk="1" hangingPunct="1">
              <a:spcBef>
                <a:spcPct val="0"/>
              </a:spcBef>
              <a:buClrTx/>
              <a:buSzTx/>
              <a:buFontTx/>
              <a:buNone/>
            </a:pPr>
            <a:endParaRPr lang="en-SG" altLang="zh-CN" sz="2000" b="1">
              <a:solidFill>
                <a:schemeClr val="tx1"/>
              </a:solidFill>
              <a:latin typeface="Times New Roman" panose="02020603050405020304" pitchFamily="18" charset="0"/>
              <a:ea typeface="SimSun" panose="02010600030101010101" pitchFamily="2" charset="-122"/>
            </a:endParaRPr>
          </a:p>
          <a:p>
            <a:pPr eaLnBrk="1" hangingPunct="1">
              <a:spcBef>
                <a:spcPct val="0"/>
              </a:spcBef>
              <a:buClrTx/>
              <a:buSzTx/>
              <a:buFontTx/>
              <a:buNone/>
            </a:pPr>
            <a:r>
              <a:rPr lang="en-SG" altLang="zh-CN" sz="2000" b="1">
                <a:solidFill>
                  <a:schemeClr val="tx1"/>
                </a:solidFill>
                <a:latin typeface="Times New Roman" panose="02020603050405020304" pitchFamily="18" charset="0"/>
                <a:ea typeface="SimSun" panose="02010600030101010101" pitchFamily="2" charset="-122"/>
              </a:rPr>
              <a:t>• Develop control measures</a:t>
            </a:r>
          </a:p>
          <a:p>
            <a:pPr eaLnBrk="1" hangingPunct="1">
              <a:spcBef>
                <a:spcPct val="0"/>
              </a:spcBef>
              <a:buClrTx/>
              <a:buSzTx/>
              <a:buFontTx/>
              <a:buNone/>
            </a:pPr>
            <a:endParaRPr lang="en-SG" altLang="zh-CN" sz="2000" b="1">
              <a:solidFill>
                <a:schemeClr val="tx1"/>
              </a:solidFill>
              <a:latin typeface="Times New Roman" panose="02020603050405020304" pitchFamily="18" charset="0"/>
              <a:ea typeface="SimSun" panose="02010600030101010101" pitchFamily="2" charset="-122"/>
            </a:endParaRPr>
          </a:p>
          <a:p>
            <a:pPr eaLnBrk="1" hangingPunct="1">
              <a:spcBef>
                <a:spcPct val="0"/>
              </a:spcBef>
              <a:buClrTx/>
              <a:buSzTx/>
              <a:buFontTx/>
              <a:buNone/>
            </a:pPr>
            <a:r>
              <a:rPr lang="en-SG" altLang="zh-CN" sz="2000" b="1">
                <a:solidFill>
                  <a:schemeClr val="tx1"/>
                </a:solidFill>
                <a:latin typeface="Times New Roman" panose="02020603050405020304" pitchFamily="18" charset="0"/>
                <a:ea typeface="SimSun" panose="02010600030101010101" pitchFamily="2" charset="-122"/>
              </a:rPr>
              <a:t>• Implement control measures</a:t>
            </a:r>
          </a:p>
        </p:txBody>
      </p:sp>
      <p:sp>
        <p:nvSpPr>
          <p:cNvPr id="23559" name="AutoShape 16"/>
          <p:cNvSpPr>
            <a:spLocks noChangeArrowheads="1"/>
          </p:cNvSpPr>
          <p:nvPr/>
        </p:nvSpPr>
        <p:spPr bwMode="auto">
          <a:xfrm>
            <a:off x="3000375" y="3141663"/>
            <a:ext cx="719138" cy="1943100"/>
          </a:xfrm>
          <a:prstGeom prst="downArrow">
            <a:avLst>
              <a:gd name="adj1" fmla="val 50000"/>
              <a:gd name="adj2" fmla="val 67550"/>
            </a:avLst>
          </a:prstGeom>
          <a:solidFill>
            <a:srgbClr val="FF000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Tahoma" panose="020B0604030504040204" pitchFamily="34" charset="0"/>
            </a:endParaRPr>
          </a:p>
        </p:txBody>
      </p:sp>
      <p:sp>
        <p:nvSpPr>
          <p:cNvPr id="23560" name="AutoShape 17"/>
          <p:cNvSpPr>
            <a:spLocks noChangeArrowheads="1"/>
          </p:cNvSpPr>
          <p:nvPr/>
        </p:nvSpPr>
        <p:spPr bwMode="auto">
          <a:xfrm>
            <a:off x="2208212" y="5300664"/>
            <a:ext cx="4040187" cy="1296987"/>
          </a:xfrm>
          <a:prstGeom prst="wedgeRectCallout">
            <a:avLst>
              <a:gd name="adj1" fmla="val -16023"/>
              <a:gd name="adj2" fmla="val -77662"/>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0"/>
              </a:spcBef>
              <a:buClrTx/>
              <a:buSzTx/>
              <a:buFontTx/>
              <a:buNone/>
            </a:pPr>
            <a:endParaRPr lang="zh-CN" altLang="en-US">
              <a:solidFill>
                <a:schemeClr val="tx1"/>
              </a:solidFill>
              <a:latin typeface="Tahoma" panose="020B0604030504040204" pitchFamily="34" charset="0"/>
              <a:ea typeface="SimSun" panose="02010600030101010101" pitchFamily="2" charset="-122"/>
            </a:endParaRPr>
          </a:p>
        </p:txBody>
      </p:sp>
      <p:sp>
        <p:nvSpPr>
          <p:cNvPr id="23561" name="Text Box 18"/>
          <p:cNvSpPr txBox="1">
            <a:spLocks noChangeArrowheads="1"/>
          </p:cNvSpPr>
          <p:nvPr/>
        </p:nvSpPr>
        <p:spPr bwMode="auto">
          <a:xfrm>
            <a:off x="2351089" y="5589588"/>
            <a:ext cx="216058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endParaRPr lang="zh-CN" altLang="en-US">
              <a:solidFill>
                <a:schemeClr val="tx1"/>
              </a:solidFill>
              <a:latin typeface="Tahoma" panose="020B0604030504040204" pitchFamily="34" charset="0"/>
              <a:ea typeface="SimSun" panose="02010600030101010101" pitchFamily="2" charset="-122"/>
            </a:endParaRPr>
          </a:p>
        </p:txBody>
      </p:sp>
      <p:sp>
        <p:nvSpPr>
          <p:cNvPr id="23562" name="Text Box 19"/>
          <p:cNvSpPr txBox="1">
            <a:spLocks noChangeArrowheads="1"/>
          </p:cNvSpPr>
          <p:nvPr/>
        </p:nvSpPr>
        <p:spPr bwMode="auto">
          <a:xfrm>
            <a:off x="2279651" y="5373688"/>
            <a:ext cx="3784265"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sz="1400" dirty="0">
                <a:solidFill>
                  <a:schemeClr val="tx1"/>
                </a:solidFill>
                <a:latin typeface="Tahoma" panose="020B0604030504040204" pitchFamily="34" charset="0"/>
              </a:rPr>
              <a:t>Process of evaluating the risk arising from a hazard, taking into account the adequacy of any existing controls, &amp; deciding whether or not the risk is acceptable </a:t>
            </a:r>
            <a:endParaRPr lang="en-SG" altLang="zh-CN" sz="1400" dirty="0">
              <a:solidFill>
                <a:schemeClr val="tx1"/>
              </a:solidFill>
              <a:latin typeface="Tahoma" panose="020B0604030504040204" pitchFamily="34" charset="0"/>
              <a:ea typeface="SimSun" panose="02010600030101010101" pitchFamily="2" charset="-122"/>
            </a:endParaRPr>
          </a:p>
        </p:txBody>
      </p:sp>
      <p:sp>
        <p:nvSpPr>
          <p:cNvPr id="2" name="Footer Placeholder 1"/>
          <p:cNvSpPr>
            <a:spLocks noGrp="1"/>
          </p:cNvSpPr>
          <p:nvPr>
            <p:ph type="ftr" sz="quarter" idx="11"/>
          </p:nvPr>
        </p:nvSpPr>
        <p:spPr/>
        <p:txBody>
          <a:bodyPr/>
          <a:lstStyle/>
          <a:p>
            <a:r>
              <a:rPr lang="en-US" smtClean="0"/>
              <a:t>Copy Right @NECL</a:t>
            </a:r>
            <a:endParaRPr lang="en-US"/>
          </a:p>
        </p:txBody>
      </p:sp>
      <p:sp>
        <p:nvSpPr>
          <p:cNvPr id="3" name="Date Placeholder 2"/>
          <p:cNvSpPr>
            <a:spLocks noGrp="1"/>
          </p:cNvSpPr>
          <p:nvPr>
            <p:ph type="dt" sz="half" idx="10"/>
          </p:nvPr>
        </p:nvSpPr>
        <p:spPr/>
        <p:txBody>
          <a:bodyPr/>
          <a:lstStyle/>
          <a:p>
            <a:r>
              <a:rPr lang="en-US" smtClean="0"/>
              <a:t>COPY RIGHT RESERVED</a:t>
            </a:r>
            <a:endParaRPr lang="en-US"/>
          </a:p>
        </p:txBody>
      </p:sp>
      <p:sp>
        <p:nvSpPr>
          <p:cNvPr id="4" name="Slide Number Placeholder 3"/>
          <p:cNvSpPr>
            <a:spLocks noGrp="1"/>
          </p:cNvSpPr>
          <p:nvPr>
            <p:ph type="sldNum" sz="quarter" idx="12"/>
          </p:nvPr>
        </p:nvSpPr>
        <p:spPr/>
        <p:txBody>
          <a:bodyPr/>
          <a:lstStyle/>
          <a:p>
            <a:fld id="{E31375A4-56A4-47D6-9801-1991572033F7}" type="slidenum">
              <a:rPr lang="en-US" smtClean="0"/>
              <a:t>28</a:t>
            </a:fld>
            <a:endParaRPr lang="en-US"/>
          </a:p>
        </p:txBody>
      </p:sp>
    </p:spTree>
    <p:extLst>
      <p:ext uri="{BB962C8B-B14F-4D97-AF65-F5344CB8AC3E}">
        <p14:creationId xmlns:p14="http://schemas.microsoft.com/office/powerpoint/2010/main" val="2045463963"/>
      </p:ext>
    </p:extLst>
  </p:cSld>
  <p:clrMapOvr>
    <a:masterClrMapping/>
  </p:clrMapOvr>
  <p:transition>
    <p:blinds/>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Text Box 4"/>
          <p:cNvSpPr txBox="1">
            <a:spLocks noChangeArrowheads="1"/>
          </p:cNvSpPr>
          <p:nvPr/>
        </p:nvSpPr>
        <p:spPr bwMode="auto">
          <a:xfrm>
            <a:off x="2424113" y="549275"/>
            <a:ext cx="771449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defRPr/>
            </a:pPr>
            <a:r>
              <a:rPr lang="en-US" altLang="en-US" sz="2400" dirty="0">
                <a:solidFill>
                  <a:schemeClr val="accent1"/>
                </a:solidFill>
                <a:latin typeface="Bookman Old Style" panose="02050604050505020204" pitchFamily="18" charset="0"/>
              </a:rPr>
              <a:t>Selection of </a:t>
            </a:r>
            <a:r>
              <a:rPr lang="en-US" altLang="en-US" sz="2400" dirty="0" smtClean="0">
                <a:solidFill>
                  <a:schemeClr val="accent1"/>
                </a:solidFill>
                <a:latin typeface="Bookman Old Style" panose="02050604050505020204" pitchFamily="18" charset="0"/>
              </a:rPr>
              <a:t>EHS </a:t>
            </a:r>
            <a:r>
              <a:rPr lang="en-US" altLang="en-US" sz="2400" dirty="0">
                <a:solidFill>
                  <a:schemeClr val="accent1"/>
                </a:solidFill>
                <a:latin typeface="Bookman Old Style" panose="02050604050505020204" pitchFamily="18" charset="0"/>
              </a:rPr>
              <a:t>Risk Control Measures</a:t>
            </a:r>
            <a:endParaRPr lang="en-SG" altLang="zh-CN" sz="2400" dirty="0">
              <a:solidFill>
                <a:schemeClr val="accent1"/>
              </a:solidFill>
              <a:latin typeface="Bookman Old Style" panose="02050604050505020204" pitchFamily="18" charset="0"/>
              <a:ea typeface="宋体" panose="02010600030101010101" pitchFamily="2" charset="-122"/>
            </a:endParaRPr>
          </a:p>
        </p:txBody>
      </p:sp>
      <p:sp>
        <p:nvSpPr>
          <p:cNvPr id="24579" name="Text Box 5"/>
          <p:cNvSpPr txBox="1">
            <a:spLocks noChangeArrowheads="1"/>
          </p:cNvSpPr>
          <p:nvPr/>
        </p:nvSpPr>
        <p:spPr bwMode="auto">
          <a:xfrm>
            <a:off x="1992314" y="1773239"/>
            <a:ext cx="20161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50000"/>
              </a:spcBef>
              <a:buClrTx/>
              <a:buSzTx/>
              <a:buFontTx/>
              <a:buNone/>
            </a:pPr>
            <a:r>
              <a:rPr lang="en-US" altLang="en-US" sz="2000" b="1">
                <a:solidFill>
                  <a:srgbClr val="FF0000"/>
                </a:solidFill>
                <a:latin typeface="Tahoma" panose="020B0604030504040204" pitchFamily="34" charset="0"/>
              </a:rPr>
              <a:t>HIGHEST PRIORITY</a:t>
            </a:r>
            <a:endParaRPr lang="en-SG" altLang="zh-CN" sz="2000" b="1">
              <a:solidFill>
                <a:srgbClr val="FF0000"/>
              </a:solidFill>
              <a:latin typeface="Tahoma" panose="020B0604030504040204" pitchFamily="34" charset="0"/>
              <a:ea typeface="SimSun" panose="02010600030101010101" pitchFamily="2" charset="-122"/>
            </a:endParaRPr>
          </a:p>
        </p:txBody>
      </p:sp>
      <p:sp>
        <p:nvSpPr>
          <p:cNvPr id="24580" name="AutoShape 6"/>
          <p:cNvSpPr>
            <a:spLocks noChangeArrowheads="1"/>
          </p:cNvSpPr>
          <p:nvPr/>
        </p:nvSpPr>
        <p:spPr bwMode="auto">
          <a:xfrm>
            <a:off x="2351089" y="2708276"/>
            <a:ext cx="1150937" cy="2087563"/>
          </a:xfrm>
          <a:prstGeom prst="downArrow">
            <a:avLst>
              <a:gd name="adj1" fmla="val 50000"/>
              <a:gd name="adj2" fmla="val 45345"/>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Tahoma" panose="020B0604030504040204" pitchFamily="34" charset="0"/>
            </a:endParaRPr>
          </a:p>
        </p:txBody>
      </p:sp>
      <p:sp>
        <p:nvSpPr>
          <p:cNvPr id="24581" name="Text Box 7"/>
          <p:cNvSpPr txBox="1">
            <a:spLocks noChangeArrowheads="1"/>
          </p:cNvSpPr>
          <p:nvPr/>
        </p:nvSpPr>
        <p:spPr bwMode="auto">
          <a:xfrm>
            <a:off x="1992314" y="4941889"/>
            <a:ext cx="20161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50000"/>
              </a:spcBef>
              <a:buClrTx/>
              <a:buSzTx/>
              <a:buFontTx/>
              <a:buNone/>
            </a:pPr>
            <a:r>
              <a:rPr lang="en-US" altLang="en-US" sz="2000" b="1">
                <a:solidFill>
                  <a:srgbClr val="FF0000"/>
                </a:solidFill>
                <a:latin typeface="Tahoma" panose="020B0604030504040204" pitchFamily="34" charset="0"/>
              </a:rPr>
              <a:t>LOWEST PRIORITY</a:t>
            </a:r>
            <a:endParaRPr lang="en-SG" altLang="zh-CN" sz="2000" b="1">
              <a:solidFill>
                <a:srgbClr val="FF0000"/>
              </a:solidFill>
              <a:latin typeface="Tahoma" panose="020B0604030504040204" pitchFamily="34" charset="0"/>
              <a:ea typeface="SimSun" panose="02010600030101010101" pitchFamily="2" charset="-122"/>
            </a:endParaRPr>
          </a:p>
        </p:txBody>
      </p:sp>
      <p:sp>
        <p:nvSpPr>
          <p:cNvPr id="24582" name="Rectangle 8"/>
          <p:cNvSpPr>
            <a:spLocks noChangeArrowheads="1"/>
          </p:cNvSpPr>
          <p:nvPr/>
        </p:nvSpPr>
        <p:spPr bwMode="auto">
          <a:xfrm>
            <a:off x="4224339" y="1773238"/>
            <a:ext cx="5832475" cy="396081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Tahoma" panose="020B0604030504040204" pitchFamily="34" charset="0"/>
            </a:endParaRPr>
          </a:p>
        </p:txBody>
      </p:sp>
      <p:sp>
        <p:nvSpPr>
          <p:cNvPr id="24583" name="Line 9"/>
          <p:cNvSpPr>
            <a:spLocks noChangeShapeType="1"/>
          </p:cNvSpPr>
          <p:nvPr/>
        </p:nvSpPr>
        <p:spPr bwMode="auto">
          <a:xfrm>
            <a:off x="4224339" y="2565400"/>
            <a:ext cx="58324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584" name="Line 10"/>
          <p:cNvSpPr>
            <a:spLocks noChangeShapeType="1"/>
          </p:cNvSpPr>
          <p:nvPr/>
        </p:nvSpPr>
        <p:spPr bwMode="auto">
          <a:xfrm>
            <a:off x="4224339" y="3284538"/>
            <a:ext cx="58324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585" name="Line 11"/>
          <p:cNvSpPr>
            <a:spLocks noChangeShapeType="1"/>
          </p:cNvSpPr>
          <p:nvPr/>
        </p:nvSpPr>
        <p:spPr bwMode="auto">
          <a:xfrm>
            <a:off x="4224339" y="4076700"/>
            <a:ext cx="58324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586" name="Line 12"/>
          <p:cNvSpPr>
            <a:spLocks noChangeShapeType="1"/>
          </p:cNvSpPr>
          <p:nvPr/>
        </p:nvSpPr>
        <p:spPr bwMode="auto">
          <a:xfrm>
            <a:off x="4224339" y="4797425"/>
            <a:ext cx="58324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046" name="Text Box 14"/>
          <p:cNvSpPr txBox="1">
            <a:spLocks noChangeArrowheads="1"/>
          </p:cNvSpPr>
          <p:nvPr/>
        </p:nvSpPr>
        <p:spPr bwMode="auto">
          <a:xfrm>
            <a:off x="5591175" y="1989138"/>
            <a:ext cx="31686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defRPr/>
            </a:pPr>
            <a:r>
              <a:rPr lang="en-SG" altLang="zh-CN" sz="2400" b="1" dirty="0">
                <a:solidFill>
                  <a:srgbClr val="00CC00"/>
                </a:solidFill>
                <a:effectLst>
                  <a:outerShdw blurRad="38100" dist="38100" dir="2700000" algn="tl">
                    <a:srgbClr val="000000"/>
                  </a:outerShdw>
                </a:effectLst>
                <a:ea typeface="宋体" panose="02010600030101010101" pitchFamily="2" charset="-122"/>
              </a:rPr>
              <a:t>Hazard Elimination</a:t>
            </a:r>
          </a:p>
        </p:txBody>
      </p:sp>
      <p:sp>
        <p:nvSpPr>
          <p:cNvPr id="44047" name="Text Box 15"/>
          <p:cNvSpPr txBox="1">
            <a:spLocks noChangeArrowheads="1"/>
          </p:cNvSpPr>
          <p:nvPr/>
        </p:nvSpPr>
        <p:spPr bwMode="auto">
          <a:xfrm>
            <a:off x="5519738" y="2708275"/>
            <a:ext cx="31686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defRPr/>
            </a:pPr>
            <a:r>
              <a:rPr lang="en-SG" altLang="zh-CN" sz="2400" b="1" dirty="0">
                <a:solidFill>
                  <a:srgbClr val="00CC00"/>
                </a:solidFill>
                <a:effectLst>
                  <a:outerShdw blurRad="38100" dist="38100" dir="2700000" algn="tl">
                    <a:srgbClr val="000000"/>
                  </a:outerShdw>
                </a:effectLst>
                <a:ea typeface="宋体" panose="02010600030101010101" pitchFamily="2" charset="-122"/>
              </a:rPr>
              <a:t>Substitution</a:t>
            </a:r>
          </a:p>
        </p:txBody>
      </p:sp>
      <p:sp>
        <p:nvSpPr>
          <p:cNvPr id="44048" name="Text Box 16"/>
          <p:cNvSpPr txBox="1">
            <a:spLocks noChangeArrowheads="1"/>
          </p:cNvSpPr>
          <p:nvPr/>
        </p:nvSpPr>
        <p:spPr bwMode="auto">
          <a:xfrm>
            <a:off x="5448300" y="3429000"/>
            <a:ext cx="36004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defRPr/>
            </a:pPr>
            <a:r>
              <a:rPr lang="en-SG" altLang="zh-CN" sz="2400" b="1" dirty="0">
                <a:solidFill>
                  <a:srgbClr val="00CC00"/>
                </a:solidFill>
                <a:effectLst>
                  <a:outerShdw blurRad="38100" dist="38100" dir="2700000" algn="tl">
                    <a:srgbClr val="000000"/>
                  </a:outerShdw>
                </a:effectLst>
                <a:ea typeface="宋体" panose="02010600030101010101" pitchFamily="2" charset="-122"/>
              </a:rPr>
              <a:t>Engineering Controls</a:t>
            </a:r>
          </a:p>
        </p:txBody>
      </p:sp>
      <p:sp>
        <p:nvSpPr>
          <p:cNvPr id="44049" name="Text Box 17"/>
          <p:cNvSpPr txBox="1">
            <a:spLocks noChangeArrowheads="1"/>
          </p:cNvSpPr>
          <p:nvPr/>
        </p:nvSpPr>
        <p:spPr bwMode="auto">
          <a:xfrm>
            <a:off x="5303839" y="4149725"/>
            <a:ext cx="38877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en-SG" altLang="zh-CN" sz="2400" b="1" dirty="0">
                <a:solidFill>
                  <a:srgbClr val="00CC00"/>
                </a:solidFill>
                <a:effectLst>
                  <a:outerShdw blurRad="38100" dist="38100" dir="2700000" algn="tl">
                    <a:srgbClr val="000000"/>
                  </a:outerShdw>
                </a:effectLst>
                <a:ea typeface="宋体" panose="02010600030101010101" pitchFamily="2" charset="-122"/>
              </a:rPr>
              <a:t>Administrative Controls</a:t>
            </a:r>
          </a:p>
        </p:txBody>
      </p:sp>
      <p:sp>
        <p:nvSpPr>
          <p:cNvPr id="44050" name="Text Box 18"/>
          <p:cNvSpPr txBox="1">
            <a:spLocks noChangeArrowheads="1"/>
          </p:cNvSpPr>
          <p:nvPr/>
        </p:nvSpPr>
        <p:spPr bwMode="auto">
          <a:xfrm>
            <a:off x="4440239" y="4868864"/>
            <a:ext cx="540067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defRPr/>
            </a:pPr>
            <a:r>
              <a:rPr lang="en-SG" altLang="zh-CN" sz="2400" b="1" dirty="0">
                <a:solidFill>
                  <a:srgbClr val="00CC00"/>
                </a:solidFill>
                <a:effectLst>
                  <a:outerShdw blurRad="38100" dist="38100" dir="2700000" algn="tl">
                    <a:srgbClr val="000000"/>
                  </a:outerShdw>
                </a:effectLst>
                <a:ea typeface="宋体" panose="02010600030101010101" pitchFamily="2" charset="-122"/>
              </a:rPr>
              <a:t>Personal Protective Equipment</a:t>
            </a:r>
          </a:p>
          <a:p>
            <a:pPr algn="ctr" eaLnBrk="1" hangingPunct="1">
              <a:defRPr/>
            </a:pPr>
            <a:r>
              <a:rPr lang="en-SG" altLang="zh-CN" sz="2400" b="1" dirty="0">
                <a:solidFill>
                  <a:srgbClr val="00CC00"/>
                </a:solidFill>
                <a:effectLst>
                  <a:outerShdw blurRad="38100" dist="38100" dir="2700000" algn="tl">
                    <a:srgbClr val="000000"/>
                  </a:outerShdw>
                </a:effectLst>
                <a:ea typeface="宋体" panose="02010600030101010101" pitchFamily="2" charset="-122"/>
              </a:rPr>
              <a:t>(PPE)</a:t>
            </a:r>
          </a:p>
        </p:txBody>
      </p:sp>
      <p:sp>
        <p:nvSpPr>
          <p:cNvPr id="2" name="Footer Placeholder 1"/>
          <p:cNvSpPr>
            <a:spLocks noGrp="1"/>
          </p:cNvSpPr>
          <p:nvPr>
            <p:ph type="ftr" sz="quarter" idx="11"/>
          </p:nvPr>
        </p:nvSpPr>
        <p:spPr/>
        <p:txBody>
          <a:bodyPr/>
          <a:lstStyle/>
          <a:p>
            <a:r>
              <a:rPr lang="en-US" smtClean="0"/>
              <a:t>Copy Right @NECL</a:t>
            </a:r>
            <a:endParaRPr lang="en-US"/>
          </a:p>
        </p:txBody>
      </p:sp>
      <p:sp>
        <p:nvSpPr>
          <p:cNvPr id="3" name="Date Placeholder 2"/>
          <p:cNvSpPr>
            <a:spLocks noGrp="1"/>
          </p:cNvSpPr>
          <p:nvPr>
            <p:ph type="dt" sz="half" idx="10"/>
          </p:nvPr>
        </p:nvSpPr>
        <p:spPr/>
        <p:txBody>
          <a:bodyPr/>
          <a:lstStyle/>
          <a:p>
            <a:r>
              <a:rPr lang="en-US" smtClean="0"/>
              <a:t>COPY RIGHT RESERVED</a:t>
            </a:r>
            <a:endParaRPr lang="en-US"/>
          </a:p>
        </p:txBody>
      </p:sp>
      <p:sp>
        <p:nvSpPr>
          <p:cNvPr id="4" name="Slide Number Placeholder 3"/>
          <p:cNvSpPr>
            <a:spLocks noGrp="1"/>
          </p:cNvSpPr>
          <p:nvPr>
            <p:ph type="sldNum" sz="quarter" idx="12"/>
          </p:nvPr>
        </p:nvSpPr>
        <p:spPr/>
        <p:txBody>
          <a:bodyPr/>
          <a:lstStyle/>
          <a:p>
            <a:fld id="{E31375A4-56A4-47D6-9801-1991572033F7}" type="slidenum">
              <a:rPr lang="en-US" smtClean="0"/>
              <a:t>29</a:t>
            </a:fld>
            <a:endParaRPr lang="en-US"/>
          </a:p>
        </p:txBody>
      </p:sp>
    </p:spTree>
    <p:extLst>
      <p:ext uri="{BB962C8B-B14F-4D97-AF65-F5344CB8AC3E}">
        <p14:creationId xmlns:p14="http://schemas.microsoft.com/office/powerpoint/2010/main" val="3401822516"/>
      </p:ext>
    </p:extLst>
  </p:cSld>
  <p:clrMapOvr>
    <a:masterClrMapping/>
  </p:clrMapOvr>
  <p:transition>
    <p:blinds/>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1611086" y="381000"/>
            <a:ext cx="9742714" cy="1073331"/>
          </a:xfrm>
        </p:spPr>
        <p:txBody>
          <a:bodyPr>
            <a:normAutofit fontScale="90000"/>
          </a:bodyPr>
          <a:lstStyle/>
          <a:p>
            <a:r>
              <a:rPr lang="en-US" dirty="0" smtClean="0"/>
              <a:t>Importance of safety</a:t>
            </a:r>
            <a:r>
              <a:rPr lang="en-US" dirty="0"/>
              <a:t>, health and </a:t>
            </a:r>
            <a:r>
              <a:rPr lang="en-US" dirty="0" smtClean="0"/>
              <a:t>welfare </a:t>
            </a:r>
            <a:endParaRPr lang="en-US" dirty="0"/>
          </a:p>
        </p:txBody>
      </p:sp>
      <p:sp>
        <p:nvSpPr>
          <p:cNvPr id="9" name="Content Placeholder 8"/>
          <p:cNvSpPr>
            <a:spLocks noGrp="1"/>
          </p:cNvSpPr>
          <p:nvPr>
            <p:ph idx="1"/>
          </p:nvPr>
        </p:nvSpPr>
        <p:spPr>
          <a:xfrm>
            <a:off x="1811382" y="1593186"/>
            <a:ext cx="9622972" cy="4250266"/>
          </a:xfrm>
        </p:spPr>
        <p:txBody>
          <a:bodyPr>
            <a:normAutofit fontScale="47500" lnSpcReduction="20000"/>
          </a:bodyPr>
          <a:lstStyle/>
          <a:p>
            <a:pPr marL="0" indent="0">
              <a:buNone/>
            </a:pPr>
            <a:r>
              <a:rPr lang="en-US" sz="3400" dirty="0" smtClean="0"/>
              <a:t>The foremost importance of workplace safety and health is to protect the safety, health and welfare of all concerned in the workplace. Poor </a:t>
            </a:r>
            <a:r>
              <a:rPr lang="en-US" sz="3400" dirty="0"/>
              <a:t>workplace health and safety affects the individual, the workplace and </a:t>
            </a:r>
            <a:r>
              <a:rPr lang="en-US" sz="3400" dirty="0" smtClean="0"/>
              <a:t>the public. Some </a:t>
            </a:r>
            <a:r>
              <a:rPr lang="en-US" sz="3400" dirty="0"/>
              <a:t>of the effects include:</a:t>
            </a:r>
          </a:p>
          <a:p>
            <a:pPr>
              <a:buFont typeface="Wingdings" panose="05000000000000000000" pitchFamily="2" charset="2"/>
              <a:buChar char="q"/>
            </a:pPr>
            <a:r>
              <a:rPr lang="en-US" dirty="0" smtClean="0"/>
              <a:t>accident, incidents, dangerous occurrences </a:t>
            </a:r>
          </a:p>
          <a:p>
            <a:pPr>
              <a:buFont typeface="Wingdings" panose="05000000000000000000" pitchFamily="2" charset="2"/>
              <a:buChar char="q"/>
            </a:pPr>
            <a:r>
              <a:rPr lang="en-US" dirty="0" smtClean="0"/>
              <a:t>injury</a:t>
            </a:r>
            <a:r>
              <a:rPr lang="en-US" dirty="0"/>
              <a:t>, disease, death</a:t>
            </a:r>
          </a:p>
          <a:p>
            <a:pPr>
              <a:buFont typeface="Wingdings" panose="05000000000000000000" pitchFamily="2" charset="2"/>
              <a:buChar char="q"/>
            </a:pPr>
            <a:r>
              <a:rPr lang="en-US" dirty="0" smtClean="0"/>
              <a:t>changes </a:t>
            </a:r>
            <a:r>
              <a:rPr lang="en-US" dirty="0"/>
              <a:t>to lifestyle</a:t>
            </a:r>
          </a:p>
          <a:p>
            <a:pPr>
              <a:buFont typeface="Wingdings" panose="05000000000000000000" pitchFamily="2" charset="2"/>
              <a:buChar char="q"/>
            </a:pPr>
            <a:r>
              <a:rPr lang="en-US" dirty="0" smtClean="0"/>
              <a:t>financial </a:t>
            </a:r>
            <a:r>
              <a:rPr lang="en-US" dirty="0"/>
              <a:t>problems</a:t>
            </a:r>
          </a:p>
          <a:p>
            <a:pPr>
              <a:buFont typeface="Wingdings" panose="05000000000000000000" pitchFamily="2" charset="2"/>
              <a:buChar char="q"/>
            </a:pPr>
            <a:r>
              <a:rPr lang="en-US" dirty="0" smtClean="0"/>
              <a:t>psychological </a:t>
            </a:r>
            <a:r>
              <a:rPr lang="en-US" dirty="0"/>
              <a:t>impact of injury/illness</a:t>
            </a:r>
          </a:p>
          <a:p>
            <a:pPr>
              <a:buFont typeface="Wingdings" panose="05000000000000000000" pitchFamily="2" charset="2"/>
              <a:buChar char="q"/>
            </a:pPr>
            <a:r>
              <a:rPr lang="en-US" dirty="0" smtClean="0"/>
              <a:t>low </a:t>
            </a:r>
            <a:r>
              <a:rPr lang="en-US" dirty="0"/>
              <a:t>workplace morale</a:t>
            </a:r>
          </a:p>
          <a:p>
            <a:pPr>
              <a:buFont typeface="Wingdings" panose="05000000000000000000" pitchFamily="2" charset="2"/>
              <a:buChar char="q"/>
            </a:pPr>
            <a:r>
              <a:rPr lang="en-US" dirty="0" smtClean="0"/>
              <a:t>absenteeism</a:t>
            </a:r>
            <a:endParaRPr lang="en-US" dirty="0"/>
          </a:p>
          <a:p>
            <a:pPr>
              <a:buFont typeface="Wingdings" panose="05000000000000000000" pitchFamily="2" charset="2"/>
              <a:buChar char="q"/>
            </a:pPr>
            <a:r>
              <a:rPr lang="en-US" dirty="0" smtClean="0"/>
              <a:t>reduced </a:t>
            </a:r>
            <a:r>
              <a:rPr lang="en-US" dirty="0"/>
              <a:t>or poor productivity</a:t>
            </a:r>
          </a:p>
          <a:p>
            <a:pPr>
              <a:buFont typeface="Wingdings" panose="05000000000000000000" pitchFamily="2" charset="2"/>
              <a:buChar char="q"/>
            </a:pPr>
            <a:r>
              <a:rPr lang="en-US" dirty="0" smtClean="0"/>
              <a:t>high </a:t>
            </a:r>
            <a:r>
              <a:rPr lang="en-US" dirty="0"/>
              <a:t>compensation costs</a:t>
            </a:r>
          </a:p>
          <a:p>
            <a:pPr>
              <a:buFont typeface="Wingdings" panose="05000000000000000000" pitchFamily="2" charset="2"/>
              <a:buChar char="q"/>
            </a:pPr>
            <a:r>
              <a:rPr lang="en-US" dirty="0" smtClean="0"/>
              <a:t>company reputation and image issue</a:t>
            </a:r>
            <a:endParaRPr lang="en-US" dirty="0"/>
          </a:p>
        </p:txBody>
      </p:sp>
      <p:sp>
        <p:nvSpPr>
          <p:cNvPr id="5" name="Date Placeholder 4"/>
          <p:cNvSpPr>
            <a:spLocks noGrp="1"/>
          </p:cNvSpPr>
          <p:nvPr>
            <p:ph type="dt" sz="half" idx="10"/>
          </p:nvPr>
        </p:nvSpPr>
        <p:spPr/>
        <p:txBody>
          <a:bodyPr/>
          <a:lstStyle/>
          <a:p>
            <a:r>
              <a:rPr lang="en-US" smtClean="0"/>
              <a:t>COPY RIGHT RESERVED</a:t>
            </a:r>
            <a:endParaRPr lang="en-US" dirty="0"/>
          </a:p>
        </p:txBody>
      </p:sp>
      <p:sp>
        <p:nvSpPr>
          <p:cNvPr id="6" name="Footer Placeholder 5"/>
          <p:cNvSpPr>
            <a:spLocks noGrp="1"/>
          </p:cNvSpPr>
          <p:nvPr>
            <p:ph type="ftr" sz="quarter" idx="11"/>
          </p:nvPr>
        </p:nvSpPr>
        <p:spPr/>
        <p:txBody>
          <a:bodyPr/>
          <a:lstStyle/>
          <a:p>
            <a:r>
              <a:rPr lang="en-US" smtClean="0"/>
              <a:t>Copy Right @NECL</a:t>
            </a:r>
            <a:endParaRPr lang="en-US" dirty="0"/>
          </a:p>
        </p:txBody>
      </p:sp>
      <p:sp>
        <p:nvSpPr>
          <p:cNvPr id="7" name="Slide Number Placeholder 6"/>
          <p:cNvSpPr>
            <a:spLocks noGrp="1"/>
          </p:cNvSpPr>
          <p:nvPr>
            <p:ph type="sldNum" sz="quarter" idx="12"/>
          </p:nvPr>
        </p:nvSpPr>
        <p:spPr/>
        <p:txBody>
          <a:bodyPr/>
          <a:lstStyle/>
          <a:p>
            <a:fld id="{DF28FB93-0A08-4E7D-8E63-9EFA29F1E093}" type="slidenum">
              <a:rPr lang="en-US" smtClean="0"/>
              <a:pPr/>
              <a:t>3</a:t>
            </a:fld>
            <a:endParaRPr lang="en-US" dirty="0"/>
          </a:p>
        </p:txBody>
      </p:sp>
    </p:spTree>
    <p:extLst>
      <p:ext uri="{BB962C8B-B14F-4D97-AF65-F5344CB8AC3E}">
        <p14:creationId xmlns:p14="http://schemas.microsoft.com/office/powerpoint/2010/main" val="3762750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0" name="Text Box 4"/>
          <p:cNvSpPr txBox="1">
            <a:spLocks noChangeArrowheads="1"/>
          </p:cNvSpPr>
          <p:nvPr/>
        </p:nvSpPr>
        <p:spPr bwMode="auto">
          <a:xfrm>
            <a:off x="1703387" y="404814"/>
            <a:ext cx="731227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defRPr/>
            </a:pPr>
            <a:r>
              <a:rPr lang="en-US" altLang="en-US" sz="2000" dirty="0" smtClean="0">
                <a:solidFill>
                  <a:schemeClr val="accent1"/>
                </a:solidFill>
                <a:latin typeface="Bookman Old Style" panose="02050604050505020204" pitchFamily="18" charset="0"/>
              </a:rPr>
              <a:t>Legal </a:t>
            </a:r>
            <a:r>
              <a:rPr lang="en-US" altLang="en-US" sz="2000" dirty="0">
                <a:solidFill>
                  <a:schemeClr val="accent1"/>
                </a:solidFill>
                <a:latin typeface="Bookman Old Style" panose="02050604050505020204" pitchFamily="18" charset="0"/>
              </a:rPr>
              <a:t>&amp; Other Requirements</a:t>
            </a:r>
            <a:endParaRPr lang="en-SG" altLang="zh-CN" sz="2000" dirty="0">
              <a:solidFill>
                <a:schemeClr val="accent1"/>
              </a:solidFill>
              <a:latin typeface="Bookman Old Style" panose="02050604050505020204" pitchFamily="18" charset="0"/>
              <a:ea typeface="宋体" panose="02010600030101010101" pitchFamily="2" charset="-122"/>
            </a:endParaRPr>
          </a:p>
        </p:txBody>
      </p:sp>
      <p:sp>
        <p:nvSpPr>
          <p:cNvPr id="25603" name="Text Box 5"/>
          <p:cNvSpPr txBox="1">
            <a:spLocks noChangeArrowheads="1"/>
          </p:cNvSpPr>
          <p:nvPr/>
        </p:nvSpPr>
        <p:spPr bwMode="auto">
          <a:xfrm>
            <a:off x="1703388" y="1341439"/>
            <a:ext cx="8640764" cy="29084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
                <a:schemeClr val="tx1"/>
              </a:buClr>
              <a:buSzTx/>
              <a:buFont typeface="Wingdings" panose="05000000000000000000" pitchFamily="2" charset="2"/>
              <a:buChar char="q"/>
            </a:pPr>
            <a:r>
              <a:rPr lang="en-US" altLang="en-US" sz="1600" dirty="0">
                <a:solidFill>
                  <a:schemeClr val="tx1"/>
                </a:solidFill>
                <a:latin typeface="Times New Roman" panose="02020603050405020304" pitchFamily="18" charset="0"/>
              </a:rPr>
              <a:t> </a:t>
            </a:r>
            <a:r>
              <a:rPr lang="en-US" altLang="en-US" dirty="0">
                <a:solidFill>
                  <a:schemeClr val="tx1"/>
                </a:solidFill>
                <a:latin typeface="Times New Roman" panose="02020603050405020304" pitchFamily="18" charset="0"/>
              </a:rPr>
              <a:t>Procedure to identify </a:t>
            </a:r>
            <a:r>
              <a:rPr lang="en-US" altLang="en-US" b="1" dirty="0">
                <a:solidFill>
                  <a:schemeClr val="tx1"/>
                </a:solidFill>
                <a:latin typeface="Times New Roman" panose="02020603050405020304" pitchFamily="18" charset="0"/>
              </a:rPr>
              <a:t>applicable legal &amp; other requirements</a:t>
            </a:r>
            <a:r>
              <a:rPr lang="en-US" altLang="en-US" dirty="0">
                <a:solidFill>
                  <a:schemeClr val="tx1"/>
                </a:solidFill>
                <a:latin typeface="Times New Roman" panose="02020603050405020304" pitchFamily="18" charset="0"/>
              </a:rPr>
              <a:t> (Includes Customer’s </a:t>
            </a:r>
          </a:p>
          <a:p>
            <a:pPr eaLnBrk="1" hangingPunct="1">
              <a:spcBef>
                <a:spcPct val="50000"/>
              </a:spcBef>
              <a:buClr>
                <a:schemeClr val="tx1"/>
              </a:buClr>
              <a:buSzTx/>
              <a:buFont typeface="Wingdings" panose="05000000000000000000" pitchFamily="2" charset="2"/>
              <a:buNone/>
            </a:pPr>
            <a:r>
              <a:rPr lang="en-US" altLang="en-US" dirty="0">
                <a:solidFill>
                  <a:schemeClr val="tx1"/>
                </a:solidFill>
                <a:latin typeface="Times New Roman" panose="02020603050405020304" pitchFamily="18" charset="0"/>
              </a:rPr>
              <a:t>    requirement)</a:t>
            </a:r>
          </a:p>
          <a:p>
            <a:pPr eaLnBrk="1" hangingPunct="1">
              <a:spcBef>
                <a:spcPct val="50000"/>
              </a:spcBef>
              <a:buClr>
                <a:schemeClr val="tx1"/>
              </a:buClr>
              <a:buSzTx/>
              <a:buFont typeface="Wingdings" panose="05000000000000000000" pitchFamily="2" charset="2"/>
              <a:buChar char="q"/>
            </a:pPr>
            <a:r>
              <a:rPr lang="en-US" altLang="en-US" dirty="0">
                <a:solidFill>
                  <a:schemeClr val="tx1"/>
                </a:solidFill>
                <a:latin typeface="Times New Roman" panose="02020603050405020304" pitchFamily="18" charset="0"/>
              </a:rPr>
              <a:t> Determine how these </a:t>
            </a:r>
            <a:r>
              <a:rPr lang="en-US" altLang="en-US" b="1" dirty="0">
                <a:solidFill>
                  <a:schemeClr val="tx1"/>
                </a:solidFill>
                <a:latin typeface="Times New Roman" panose="02020603050405020304" pitchFamily="18" charset="0"/>
              </a:rPr>
              <a:t>requirements apply</a:t>
            </a:r>
            <a:r>
              <a:rPr lang="en-US" altLang="en-US" dirty="0">
                <a:solidFill>
                  <a:schemeClr val="tx1"/>
                </a:solidFill>
                <a:latin typeface="Times New Roman" panose="02020603050405020304" pitchFamily="18" charset="0"/>
              </a:rPr>
              <a:t> to the </a:t>
            </a:r>
            <a:r>
              <a:rPr lang="en-US" altLang="en-US" dirty="0" smtClean="0">
                <a:solidFill>
                  <a:schemeClr val="tx1"/>
                </a:solidFill>
                <a:latin typeface="Times New Roman" panose="02020603050405020304" pitchFamily="18" charset="0"/>
              </a:rPr>
              <a:t>EHS </a:t>
            </a:r>
            <a:r>
              <a:rPr lang="en-US" altLang="en-US" dirty="0">
                <a:solidFill>
                  <a:schemeClr val="tx1"/>
                </a:solidFill>
                <a:latin typeface="Times New Roman" panose="02020603050405020304" pitchFamily="18" charset="0"/>
              </a:rPr>
              <a:t>aspects</a:t>
            </a:r>
          </a:p>
          <a:p>
            <a:pPr eaLnBrk="1" hangingPunct="1">
              <a:spcBef>
                <a:spcPct val="50000"/>
              </a:spcBef>
              <a:buClr>
                <a:schemeClr val="tx1"/>
              </a:buClr>
              <a:buSzTx/>
              <a:buFont typeface="Wingdings" panose="05000000000000000000" pitchFamily="2" charset="2"/>
              <a:buChar char="q"/>
            </a:pPr>
            <a:r>
              <a:rPr lang="en-US" altLang="en-US" dirty="0">
                <a:solidFill>
                  <a:schemeClr val="tx1"/>
                </a:solidFill>
                <a:latin typeface="Times New Roman" panose="02020603050405020304" pitchFamily="18" charset="0"/>
              </a:rPr>
              <a:t> Keep this information </a:t>
            </a:r>
            <a:r>
              <a:rPr lang="en-US" altLang="en-US" b="1" dirty="0">
                <a:solidFill>
                  <a:schemeClr val="tx1"/>
                </a:solidFill>
                <a:latin typeface="Times New Roman" panose="02020603050405020304" pitchFamily="18" charset="0"/>
              </a:rPr>
              <a:t>up-to-date.</a:t>
            </a:r>
          </a:p>
          <a:p>
            <a:pPr eaLnBrk="1" hangingPunct="1">
              <a:spcBef>
                <a:spcPct val="50000"/>
              </a:spcBef>
              <a:buClr>
                <a:schemeClr val="tx1"/>
              </a:buClr>
              <a:buSzTx/>
              <a:buFont typeface="Wingdings" panose="05000000000000000000" pitchFamily="2" charset="2"/>
              <a:buChar char="q"/>
            </a:pPr>
            <a:r>
              <a:rPr lang="en-US" altLang="en-US" b="1" dirty="0">
                <a:solidFill>
                  <a:schemeClr val="tx1"/>
                </a:solidFill>
                <a:latin typeface="Times New Roman" panose="02020603050405020304" pitchFamily="18" charset="0"/>
              </a:rPr>
              <a:t> Communicate </a:t>
            </a:r>
            <a:r>
              <a:rPr lang="en-US" altLang="en-US" dirty="0">
                <a:solidFill>
                  <a:schemeClr val="tx1"/>
                </a:solidFill>
                <a:latin typeface="Times New Roman" panose="02020603050405020304" pitchFamily="18" charset="0"/>
              </a:rPr>
              <a:t>to all persons working under the control of the organization, &amp; other </a:t>
            </a:r>
          </a:p>
          <a:p>
            <a:pPr eaLnBrk="1" hangingPunct="1">
              <a:spcBef>
                <a:spcPct val="50000"/>
              </a:spcBef>
              <a:buClr>
                <a:schemeClr val="tx1"/>
              </a:buClr>
              <a:buSzTx/>
              <a:buFont typeface="Wingdings" panose="05000000000000000000" pitchFamily="2" charset="2"/>
              <a:buNone/>
            </a:pPr>
            <a:r>
              <a:rPr lang="en-US" altLang="en-US" dirty="0">
                <a:solidFill>
                  <a:schemeClr val="tx1"/>
                </a:solidFill>
                <a:latin typeface="Times New Roman" panose="02020603050405020304" pitchFamily="18" charset="0"/>
              </a:rPr>
              <a:t>     relevant parties.</a:t>
            </a:r>
            <a:endParaRPr lang="en-US" altLang="en-US" b="1" dirty="0">
              <a:solidFill>
                <a:schemeClr val="tx1"/>
              </a:solidFill>
              <a:latin typeface="Times New Roman" panose="02020603050405020304" pitchFamily="18" charset="0"/>
            </a:endParaRPr>
          </a:p>
          <a:p>
            <a:pPr eaLnBrk="1" hangingPunct="1">
              <a:spcBef>
                <a:spcPct val="50000"/>
              </a:spcBef>
              <a:buClr>
                <a:schemeClr val="tx1"/>
              </a:buClr>
              <a:buSzTx/>
              <a:buFont typeface="Wingdings" panose="05000000000000000000" pitchFamily="2" charset="2"/>
              <a:buChar char="q"/>
            </a:pPr>
            <a:endParaRPr lang="en-US" altLang="en-US" sz="2000" b="1" dirty="0">
              <a:solidFill>
                <a:srgbClr val="FF0000"/>
              </a:solidFill>
              <a:latin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6177714" y="3829802"/>
            <a:ext cx="3333750" cy="2085975"/>
          </a:xfrm>
          <a:prstGeom prst="rect">
            <a:avLst/>
          </a:prstGeom>
        </p:spPr>
      </p:pic>
      <p:sp>
        <p:nvSpPr>
          <p:cNvPr id="3" name="Date Placeholder 2"/>
          <p:cNvSpPr>
            <a:spLocks noGrp="1"/>
          </p:cNvSpPr>
          <p:nvPr>
            <p:ph type="dt" sz="half" idx="10"/>
          </p:nvPr>
        </p:nvSpPr>
        <p:spPr/>
        <p:txBody>
          <a:bodyPr/>
          <a:lstStyle/>
          <a:p>
            <a:pPr>
              <a:defRPr/>
            </a:pPr>
            <a:r>
              <a:rPr lang="en-US" altLang="zh-CN" smtClean="0"/>
              <a:t>COPY RIGHT RESERVED</a:t>
            </a:r>
            <a:endParaRPr lang="en-SG" altLang="zh-CN"/>
          </a:p>
        </p:txBody>
      </p:sp>
      <p:sp>
        <p:nvSpPr>
          <p:cNvPr id="4" name="Slide Number Placeholder 3"/>
          <p:cNvSpPr>
            <a:spLocks noGrp="1"/>
          </p:cNvSpPr>
          <p:nvPr>
            <p:ph type="sldNum" sz="quarter" idx="11"/>
          </p:nvPr>
        </p:nvSpPr>
        <p:spPr/>
        <p:txBody>
          <a:bodyPr/>
          <a:lstStyle/>
          <a:p>
            <a:pPr>
              <a:defRPr/>
            </a:pPr>
            <a:fld id="{AAE62F50-9C7E-4656-95C7-F4B19AAB065D}" type="slidenum">
              <a:rPr lang="zh-CN" altLang="en-SG" smtClean="0"/>
              <a:pPr>
                <a:defRPr/>
              </a:pPr>
              <a:t>30</a:t>
            </a:fld>
            <a:endParaRPr lang="en-SG" altLang="zh-CN"/>
          </a:p>
        </p:txBody>
      </p:sp>
    </p:spTree>
    <p:extLst>
      <p:ext uri="{BB962C8B-B14F-4D97-AF65-F5344CB8AC3E}">
        <p14:creationId xmlns:p14="http://schemas.microsoft.com/office/powerpoint/2010/main" val="416376116"/>
      </p:ext>
    </p:extLst>
  </p:cSld>
  <p:clrMapOvr>
    <a:masterClrMapping/>
  </p:clrMapOvr>
  <p:transition>
    <p:blinds/>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8" name="Text Box 4"/>
          <p:cNvSpPr txBox="1">
            <a:spLocks noChangeArrowheads="1"/>
          </p:cNvSpPr>
          <p:nvPr/>
        </p:nvSpPr>
        <p:spPr bwMode="auto">
          <a:xfrm>
            <a:off x="1703388" y="404814"/>
            <a:ext cx="77771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en-US" altLang="en-US" sz="2000" dirty="0" smtClean="0">
                <a:solidFill>
                  <a:schemeClr val="accent1"/>
                </a:solidFill>
                <a:latin typeface="Bookman Old Style" panose="02050604050505020204" pitchFamily="18" charset="0"/>
              </a:rPr>
              <a:t>Objectives </a:t>
            </a:r>
            <a:r>
              <a:rPr lang="en-US" altLang="en-US" sz="2000" dirty="0">
                <a:solidFill>
                  <a:schemeClr val="accent1"/>
                </a:solidFill>
                <a:latin typeface="Bookman Old Style" panose="02050604050505020204" pitchFamily="18" charset="0"/>
              </a:rPr>
              <a:t>&amp; Management </a:t>
            </a:r>
            <a:r>
              <a:rPr lang="en-US" altLang="en-US" sz="2000" dirty="0" err="1">
                <a:solidFill>
                  <a:schemeClr val="accent1"/>
                </a:solidFill>
                <a:latin typeface="Bookman Old Style" panose="02050604050505020204" pitchFamily="18" charset="0"/>
              </a:rPr>
              <a:t>Programme</a:t>
            </a:r>
            <a:r>
              <a:rPr lang="en-US" altLang="en-US" sz="2000" dirty="0">
                <a:solidFill>
                  <a:schemeClr val="accent1"/>
                </a:solidFill>
                <a:latin typeface="Bookman Old Style" panose="02050604050505020204" pitchFamily="18" charset="0"/>
              </a:rPr>
              <a:t>(s)</a:t>
            </a:r>
            <a:endParaRPr lang="en-SG" altLang="zh-CN" sz="2000" dirty="0">
              <a:solidFill>
                <a:schemeClr val="accent1"/>
              </a:solidFill>
              <a:latin typeface="Bookman Old Style" panose="02050604050505020204" pitchFamily="18" charset="0"/>
              <a:ea typeface="宋体" panose="02010600030101010101" pitchFamily="2" charset="-122"/>
            </a:endParaRPr>
          </a:p>
        </p:txBody>
      </p:sp>
      <p:sp>
        <p:nvSpPr>
          <p:cNvPr id="26627" name="Text Box 5"/>
          <p:cNvSpPr txBox="1">
            <a:spLocks noChangeArrowheads="1"/>
          </p:cNvSpPr>
          <p:nvPr/>
        </p:nvSpPr>
        <p:spPr bwMode="auto">
          <a:xfrm>
            <a:off x="1703389" y="1557338"/>
            <a:ext cx="8569325" cy="823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
                <a:schemeClr val="tx1"/>
              </a:buClr>
              <a:buSzTx/>
              <a:buFont typeface="Wingdings" panose="05000000000000000000" pitchFamily="2" charset="2"/>
              <a:buChar char="q"/>
            </a:pPr>
            <a:r>
              <a:rPr lang="en-US" altLang="en-US" dirty="0">
                <a:solidFill>
                  <a:schemeClr val="tx1"/>
                </a:solidFill>
                <a:latin typeface="Times New Roman" panose="02020603050405020304" pitchFamily="18" charset="0"/>
              </a:rPr>
              <a:t> Establish, Implement &amp; Maintain </a:t>
            </a:r>
            <a:r>
              <a:rPr lang="en-US" altLang="en-US" b="1" dirty="0">
                <a:solidFill>
                  <a:schemeClr val="tx1"/>
                </a:solidFill>
                <a:latin typeface="Times New Roman" panose="02020603050405020304" pitchFamily="18" charset="0"/>
              </a:rPr>
              <a:t>Documented</a:t>
            </a:r>
            <a:r>
              <a:rPr lang="en-US" altLang="en-US" dirty="0">
                <a:solidFill>
                  <a:schemeClr val="tx1"/>
                </a:solidFill>
                <a:latin typeface="Times New Roman" panose="02020603050405020304" pitchFamily="18" charset="0"/>
              </a:rPr>
              <a:t> </a:t>
            </a:r>
            <a:r>
              <a:rPr lang="en-US" altLang="en-US" dirty="0" smtClean="0">
                <a:solidFill>
                  <a:schemeClr val="tx1"/>
                </a:solidFill>
                <a:latin typeface="Times New Roman" panose="02020603050405020304" pitchFamily="18" charset="0"/>
              </a:rPr>
              <a:t>EHS </a:t>
            </a:r>
            <a:r>
              <a:rPr lang="en-US" altLang="en-US" dirty="0">
                <a:solidFill>
                  <a:schemeClr val="tx1"/>
                </a:solidFill>
                <a:latin typeface="Times New Roman" panose="02020603050405020304" pitchFamily="18" charset="0"/>
              </a:rPr>
              <a:t>objectives</a:t>
            </a:r>
          </a:p>
          <a:p>
            <a:pPr eaLnBrk="1" hangingPunct="1">
              <a:spcBef>
                <a:spcPct val="50000"/>
              </a:spcBef>
              <a:buClr>
                <a:schemeClr val="tx1"/>
              </a:buClr>
              <a:buSzTx/>
              <a:buFont typeface="Wingdings" panose="05000000000000000000" pitchFamily="2" charset="2"/>
              <a:buChar char="q"/>
            </a:pPr>
            <a:r>
              <a:rPr lang="en-US" altLang="en-US" dirty="0">
                <a:solidFill>
                  <a:schemeClr val="tx1"/>
                </a:solidFill>
                <a:latin typeface="Times New Roman" panose="02020603050405020304" pitchFamily="18" charset="0"/>
              </a:rPr>
              <a:t> Shall be </a:t>
            </a:r>
            <a:r>
              <a:rPr lang="en-US" altLang="en-US" sz="2000" b="1" dirty="0">
                <a:solidFill>
                  <a:schemeClr val="tx1"/>
                </a:solidFill>
                <a:latin typeface="Times New Roman" panose="02020603050405020304" pitchFamily="18" charset="0"/>
              </a:rPr>
              <a:t>measurable &amp; consistent</a:t>
            </a:r>
            <a:r>
              <a:rPr lang="en-US" altLang="en-US" dirty="0">
                <a:solidFill>
                  <a:schemeClr val="tx1"/>
                </a:solidFill>
                <a:latin typeface="Times New Roman" panose="02020603050405020304" pitchFamily="18" charset="0"/>
              </a:rPr>
              <a:t> with </a:t>
            </a:r>
            <a:r>
              <a:rPr lang="en-US" altLang="en-US" dirty="0" smtClean="0">
                <a:solidFill>
                  <a:schemeClr val="tx1"/>
                </a:solidFill>
                <a:latin typeface="Times New Roman" panose="02020603050405020304" pitchFamily="18" charset="0"/>
              </a:rPr>
              <a:t>EHS </a:t>
            </a:r>
            <a:r>
              <a:rPr lang="en-US" altLang="en-US" dirty="0">
                <a:solidFill>
                  <a:schemeClr val="tx1"/>
                </a:solidFill>
                <a:latin typeface="Times New Roman" panose="02020603050405020304" pitchFamily="18" charset="0"/>
              </a:rPr>
              <a:t>Policy including:</a:t>
            </a:r>
            <a:endParaRPr lang="en-US" altLang="en-US" b="1" dirty="0">
              <a:solidFill>
                <a:schemeClr val="tx1"/>
              </a:solidFill>
              <a:latin typeface="Times New Roman" panose="02020603050405020304" pitchFamily="18" charset="0"/>
            </a:endParaRPr>
          </a:p>
        </p:txBody>
      </p:sp>
      <p:sp>
        <p:nvSpPr>
          <p:cNvPr id="26628" name="Text Box 7"/>
          <p:cNvSpPr txBox="1">
            <a:spLocks noChangeArrowheads="1"/>
          </p:cNvSpPr>
          <p:nvPr/>
        </p:nvSpPr>
        <p:spPr bwMode="auto">
          <a:xfrm>
            <a:off x="1919288" y="2565401"/>
            <a:ext cx="7453312" cy="176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
                <a:schemeClr val="tx1"/>
              </a:buClr>
              <a:buSzTx/>
              <a:buFont typeface="Wingdings" panose="05000000000000000000" pitchFamily="2" charset="2"/>
              <a:buChar char="ü"/>
            </a:pPr>
            <a:r>
              <a:rPr lang="en-US" altLang="en-US" dirty="0">
                <a:solidFill>
                  <a:schemeClr val="tx1"/>
                </a:solidFill>
                <a:latin typeface="Times New Roman" panose="02020603050405020304" pitchFamily="18" charset="0"/>
              </a:rPr>
              <a:t>  </a:t>
            </a:r>
            <a:r>
              <a:rPr lang="en-US" altLang="en-US" sz="2000" b="1" dirty="0">
                <a:solidFill>
                  <a:schemeClr val="tx1"/>
                </a:solidFill>
                <a:latin typeface="Times New Roman" panose="02020603050405020304" pitchFamily="18" charset="0"/>
              </a:rPr>
              <a:t>commitments</a:t>
            </a:r>
            <a:r>
              <a:rPr lang="en-US" altLang="en-US" dirty="0">
                <a:solidFill>
                  <a:schemeClr val="tx1"/>
                </a:solidFill>
                <a:latin typeface="Times New Roman" panose="02020603050405020304" pitchFamily="18" charset="0"/>
              </a:rPr>
              <a:t> to the prevention of injury &amp; ill health</a:t>
            </a:r>
          </a:p>
          <a:p>
            <a:pPr eaLnBrk="1" hangingPunct="1">
              <a:spcBef>
                <a:spcPct val="50000"/>
              </a:spcBef>
              <a:buClr>
                <a:schemeClr val="tx1"/>
              </a:buClr>
              <a:buSzTx/>
              <a:buFont typeface="Wingdings" panose="05000000000000000000" pitchFamily="2" charset="2"/>
              <a:buChar char="ü"/>
            </a:pPr>
            <a:r>
              <a:rPr lang="en-US" altLang="en-US" dirty="0">
                <a:solidFill>
                  <a:schemeClr val="tx1"/>
                </a:solidFill>
                <a:latin typeface="Times New Roman" panose="02020603050405020304" pitchFamily="18" charset="0"/>
              </a:rPr>
              <a:t>  </a:t>
            </a:r>
            <a:r>
              <a:rPr lang="en-US" altLang="en-US" sz="2000" b="1" dirty="0">
                <a:solidFill>
                  <a:schemeClr val="tx1"/>
                </a:solidFill>
                <a:latin typeface="Times New Roman" panose="02020603050405020304" pitchFamily="18" charset="0"/>
              </a:rPr>
              <a:t>compliance</a:t>
            </a:r>
            <a:r>
              <a:rPr lang="en-US" altLang="en-US" dirty="0">
                <a:solidFill>
                  <a:schemeClr val="tx1"/>
                </a:solidFill>
                <a:latin typeface="Times New Roman" panose="02020603050405020304" pitchFamily="18" charset="0"/>
              </a:rPr>
              <a:t> with applicable &amp; other requirement</a:t>
            </a:r>
          </a:p>
          <a:p>
            <a:pPr eaLnBrk="1" hangingPunct="1">
              <a:spcBef>
                <a:spcPct val="50000"/>
              </a:spcBef>
              <a:buClr>
                <a:schemeClr val="tx1"/>
              </a:buClr>
              <a:buSzTx/>
              <a:buFont typeface="Wingdings" panose="05000000000000000000" pitchFamily="2" charset="2"/>
              <a:buChar char="ü"/>
            </a:pPr>
            <a:r>
              <a:rPr lang="en-US" altLang="en-US" dirty="0">
                <a:solidFill>
                  <a:schemeClr val="tx1"/>
                </a:solidFill>
                <a:latin typeface="Times New Roman" panose="02020603050405020304" pitchFamily="18" charset="0"/>
              </a:rPr>
              <a:t>  </a:t>
            </a:r>
            <a:r>
              <a:rPr lang="en-US" altLang="en-US" sz="2000" b="1" dirty="0">
                <a:solidFill>
                  <a:schemeClr val="tx1"/>
                </a:solidFill>
                <a:latin typeface="Times New Roman" panose="02020603050405020304" pitchFamily="18" charset="0"/>
              </a:rPr>
              <a:t>continual improvement</a:t>
            </a:r>
          </a:p>
          <a:p>
            <a:pPr eaLnBrk="1" hangingPunct="1">
              <a:spcBef>
                <a:spcPct val="50000"/>
              </a:spcBef>
              <a:buClr>
                <a:schemeClr val="tx1"/>
              </a:buClr>
              <a:buSzTx/>
              <a:buFont typeface="Wingdings" panose="05000000000000000000" pitchFamily="2" charset="2"/>
              <a:buChar char="ü"/>
            </a:pPr>
            <a:r>
              <a:rPr lang="en-US" altLang="en-US" sz="2000" b="1" dirty="0">
                <a:solidFill>
                  <a:schemeClr val="tx1"/>
                </a:solidFill>
                <a:latin typeface="Times New Roman" panose="02020603050405020304" pitchFamily="18" charset="0"/>
              </a:rPr>
              <a:t> Reviewed </a:t>
            </a:r>
            <a:r>
              <a:rPr lang="en-US" altLang="en-US" dirty="0">
                <a:solidFill>
                  <a:schemeClr val="tx1"/>
                </a:solidFill>
                <a:latin typeface="Times New Roman" panose="02020603050405020304" pitchFamily="18" charset="0"/>
              </a:rPr>
              <a:t>periodically</a:t>
            </a:r>
          </a:p>
        </p:txBody>
      </p:sp>
      <p:sp>
        <p:nvSpPr>
          <p:cNvPr id="47114" name="Text Box 10"/>
          <p:cNvSpPr txBox="1">
            <a:spLocks noChangeArrowheads="1"/>
          </p:cNvSpPr>
          <p:nvPr/>
        </p:nvSpPr>
        <p:spPr bwMode="auto">
          <a:xfrm>
            <a:off x="1703388" y="1052514"/>
            <a:ext cx="77771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en-US" altLang="en-US" sz="2000" b="1" dirty="0">
                <a:effectLst>
                  <a:outerShdw blurRad="38100" dist="38100" dir="2700000" algn="tl">
                    <a:srgbClr val="000000"/>
                  </a:outerShdw>
                </a:effectLst>
                <a:latin typeface="Bookman Old Style" panose="02050604050505020204" pitchFamily="18" charset="0"/>
              </a:rPr>
              <a:t>Objectives</a:t>
            </a:r>
            <a:endParaRPr lang="en-SG" altLang="zh-CN" sz="2000" b="1" dirty="0">
              <a:effectLst>
                <a:outerShdw blurRad="38100" dist="38100" dir="2700000" algn="tl">
                  <a:srgbClr val="000000"/>
                </a:outerShdw>
              </a:effectLst>
              <a:latin typeface="Bookman Old Style" panose="02050604050505020204" pitchFamily="18" charset="0"/>
              <a:ea typeface="宋体" panose="02010600030101010101" pitchFamily="2" charset="-122"/>
            </a:endParaRPr>
          </a:p>
        </p:txBody>
      </p:sp>
      <p:pic>
        <p:nvPicPr>
          <p:cNvPr id="2" name="Picture 1"/>
          <p:cNvPicPr>
            <a:picLocks noChangeAspect="1"/>
          </p:cNvPicPr>
          <p:nvPr/>
        </p:nvPicPr>
        <p:blipFill>
          <a:blip r:embed="rId2"/>
          <a:stretch>
            <a:fillRect/>
          </a:stretch>
        </p:blipFill>
        <p:spPr>
          <a:xfrm>
            <a:off x="7381123" y="3716254"/>
            <a:ext cx="2466975" cy="1847850"/>
          </a:xfrm>
          <a:prstGeom prst="rect">
            <a:avLst/>
          </a:prstGeom>
        </p:spPr>
      </p:pic>
      <p:sp>
        <p:nvSpPr>
          <p:cNvPr id="3" name="Date Placeholder 2"/>
          <p:cNvSpPr>
            <a:spLocks noGrp="1"/>
          </p:cNvSpPr>
          <p:nvPr>
            <p:ph type="dt" sz="half" idx="10"/>
          </p:nvPr>
        </p:nvSpPr>
        <p:spPr/>
        <p:txBody>
          <a:bodyPr/>
          <a:lstStyle/>
          <a:p>
            <a:pPr>
              <a:defRPr/>
            </a:pPr>
            <a:r>
              <a:rPr lang="en-US" altLang="zh-CN" smtClean="0"/>
              <a:t>COPY RIGHT RESERVED</a:t>
            </a:r>
            <a:endParaRPr lang="en-SG" altLang="zh-CN"/>
          </a:p>
        </p:txBody>
      </p:sp>
      <p:sp>
        <p:nvSpPr>
          <p:cNvPr id="4" name="Slide Number Placeholder 3"/>
          <p:cNvSpPr>
            <a:spLocks noGrp="1"/>
          </p:cNvSpPr>
          <p:nvPr>
            <p:ph type="sldNum" sz="quarter" idx="11"/>
          </p:nvPr>
        </p:nvSpPr>
        <p:spPr/>
        <p:txBody>
          <a:bodyPr/>
          <a:lstStyle/>
          <a:p>
            <a:pPr>
              <a:defRPr/>
            </a:pPr>
            <a:fld id="{AAE62F50-9C7E-4656-95C7-F4B19AAB065D}" type="slidenum">
              <a:rPr lang="zh-CN" altLang="en-SG" smtClean="0"/>
              <a:pPr>
                <a:defRPr/>
              </a:pPr>
              <a:t>31</a:t>
            </a:fld>
            <a:endParaRPr lang="en-SG" altLang="zh-CN"/>
          </a:p>
        </p:txBody>
      </p:sp>
    </p:spTree>
    <p:extLst>
      <p:ext uri="{BB962C8B-B14F-4D97-AF65-F5344CB8AC3E}">
        <p14:creationId xmlns:p14="http://schemas.microsoft.com/office/powerpoint/2010/main" val="3616148124"/>
      </p:ext>
    </p:extLst>
  </p:cSld>
  <p:clrMapOvr>
    <a:masterClrMapping/>
  </p:clrMapOvr>
  <p:transition>
    <p:blinds/>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6" name="Text Box 4"/>
          <p:cNvSpPr txBox="1">
            <a:spLocks noChangeArrowheads="1"/>
          </p:cNvSpPr>
          <p:nvPr/>
        </p:nvSpPr>
        <p:spPr bwMode="auto">
          <a:xfrm>
            <a:off x="1703387" y="404814"/>
            <a:ext cx="895659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defRPr/>
            </a:pPr>
            <a:r>
              <a:rPr lang="en-US" altLang="en-US" sz="3200" dirty="0" smtClean="0">
                <a:solidFill>
                  <a:schemeClr val="accent1"/>
                </a:solidFill>
                <a:latin typeface="Bookman Old Style" panose="02050604050505020204" pitchFamily="18" charset="0"/>
              </a:rPr>
              <a:t>Objectives </a:t>
            </a:r>
            <a:r>
              <a:rPr lang="en-US" altLang="en-US" sz="3200" dirty="0">
                <a:solidFill>
                  <a:schemeClr val="accent1"/>
                </a:solidFill>
                <a:latin typeface="Bookman Old Style" panose="02050604050505020204" pitchFamily="18" charset="0"/>
              </a:rPr>
              <a:t>&amp; Management </a:t>
            </a:r>
            <a:r>
              <a:rPr lang="en-US" altLang="en-US" sz="3200" dirty="0" err="1">
                <a:solidFill>
                  <a:schemeClr val="accent1"/>
                </a:solidFill>
                <a:latin typeface="Bookman Old Style" panose="02050604050505020204" pitchFamily="18" charset="0"/>
              </a:rPr>
              <a:t>Programme</a:t>
            </a:r>
            <a:r>
              <a:rPr lang="en-US" altLang="en-US" sz="3200" dirty="0">
                <a:solidFill>
                  <a:schemeClr val="accent1"/>
                </a:solidFill>
                <a:latin typeface="Bookman Old Style" panose="02050604050505020204" pitchFamily="18" charset="0"/>
              </a:rPr>
              <a:t>(s)</a:t>
            </a:r>
            <a:endParaRPr lang="en-SG" altLang="zh-CN" sz="3200" dirty="0">
              <a:solidFill>
                <a:schemeClr val="accent1"/>
              </a:solidFill>
              <a:latin typeface="Bookman Old Style" panose="02050604050505020204" pitchFamily="18" charset="0"/>
              <a:ea typeface="宋体" panose="02010600030101010101" pitchFamily="2" charset="-122"/>
            </a:endParaRPr>
          </a:p>
        </p:txBody>
      </p:sp>
      <p:sp>
        <p:nvSpPr>
          <p:cNvPr id="49157" name="Text Box 5"/>
          <p:cNvSpPr txBox="1">
            <a:spLocks noChangeArrowheads="1"/>
          </p:cNvSpPr>
          <p:nvPr/>
        </p:nvSpPr>
        <p:spPr bwMode="auto">
          <a:xfrm>
            <a:off x="1847851" y="1268414"/>
            <a:ext cx="77771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en-US" altLang="en-US" sz="2000" b="1" dirty="0">
                <a:effectLst>
                  <a:outerShdw blurRad="38100" dist="38100" dir="2700000" algn="tl">
                    <a:srgbClr val="000000"/>
                  </a:outerShdw>
                </a:effectLst>
                <a:latin typeface="Bookman Old Style" panose="02050604050505020204" pitchFamily="18" charset="0"/>
              </a:rPr>
              <a:t>Management </a:t>
            </a:r>
            <a:r>
              <a:rPr lang="en-US" altLang="en-US" sz="2000" b="1" dirty="0" err="1">
                <a:effectLst>
                  <a:outerShdw blurRad="38100" dist="38100" dir="2700000" algn="tl">
                    <a:srgbClr val="000000"/>
                  </a:outerShdw>
                </a:effectLst>
                <a:latin typeface="Bookman Old Style" panose="02050604050505020204" pitchFamily="18" charset="0"/>
              </a:rPr>
              <a:t>Programme</a:t>
            </a:r>
            <a:r>
              <a:rPr lang="en-US" altLang="en-US" sz="2000" b="1" dirty="0">
                <a:effectLst>
                  <a:outerShdw blurRad="38100" dist="38100" dir="2700000" algn="tl">
                    <a:srgbClr val="000000"/>
                  </a:outerShdw>
                </a:effectLst>
                <a:latin typeface="Bookman Old Style" panose="02050604050505020204" pitchFamily="18" charset="0"/>
              </a:rPr>
              <a:t>(s)</a:t>
            </a:r>
            <a:endParaRPr lang="en-SG" altLang="zh-CN" sz="2000" b="1" dirty="0">
              <a:effectLst>
                <a:outerShdw blurRad="38100" dist="38100" dir="2700000" algn="tl">
                  <a:srgbClr val="000000"/>
                </a:outerShdw>
              </a:effectLst>
              <a:latin typeface="Bookman Old Style" panose="02050604050505020204" pitchFamily="18" charset="0"/>
              <a:ea typeface="宋体" panose="02010600030101010101" pitchFamily="2" charset="-122"/>
            </a:endParaRPr>
          </a:p>
        </p:txBody>
      </p:sp>
      <p:sp>
        <p:nvSpPr>
          <p:cNvPr id="27652" name="Text Box 6"/>
          <p:cNvSpPr txBox="1">
            <a:spLocks noChangeArrowheads="1"/>
          </p:cNvSpPr>
          <p:nvPr/>
        </p:nvSpPr>
        <p:spPr bwMode="auto">
          <a:xfrm>
            <a:off x="1774826" y="1989139"/>
            <a:ext cx="85693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 typeface="Wingdings" panose="05000000000000000000" pitchFamily="2" charset="2"/>
              <a:buChar char="q"/>
            </a:pPr>
            <a:r>
              <a:rPr lang="en-US" altLang="en-US" dirty="0">
                <a:solidFill>
                  <a:schemeClr val="tx1"/>
                </a:solidFill>
                <a:latin typeface="Times New Roman" panose="02020603050405020304" pitchFamily="18" charset="0"/>
              </a:rPr>
              <a:t> Establish and maintain </a:t>
            </a:r>
            <a:r>
              <a:rPr lang="en-US" altLang="en-US" sz="2000" b="1" dirty="0" err="1">
                <a:solidFill>
                  <a:schemeClr val="tx1"/>
                </a:solidFill>
                <a:latin typeface="Times New Roman" panose="02020603050405020304" pitchFamily="18" charset="0"/>
              </a:rPr>
              <a:t>programmes</a:t>
            </a:r>
            <a:r>
              <a:rPr lang="en-US" altLang="en-US" dirty="0">
                <a:solidFill>
                  <a:schemeClr val="tx1"/>
                </a:solidFill>
                <a:latin typeface="Times New Roman" panose="02020603050405020304" pitchFamily="18" charset="0"/>
              </a:rPr>
              <a:t> to achieve </a:t>
            </a:r>
            <a:r>
              <a:rPr lang="en-US" altLang="en-US" dirty="0" smtClean="0">
                <a:solidFill>
                  <a:schemeClr val="tx1"/>
                </a:solidFill>
                <a:latin typeface="Times New Roman" panose="02020603050405020304" pitchFamily="18" charset="0"/>
              </a:rPr>
              <a:t>EHS </a:t>
            </a:r>
            <a:r>
              <a:rPr lang="en-US" altLang="en-US" dirty="0">
                <a:solidFill>
                  <a:schemeClr val="tx1"/>
                </a:solidFill>
                <a:latin typeface="Times New Roman" panose="02020603050405020304" pitchFamily="18" charset="0"/>
              </a:rPr>
              <a:t>objectives includes:</a:t>
            </a:r>
          </a:p>
        </p:txBody>
      </p:sp>
      <p:sp>
        <p:nvSpPr>
          <p:cNvPr id="27653" name="Text Box 7"/>
          <p:cNvSpPr txBox="1">
            <a:spLocks noChangeArrowheads="1"/>
          </p:cNvSpPr>
          <p:nvPr/>
        </p:nvSpPr>
        <p:spPr bwMode="auto">
          <a:xfrm>
            <a:off x="1992313" y="2708276"/>
            <a:ext cx="7453312"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
                <a:schemeClr val="tx1"/>
              </a:buClr>
              <a:buSzTx/>
              <a:buFont typeface="Wingdings" panose="05000000000000000000" pitchFamily="2" charset="2"/>
              <a:buChar char="ü"/>
            </a:pPr>
            <a:r>
              <a:rPr lang="en-US" altLang="en-US" dirty="0">
                <a:solidFill>
                  <a:schemeClr val="tx1"/>
                </a:solidFill>
                <a:latin typeface="Times New Roman" panose="02020603050405020304" pitchFamily="18" charset="0"/>
              </a:rPr>
              <a:t>  </a:t>
            </a:r>
            <a:r>
              <a:rPr lang="en-US" altLang="en-US" sz="2000" b="1" dirty="0">
                <a:solidFill>
                  <a:schemeClr val="tx1"/>
                </a:solidFill>
                <a:latin typeface="Times New Roman" panose="02020603050405020304" pitchFamily="18" charset="0"/>
              </a:rPr>
              <a:t>responsibility and authority</a:t>
            </a:r>
            <a:r>
              <a:rPr lang="en-US" altLang="en-US" dirty="0">
                <a:solidFill>
                  <a:schemeClr val="tx1"/>
                </a:solidFill>
                <a:latin typeface="Times New Roman" panose="02020603050405020304" pitchFamily="18" charset="0"/>
              </a:rPr>
              <a:t> for achievement at relevant functions and</a:t>
            </a:r>
          </a:p>
          <a:p>
            <a:pPr eaLnBrk="1" hangingPunct="1">
              <a:spcBef>
                <a:spcPct val="0"/>
              </a:spcBef>
              <a:buClr>
                <a:schemeClr val="tx1"/>
              </a:buClr>
              <a:buSzTx/>
              <a:buFont typeface="Wingdings" panose="05000000000000000000" pitchFamily="2" charset="2"/>
              <a:buNone/>
            </a:pPr>
            <a:r>
              <a:rPr lang="en-US" altLang="en-US" sz="2000" b="1" dirty="0">
                <a:solidFill>
                  <a:schemeClr val="tx1"/>
                </a:solidFill>
                <a:latin typeface="Times New Roman" panose="02020603050405020304" pitchFamily="18" charset="0"/>
              </a:rPr>
              <a:t> </a:t>
            </a:r>
          </a:p>
          <a:p>
            <a:pPr eaLnBrk="1" hangingPunct="1">
              <a:spcBef>
                <a:spcPct val="0"/>
              </a:spcBef>
              <a:buClr>
                <a:schemeClr val="tx1"/>
              </a:buClr>
              <a:buSzTx/>
              <a:buFont typeface="Wingdings" panose="05000000000000000000" pitchFamily="2" charset="2"/>
              <a:buChar char="ü"/>
            </a:pPr>
            <a:r>
              <a:rPr lang="en-US" altLang="en-US" sz="2000" b="1" dirty="0">
                <a:solidFill>
                  <a:schemeClr val="tx1"/>
                </a:solidFill>
                <a:latin typeface="Times New Roman" panose="02020603050405020304" pitchFamily="18" charset="0"/>
              </a:rPr>
              <a:t>  means &amp; time-frame</a:t>
            </a:r>
          </a:p>
          <a:p>
            <a:pPr eaLnBrk="1" hangingPunct="1">
              <a:spcBef>
                <a:spcPct val="0"/>
              </a:spcBef>
              <a:buClr>
                <a:schemeClr val="tx1"/>
              </a:buClr>
              <a:buSzTx/>
              <a:buFont typeface="Wingdings" panose="05000000000000000000" pitchFamily="2" charset="2"/>
              <a:buNone/>
            </a:pPr>
            <a:endParaRPr lang="en-US" altLang="en-US" sz="2000" b="1" dirty="0">
              <a:solidFill>
                <a:schemeClr val="tx1"/>
              </a:solidFill>
              <a:latin typeface="Times New Roman" panose="02020603050405020304" pitchFamily="18" charset="0"/>
            </a:endParaRPr>
          </a:p>
          <a:p>
            <a:pPr eaLnBrk="1" hangingPunct="1">
              <a:spcBef>
                <a:spcPct val="0"/>
              </a:spcBef>
              <a:buClr>
                <a:schemeClr val="tx1"/>
              </a:buClr>
              <a:buSzTx/>
              <a:buFont typeface="Wingdings" panose="05000000000000000000" pitchFamily="2" charset="2"/>
              <a:buChar char="ü"/>
            </a:pPr>
            <a:r>
              <a:rPr lang="en-US" altLang="en-US" sz="2000" b="1" dirty="0">
                <a:solidFill>
                  <a:schemeClr val="tx1"/>
                </a:solidFill>
                <a:latin typeface="Times New Roman" panose="02020603050405020304" pitchFamily="18" charset="0"/>
              </a:rPr>
              <a:t> reviewed </a:t>
            </a:r>
            <a:r>
              <a:rPr lang="en-US" altLang="en-US" dirty="0">
                <a:solidFill>
                  <a:schemeClr val="tx1"/>
                </a:solidFill>
                <a:latin typeface="Times New Roman" panose="02020603050405020304" pitchFamily="18" charset="0"/>
              </a:rPr>
              <a:t>at regular &amp; planned intervals</a:t>
            </a:r>
          </a:p>
        </p:txBody>
      </p:sp>
      <p:sp>
        <p:nvSpPr>
          <p:cNvPr id="2" name="Date Placeholder 1"/>
          <p:cNvSpPr>
            <a:spLocks noGrp="1"/>
          </p:cNvSpPr>
          <p:nvPr>
            <p:ph type="dt" sz="half" idx="10"/>
          </p:nvPr>
        </p:nvSpPr>
        <p:spPr/>
        <p:txBody>
          <a:bodyPr/>
          <a:lstStyle/>
          <a:p>
            <a:pPr>
              <a:defRPr/>
            </a:pPr>
            <a:r>
              <a:rPr lang="en-US" altLang="zh-CN" smtClean="0"/>
              <a:t>COPY RIGHT RESERVED</a:t>
            </a:r>
            <a:endParaRPr lang="en-SG" altLang="zh-CN"/>
          </a:p>
        </p:txBody>
      </p:sp>
      <p:sp>
        <p:nvSpPr>
          <p:cNvPr id="3" name="Slide Number Placeholder 2"/>
          <p:cNvSpPr>
            <a:spLocks noGrp="1"/>
          </p:cNvSpPr>
          <p:nvPr>
            <p:ph type="sldNum" sz="quarter" idx="11"/>
          </p:nvPr>
        </p:nvSpPr>
        <p:spPr/>
        <p:txBody>
          <a:bodyPr/>
          <a:lstStyle/>
          <a:p>
            <a:pPr>
              <a:defRPr/>
            </a:pPr>
            <a:fld id="{AAE62F50-9C7E-4656-95C7-F4B19AAB065D}" type="slidenum">
              <a:rPr lang="zh-CN" altLang="en-SG" smtClean="0"/>
              <a:pPr>
                <a:defRPr/>
              </a:pPr>
              <a:t>32</a:t>
            </a:fld>
            <a:endParaRPr lang="en-SG" altLang="zh-CN"/>
          </a:p>
        </p:txBody>
      </p:sp>
    </p:spTree>
    <p:extLst>
      <p:ext uri="{BB962C8B-B14F-4D97-AF65-F5344CB8AC3E}">
        <p14:creationId xmlns:p14="http://schemas.microsoft.com/office/powerpoint/2010/main" val="4250109993"/>
      </p:ext>
    </p:extLst>
  </p:cSld>
  <p:clrMapOvr>
    <a:masterClrMapping/>
  </p:clrMapOvr>
  <p:transition>
    <p:blinds/>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4" name="Text Box 4"/>
          <p:cNvSpPr txBox="1">
            <a:spLocks noChangeArrowheads="1"/>
          </p:cNvSpPr>
          <p:nvPr/>
        </p:nvSpPr>
        <p:spPr bwMode="auto">
          <a:xfrm>
            <a:off x="1703388" y="404813"/>
            <a:ext cx="77771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en-US" altLang="en-US" sz="2400" dirty="0" smtClean="0">
                <a:solidFill>
                  <a:schemeClr val="accent1"/>
                </a:solidFill>
                <a:latin typeface="Bookman Old Style" panose="02050604050505020204" pitchFamily="18" charset="0"/>
              </a:rPr>
              <a:t>Implementation </a:t>
            </a:r>
            <a:r>
              <a:rPr lang="en-US" altLang="en-US" sz="2400" dirty="0">
                <a:solidFill>
                  <a:schemeClr val="accent1"/>
                </a:solidFill>
                <a:latin typeface="Bookman Old Style" panose="02050604050505020204" pitchFamily="18" charset="0"/>
              </a:rPr>
              <a:t>&amp; Operation</a:t>
            </a:r>
            <a:endParaRPr lang="en-SG" altLang="zh-CN" sz="2400" dirty="0">
              <a:solidFill>
                <a:schemeClr val="accent1"/>
              </a:solidFill>
              <a:latin typeface="Bookman Old Style" panose="02050604050505020204" pitchFamily="18" charset="0"/>
              <a:ea typeface="宋体" panose="02010600030101010101" pitchFamily="2" charset="-122"/>
            </a:endParaRPr>
          </a:p>
        </p:txBody>
      </p:sp>
      <p:sp>
        <p:nvSpPr>
          <p:cNvPr id="51205" name="Text Box 5"/>
          <p:cNvSpPr txBox="1">
            <a:spLocks noChangeArrowheads="1"/>
          </p:cNvSpPr>
          <p:nvPr/>
        </p:nvSpPr>
        <p:spPr bwMode="auto">
          <a:xfrm>
            <a:off x="1703388" y="1052514"/>
            <a:ext cx="89646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en-US" altLang="en-US" sz="2000" b="1" dirty="0" smtClean="0">
                <a:effectLst>
                  <a:outerShdw blurRad="38100" dist="38100" dir="2700000" algn="tl">
                    <a:srgbClr val="000000"/>
                  </a:outerShdw>
                </a:effectLst>
                <a:latin typeface="Bookman Old Style" panose="02050604050505020204" pitchFamily="18" charset="0"/>
              </a:rPr>
              <a:t>Resources</a:t>
            </a:r>
            <a:r>
              <a:rPr lang="en-US" altLang="en-US" sz="2000" b="1" dirty="0">
                <a:effectLst>
                  <a:outerShdw blurRad="38100" dist="38100" dir="2700000" algn="tl">
                    <a:srgbClr val="000000"/>
                  </a:outerShdw>
                </a:effectLst>
                <a:latin typeface="Bookman Old Style" panose="02050604050505020204" pitchFamily="18" charset="0"/>
              </a:rPr>
              <a:t>, roles, responsibility, accountability &amp; authority</a:t>
            </a:r>
            <a:endParaRPr lang="en-SG" altLang="zh-CN" sz="2000" b="1" dirty="0">
              <a:effectLst>
                <a:outerShdw blurRad="38100" dist="38100" dir="2700000" algn="tl">
                  <a:srgbClr val="000000"/>
                </a:outerShdw>
              </a:effectLst>
              <a:latin typeface="Bookman Old Style" panose="02050604050505020204" pitchFamily="18" charset="0"/>
              <a:ea typeface="宋体" panose="02010600030101010101" pitchFamily="2" charset="-122"/>
            </a:endParaRPr>
          </a:p>
        </p:txBody>
      </p:sp>
      <p:sp>
        <p:nvSpPr>
          <p:cNvPr id="28676" name="Text Box 6"/>
          <p:cNvSpPr txBox="1">
            <a:spLocks noChangeArrowheads="1"/>
          </p:cNvSpPr>
          <p:nvPr/>
        </p:nvSpPr>
        <p:spPr bwMode="auto">
          <a:xfrm>
            <a:off x="1774826" y="1628776"/>
            <a:ext cx="8569325"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
                <a:schemeClr val="tx1"/>
              </a:buClr>
              <a:buSzTx/>
              <a:buFont typeface="Wingdings" panose="05000000000000000000" pitchFamily="2" charset="2"/>
              <a:buChar char="q"/>
            </a:pPr>
            <a:r>
              <a:rPr lang="en-US" altLang="en-US" dirty="0">
                <a:solidFill>
                  <a:schemeClr val="tx1"/>
                </a:solidFill>
                <a:latin typeface="Times New Roman" panose="02020603050405020304" pitchFamily="18" charset="0"/>
              </a:rPr>
              <a:t> Top Management shall ensure </a:t>
            </a:r>
            <a:r>
              <a:rPr lang="en-US" altLang="en-US" sz="2000" b="1" dirty="0">
                <a:solidFill>
                  <a:schemeClr val="tx1"/>
                </a:solidFill>
                <a:latin typeface="Times New Roman" panose="02020603050405020304" pitchFamily="18" charset="0"/>
              </a:rPr>
              <a:t>availability of resources</a:t>
            </a:r>
          </a:p>
          <a:p>
            <a:pPr eaLnBrk="1" hangingPunct="1">
              <a:spcBef>
                <a:spcPct val="50000"/>
              </a:spcBef>
              <a:buClr>
                <a:schemeClr val="tx1"/>
              </a:buClr>
              <a:buSzTx/>
              <a:buFont typeface="Wingdings" panose="05000000000000000000" pitchFamily="2" charset="2"/>
              <a:buChar char="q"/>
            </a:pPr>
            <a:r>
              <a:rPr lang="en-US" altLang="en-US" dirty="0">
                <a:solidFill>
                  <a:schemeClr val="tx1"/>
                </a:solidFill>
                <a:latin typeface="Times New Roman" panose="02020603050405020304" pitchFamily="18" charset="0"/>
              </a:rPr>
              <a:t> Defining &amp; allocating </a:t>
            </a:r>
            <a:r>
              <a:rPr lang="en-US" altLang="en-US" sz="2000" b="1" dirty="0">
                <a:solidFill>
                  <a:schemeClr val="tx1"/>
                </a:solidFill>
                <a:latin typeface="Times New Roman" panose="02020603050405020304" pitchFamily="18" charset="0"/>
              </a:rPr>
              <a:t>roles, responsibility &amp; authority</a:t>
            </a:r>
            <a:r>
              <a:rPr lang="en-US" altLang="en-US" dirty="0">
                <a:solidFill>
                  <a:schemeClr val="tx1"/>
                </a:solidFill>
                <a:latin typeface="Times New Roman" panose="02020603050405020304" pitchFamily="18" charset="0"/>
              </a:rPr>
              <a:t> for HSEMS defined</a:t>
            </a:r>
          </a:p>
          <a:p>
            <a:pPr eaLnBrk="1" hangingPunct="1">
              <a:spcBef>
                <a:spcPct val="50000"/>
              </a:spcBef>
              <a:buClr>
                <a:schemeClr val="tx1"/>
              </a:buClr>
              <a:buSzTx/>
              <a:buFont typeface="Wingdings" panose="05000000000000000000" pitchFamily="2" charset="2"/>
              <a:buChar char="q"/>
            </a:pPr>
            <a:r>
              <a:rPr lang="en-US" altLang="en-US" dirty="0">
                <a:solidFill>
                  <a:schemeClr val="tx1"/>
                </a:solidFill>
                <a:latin typeface="Times New Roman" panose="02020603050405020304" pitchFamily="18" charset="0"/>
              </a:rPr>
              <a:t> Appointment &amp; duties of </a:t>
            </a:r>
            <a:r>
              <a:rPr lang="en-US" altLang="en-US" sz="2000" b="1" dirty="0">
                <a:solidFill>
                  <a:schemeClr val="tx1"/>
                </a:solidFill>
                <a:latin typeface="Times New Roman" panose="02020603050405020304" pitchFamily="18" charset="0"/>
              </a:rPr>
              <a:t>Management Representative</a:t>
            </a:r>
          </a:p>
        </p:txBody>
      </p:sp>
      <p:sp>
        <p:nvSpPr>
          <p:cNvPr id="51207" name="Text Box 7"/>
          <p:cNvSpPr txBox="1">
            <a:spLocks noChangeArrowheads="1"/>
          </p:cNvSpPr>
          <p:nvPr/>
        </p:nvSpPr>
        <p:spPr bwMode="auto">
          <a:xfrm>
            <a:off x="1703388" y="3284539"/>
            <a:ext cx="89646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en-US" altLang="en-US" sz="2000" b="1" dirty="0" smtClean="0">
                <a:effectLst>
                  <a:outerShdw blurRad="38100" dist="38100" dir="2700000" algn="tl">
                    <a:srgbClr val="000000"/>
                  </a:outerShdw>
                </a:effectLst>
                <a:latin typeface="Bookman Old Style" panose="02050604050505020204" pitchFamily="18" charset="0"/>
              </a:rPr>
              <a:t>Competence</a:t>
            </a:r>
            <a:r>
              <a:rPr lang="en-US" altLang="en-US" sz="2000" b="1" dirty="0">
                <a:effectLst>
                  <a:outerShdw blurRad="38100" dist="38100" dir="2700000" algn="tl">
                    <a:srgbClr val="000000"/>
                  </a:outerShdw>
                </a:effectLst>
                <a:latin typeface="Bookman Old Style" panose="02050604050505020204" pitchFamily="18" charset="0"/>
              </a:rPr>
              <a:t>, Training &amp; Awareness</a:t>
            </a:r>
            <a:endParaRPr lang="en-SG" altLang="zh-CN" sz="2000" b="1" dirty="0">
              <a:effectLst>
                <a:outerShdw blurRad="38100" dist="38100" dir="2700000" algn="tl">
                  <a:srgbClr val="000000"/>
                </a:outerShdw>
              </a:effectLst>
              <a:latin typeface="Bookman Old Style" panose="02050604050505020204" pitchFamily="18" charset="0"/>
              <a:ea typeface="宋体" panose="02010600030101010101" pitchFamily="2" charset="-122"/>
            </a:endParaRPr>
          </a:p>
        </p:txBody>
      </p:sp>
      <p:sp>
        <p:nvSpPr>
          <p:cNvPr id="28678" name="Text Box 8"/>
          <p:cNvSpPr txBox="1">
            <a:spLocks noChangeArrowheads="1"/>
          </p:cNvSpPr>
          <p:nvPr/>
        </p:nvSpPr>
        <p:spPr bwMode="auto">
          <a:xfrm>
            <a:off x="1774826" y="3860801"/>
            <a:ext cx="8569325" cy="2195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
                <a:schemeClr val="tx1"/>
              </a:buClr>
              <a:buSzTx/>
              <a:buFont typeface="Wingdings" panose="05000000000000000000" pitchFamily="2" charset="2"/>
              <a:buChar char="q"/>
            </a:pPr>
            <a:r>
              <a:rPr lang="en-US" altLang="en-US" dirty="0">
                <a:solidFill>
                  <a:schemeClr val="tx1"/>
                </a:solidFill>
                <a:latin typeface="Times New Roman" panose="02020603050405020304" pitchFamily="18" charset="0"/>
              </a:rPr>
              <a:t> Ensure that any one under its control performing tasks that can impact on </a:t>
            </a:r>
            <a:r>
              <a:rPr lang="en-US" altLang="en-US" dirty="0" smtClean="0">
                <a:solidFill>
                  <a:schemeClr val="tx1"/>
                </a:solidFill>
                <a:latin typeface="Times New Roman" panose="02020603050405020304" pitchFamily="18" charset="0"/>
              </a:rPr>
              <a:t>EHS </a:t>
            </a:r>
            <a:r>
              <a:rPr lang="en-US" altLang="en-US" dirty="0">
                <a:solidFill>
                  <a:schemeClr val="tx1"/>
                </a:solidFill>
                <a:latin typeface="Times New Roman" panose="02020603050405020304" pitchFamily="18" charset="0"/>
              </a:rPr>
              <a:t>are</a:t>
            </a:r>
          </a:p>
          <a:p>
            <a:pPr eaLnBrk="1" hangingPunct="1">
              <a:spcBef>
                <a:spcPct val="50000"/>
              </a:spcBef>
              <a:buClr>
                <a:schemeClr val="tx1"/>
              </a:buClr>
              <a:buSzTx/>
              <a:buFont typeface="Wingdings" panose="05000000000000000000" pitchFamily="2" charset="2"/>
              <a:buNone/>
            </a:pPr>
            <a:r>
              <a:rPr lang="en-US" altLang="en-US" dirty="0">
                <a:solidFill>
                  <a:schemeClr val="tx1"/>
                </a:solidFill>
                <a:latin typeface="Times New Roman" panose="02020603050405020304" pitchFamily="18" charset="0"/>
              </a:rPr>
              <a:t>    </a:t>
            </a:r>
            <a:r>
              <a:rPr lang="en-US" altLang="en-US" sz="2000" b="1" dirty="0">
                <a:solidFill>
                  <a:schemeClr val="tx1"/>
                </a:solidFill>
                <a:latin typeface="Times New Roman" panose="02020603050405020304" pitchFamily="18" charset="0"/>
              </a:rPr>
              <a:t>competent</a:t>
            </a:r>
          </a:p>
          <a:p>
            <a:pPr eaLnBrk="1" hangingPunct="1">
              <a:spcBef>
                <a:spcPct val="50000"/>
              </a:spcBef>
              <a:buClr>
                <a:schemeClr val="tx1"/>
              </a:buClr>
              <a:buSzTx/>
              <a:buFont typeface="Wingdings" panose="05000000000000000000" pitchFamily="2" charset="2"/>
              <a:buChar char="q"/>
            </a:pPr>
            <a:r>
              <a:rPr lang="en-US" altLang="en-US" sz="2000" b="1" dirty="0">
                <a:solidFill>
                  <a:schemeClr val="tx1"/>
                </a:solidFill>
                <a:latin typeface="Times New Roman" panose="02020603050405020304" pitchFamily="18" charset="0"/>
              </a:rPr>
              <a:t> Identify</a:t>
            </a:r>
            <a:r>
              <a:rPr lang="en-US" altLang="en-US" dirty="0">
                <a:solidFill>
                  <a:schemeClr val="tx1"/>
                </a:solidFill>
                <a:latin typeface="Times New Roman" panose="02020603050405020304" pitchFamily="18" charset="0"/>
              </a:rPr>
              <a:t> training needs, </a:t>
            </a:r>
            <a:r>
              <a:rPr lang="en-US" altLang="en-US" sz="2000" b="1" dirty="0">
                <a:solidFill>
                  <a:schemeClr val="tx1"/>
                </a:solidFill>
                <a:latin typeface="Times New Roman" panose="02020603050405020304" pitchFamily="18" charset="0"/>
              </a:rPr>
              <a:t>provide</a:t>
            </a:r>
            <a:r>
              <a:rPr lang="en-US" altLang="en-US" dirty="0">
                <a:solidFill>
                  <a:schemeClr val="tx1"/>
                </a:solidFill>
                <a:latin typeface="Times New Roman" panose="02020603050405020304" pitchFamily="18" charset="0"/>
              </a:rPr>
              <a:t> training</a:t>
            </a:r>
          </a:p>
          <a:p>
            <a:pPr eaLnBrk="1" hangingPunct="1">
              <a:spcBef>
                <a:spcPct val="50000"/>
              </a:spcBef>
              <a:buClr>
                <a:schemeClr val="tx1"/>
              </a:buClr>
              <a:buSzTx/>
              <a:buFont typeface="Wingdings" panose="05000000000000000000" pitchFamily="2" charset="2"/>
              <a:buChar char="q"/>
            </a:pPr>
            <a:r>
              <a:rPr lang="en-US" altLang="en-US" dirty="0">
                <a:solidFill>
                  <a:schemeClr val="tx1"/>
                </a:solidFill>
                <a:latin typeface="Times New Roman" panose="02020603050405020304" pitchFamily="18" charset="0"/>
              </a:rPr>
              <a:t> </a:t>
            </a:r>
            <a:r>
              <a:rPr lang="en-US" altLang="en-US" sz="2000" b="1" dirty="0">
                <a:solidFill>
                  <a:schemeClr val="tx1"/>
                </a:solidFill>
                <a:latin typeface="Times New Roman" panose="02020603050405020304" pitchFamily="18" charset="0"/>
              </a:rPr>
              <a:t>Evaluate effectiveness</a:t>
            </a:r>
            <a:r>
              <a:rPr lang="en-US" altLang="en-US" dirty="0">
                <a:solidFill>
                  <a:schemeClr val="tx1"/>
                </a:solidFill>
                <a:latin typeface="Times New Roman" panose="02020603050405020304" pitchFamily="18" charset="0"/>
              </a:rPr>
              <a:t> of the training</a:t>
            </a:r>
          </a:p>
          <a:p>
            <a:pPr eaLnBrk="1" hangingPunct="1">
              <a:spcBef>
                <a:spcPct val="50000"/>
              </a:spcBef>
              <a:buClr>
                <a:schemeClr val="tx1"/>
              </a:buClr>
              <a:buSzTx/>
              <a:buFont typeface="Wingdings" panose="05000000000000000000" pitchFamily="2" charset="2"/>
              <a:buChar char="q"/>
            </a:pPr>
            <a:r>
              <a:rPr lang="en-US" altLang="en-US" dirty="0">
                <a:solidFill>
                  <a:schemeClr val="tx1"/>
                </a:solidFill>
                <a:latin typeface="Times New Roman" panose="02020603050405020304" pitchFamily="18" charset="0"/>
              </a:rPr>
              <a:t> </a:t>
            </a:r>
            <a:r>
              <a:rPr lang="en-US" altLang="en-US" sz="2000" b="1" dirty="0">
                <a:solidFill>
                  <a:schemeClr val="tx1"/>
                </a:solidFill>
                <a:latin typeface="Times New Roman" panose="02020603050405020304" pitchFamily="18" charset="0"/>
              </a:rPr>
              <a:t>Retained</a:t>
            </a:r>
            <a:r>
              <a:rPr lang="en-US" altLang="en-US" dirty="0">
                <a:solidFill>
                  <a:schemeClr val="tx1"/>
                </a:solidFill>
                <a:latin typeface="Times New Roman" panose="02020603050405020304" pitchFamily="18" charset="0"/>
              </a:rPr>
              <a:t> all associated training records</a:t>
            </a:r>
          </a:p>
        </p:txBody>
      </p:sp>
      <p:sp>
        <p:nvSpPr>
          <p:cNvPr id="2" name="Date Placeholder 1"/>
          <p:cNvSpPr>
            <a:spLocks noGrp="1"/>
          </p:cNvSpPr>
          <p:nvPr>
            <p:ph type="dt" sz="half" idx="10"/>
          </p:nvPr>
        </p:nvSpPr>
        <p:spPr/>
        <p:txBody>
          <a:bodyPr/>
          <a:lstStyle/>
          <a:p>
            <a:pPr>
              <a:defRPr/>
            </a:pPr>
            <a:r>
              <a:rPr lang="en-US" altLang="zh-CN" smtClean="0"/>
              <a:t>COPY RIGHT RESERVED</a:t>
            </a:r>
            <a:endParaRPr lang="en-SG" altLang="zh-CN"/>
          </a:p>
        </p:txBody>
      </p:sp>
      <p:sp>
        <p:nvSpPr>
          <p:cNvPr id="3" name="Slide Number Placeholder 2"/>
          <p:cNvSpPr>
            <a:spLocks noGrp="1"/>
          </p:cNvSpPr>
          <p:nvPr>
            <p:ph type="sldNum" sz="quarter" idx="11"/>
          </p:nvPr>
        </p:nvSpPr>
        <p:spPr/>
        <p:txBody>
          <a:bodyPr/>
          <a:lstStyle/>
          <a:p>
            <a:pPr>
              <a:defRPr/>
            </a:pPr>
            <a:fld id="{AAE62F50-9C7E-4656-95C7-F4B19AAB065D}" type="slidenum">
              <a:rPr lang="zh-CN" altLang="en-SG" smtClean="0"/>
              <a:pPr>
                <a:defRPr/>
              </a:pPr>
              <a:t>33</a:t>
            </a:fld>
            <a:endParaRPr lang="en-SG" altLang="zh-CN"/>
          </a:p>
        </p:txBody>
      </p:sp>
    </p:spTree>
    <p:extLst>
      <p:ext uri="{BB962C8B-B14F-4D97-AF65-F5344CB8AC3E}">
        <p14:creationId xmlns:p14="http://schemas.microsoft.com/office/powerpoint/2010/main" val="2112540218"/>
      </p:ext>
    </p:extLst>
  </p:cSld>
  <p:clrMapOvr>
    <a:masterClrMapping/>
  </p:clrMapOvr>
  <p:transition>
    <p:blinds/>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2" name="Text Box 4"/>
          <p:cNvSpPr txBox="1">
            <a:spLocks noChangeArrowheads="1"/>
          </p:cNvSpPr>
          <p:nvPr/>
        </p:nvSpPr>
        <p:spPr bwMode="auto">
          <a:xfrm>
            <a:off x="1703388" y="404813"/>
            <a:ext cx="89646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en-US" altLang="en-US" sz="2400" b="1" dirty="0" smtClean="0">
                <a:solidFill>
                  <a:schemeClr val="accent1"/>
                </a:solidFill>
                <a:latin typeface="Bookman Old Style" panose="02050604050505020204" pitchFamily="18" charset="0"/>
              </a:rPr>
              <a:t>Communication</a:t>
            </a:r>
            <a:r>
              <a:rPr lang="en-US" altLang="en-US" sz="2400" b="1" dirty="0">
                <a:solidFill>
                  <a:schemeClr val="accent1"/>
                </a:solidFill>
                <a:latin typeface="Bookman Old Style" panose="02050604050505020204" pitchFamily="18" charset="0"/>
              </a:rPr>
              <a:t>, Participation &amp; Consultation</a:t>
            </a:r>
            <a:endParaRPr lang="en-SG" altLang="zh-CN" sz="2400" b="1" dirty="0">
              <a:solidFill>
                <a:schemeClr val="accent1"/>
              </a:solidFill>
              <a:latin typeface="Bookman Old Style" panose="02050604050505020204" pitchFamily="18" charset="0"/>
              <a:ea typeface="宋体" panose="02010600030101010101" pitchFamily="2" charset="-122"/>
            </a:endParaRPr>
          </a:p>
        </p:txBody>
      </p:sp>
      <p:sp>
        <p:nvSpPr>
          <p:cNvPr id="53253" name="Text Box 5"/>
          <p:cNvSpPr txBox="1">
            <a:spLocks noChangeArrowheads="1"/>
          </p:cNvSpPr>
          <p:nvPr/>
        </p:nvSpPr>
        <p:spPr bwMode="auto">
          <a:xfrm>
            <a:off x="1703388" y="1052514"/>
            <a:ext cx="89646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en-US" altLang="en-US" sz="2000" b="1" dirty="0" smtClean="0">
                <a:effectLst>
                  <a:outerShdw blurRad="38100" dist="38100" dir="2700000" algn="tl">
                    <a:srgbClr val="000000"/>
                  </a:outerShdw>
                </a:effectLst>
                <a:latin typeface="Bookman Old Style" panose="02050604050505020204" pitchFamily="18" charset="0"/>
              </a:rPr>
              <a:t>Communication</a:t>
            </a:r>
            <a:endParaRPr lang="en-SG" altLang="zh-CN" sz="2000" b="1" dirty="0">
              <a:effectLst>
                <a:outerShdw blurRad="38100" dist="38100" dir="2700000" algn="tl">
                  <a:srgbClr val="000000"/>
                </a:outerShdw>
              </a:effectLst>
              <a:latin typeface="Bookman Old Style" panose="02050604050505020204" pitchFamily="18" charset="0"/>
              <a:ea typeface="宋体" panose="02010600030101010101" pitchFamily="2" charset="-122"/>
            </a:endParaRPr>
          </a:p>
        </p:txBody>
      </p:sp>
      <p:sp>
        <p:nvSpPr>
          <p:cNvPr id="29700" name="Text Box 6"/>
          <p:cNvSpPr txBox="1">
            <a:spLocks noChangeArrowheads="1"/>
          </p:cNvSpPr>
          <p:nvPr/>
        </p:nvSpPr>
        <p:spPr bwMode="auto">
          <a:xfrm>
            <a:off x="1774826" y="1484313"/>
            <a:ext cx="85693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
                <a:schemeClr val="tx1"/>
              </a:buClr>
              <a:buSzTx/>
              <a:buFont typeface="Wingdings" panose="05000000000000000000" pitchFamily="2" charset="2"/>
              <a:buChar char="q"/>
            </a:pPr>
            <a:r>
              <a:rPr lang="en-US" altLang="en-US">
                <a:solidFill>
                  <a:schemeClr val="tx1"/>
                </a:solidFill>
                <a:latin typeface="Times New Roman" panose="02020603050405020304" pitchFamily="18" charset="0"/>
              </a:rPr>
              <a:t> The organization shall establish, implement &amp; maintain a procedure for:</a:t>
            </a:r>
            <a:endParaRPr lang="en-US" altLang="en-US" sz="2000" b="1">
              <a:solidFill>
                <a:srgbClr val="FF0000"/>
              </a:solidFill>
              <a:latin typeface="Times New Roman" panose="02020603050405020304" pitchFamily="18" charset="0"/>
            </a:endParaRPr>
          </a:p>
        </p:txBody>
      </p:sp>
      <p:sp>
        <p:nvSpPr>
          <p:cNvPr id="29701" name="Text Box 7"/>
          <p:cNvSpPr txBox="1">
            <a:spLocks noChangeArrowheads="1"/>
          </p:cNvSpPr>
          <p:nvPr/>
        </p:nvSpPr>
        <p:spPr bwMode="auto">
          <a:xfrm>
            <a:off x="1992313" y="2349501"/>
            <a:ext cx="6767512" cy="1266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
                <a:schemeClr val="tx1"/>
              </a:buClr>
              <a:buSzTx/>
              <a:buFont typeface="Wingdings" panose="05000000000000000000" pitchFamily="2" charset="2"/>
              <a:buChar char="ü"/>
            </a:pPr>
            <a:r>
              <a:rPr lang="en-US" altLang="en-US" dirty="0">
                <a:solidFill>
                  <a:schemeClr val="tx1"/>
                </a:solidFill>
                <a:latin typeface="Times New Roman" panose="02020603050405020304" pitchFamily="18" charset="0"/>
              </a:rPr>
              <a:t>  </a:t>
            </a:r>
            <a:r>
              <a:rPr lang="en-US" altLang="en-US" sz="2000" b="1" dirty="0">
                <a:solidFill>
                  <a:schemeClr val="tx1"/>
                </a:solidFill>
                <a:latin typeface="Times New Roman" panose="02020603050405020304" pitchFamily="18" charset="0"/>
              </a:rPr>
              <a:t>internal and external</a:t>
            </a:r>
            <a:r>
              <a:rPr lang="en-US" altLang="en-US" dirty="0">
                <a:solidFill>
                  <a:schemeClr val="tx1"/>
                </a:solidFill>
                <a:latin typeface="Times New Roman" panose="02020603050405020304" pitchFamily="18" charset="0"/>
              </a:rPr>
              <a:t> communication on </a:t>
            </a:r>
            <a:r>
              <a:rPr lang="en-US" altLang="en-US" dirty="0" smtClean="0">
                <a:solidFill>
                  <a:schemeClr val="tx1"/>
                </a:solidFill>
                <a:latin typeface="Times New Roman" panose="02020603050405020304" pitchFamily="18" charset="0"/>
              </a:rPr>
              <a:t>EHS </a:t>
            </a:r>
            <a:r>
              <a:rPr lang="en-US" altLang="en-US" dirty="0">
                <a:solidFill>
                  <a:schemeClr val="tx1"/>
                </a:solidFill>
                <a:latin typeface="Times New Roman" panose="02020603050405020304" pitchFamily="18" charset="0"/>
              </a:rPr>
              <a:t>issues</a:t>
            </a:r>
          </a:p>
          <a:p>
            <a:pPr eaLnBrk="1" hangingPunct="1">
              <a:spcBef>
                <a:spcPct val="50000"/>
              </a:spcBef>
              <a:buClr>
                <a:schemeClr val="tx1"/>
              </a:buClr>
              <a:buSzTx/>
              <a:buFont typeface="Wingdings" panose="05000000000000000000" pitchFamily="2" charset="2"/>
              <a:buChar char="ü"/>
            </a:pPr>
            <a:r>
              <a:rPr lang="en-US" altLang="en-US" dirty="0">
                <a:solidFill>
                  <a:schemeClr val="tx1"/>
                </a:solidFill>
                <a:latin typeface="Times New Roman" panose="02020603050405020304" pitchFamily="18" charset="0"/>
              </a:rPr>
              <a:t> </a:t>
            </a:r>
            <a:r>
              <a:rPr lang="en-US" altLang="en-US" sz="2000" b="1" dirty="0">
                <a:solidFill>
                  <a:schemeClr val="tx1"/>
                </a:solidFill>
                <a:latin typeface="Times New Roman" panose="02020603050405020304" pitchFamily="18" charset="0"/>
              </a:rPr>
              <a:t>receiving, documenting &amp; responding</a:t>
            </a:r>
            <a:r>
              <a:rPr lang="en-US" altLang="en-US" dirty="0">
                <a:solidFill>
                  <a:schemeClr val="tx1"/>
                </a:solidFill>
                <a:latin typeface="Times New Roman" panose="02020603050405020304" pitchFamily="18" charset="0"/>
              </a:rPr>
              <a:t> to relevant </a:t>
            </a:r>
          </a:p>
          <a:p>
            <a:pPr eaLnBrk="1" hangingPunct="1">
              <a:spcBef>
                <a:spcPct val="50000"/>
              </a:spcBef>
              <a:buClr>
                <a:schemeClr val="tx1"/>
              </a:buClr>
              <a:buSzTx/>
              <a:buFont typeface="Wingdings" panose="05000000000000000000" pitchFamily="2" charset="2"/>
              <a:buNone/>
            </a:pPr>
            <a:r>
              <a:rPr lang="en-US" altLang="en-US" dirty="0">
                <a:solidFill>
                  <a:schemeClr val="tx1"/>
                </a:solidFill>
                <a:latin typeface="Times New Roman" panose="02020603050405020304" pitchFamily="18" charset="0"/>
              </a:rPr>
              <a:t>    communications from external interested parties</a:t>
            </a:r>
            <a:endParaRPr lang="en-US" altLang="en-US" b="1" dirty="0">
              <a:solidFill>
                <a:schemeClr val="tx1"/>
              </a:solidFill>
              <a:latin typeface="Times New Roman" panose="02020603050405020304" pitchFamily="18" charset="0"/>
            </a:endParaRPr>
          </a:p>
        </p:txBody>
      </p:sp>
      <p:sp>
        <p:nvSpPr>
          <p:cNvPr id="53256" name="Text Box 8"/>
          <p:cNvSpPr txBox="1">
            <a:spLocks noChangeArrowheads="1"/>
          </p:cNvSpPr>
          <p:nvPr/>
        </p:nvSpPr>
        <p:spPr bwMode="auto">
          <a:xfrm>
            <a:off x="1703388" y="4149726"/>
            <a:ext cx="89646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en-US" altLang="en-US" sz="2000" b="1" dirty="0" smtClean="0">
                <a:effectLst>
                  <a:outerShdw blurRad="38100" dist="38100" dir="2700000" algn="tl">
                    <a:srgbClr val="000000"/>
                  </a:outerShdw>
                </a:effectLst>
                <a:latin typeface="Bookman Old Style" panose="02050604050505020204" pitchFamily="18" charset="0"/>
              </a:rPr>
              <a:t>Participation </a:t>
            </a:r>
            <a:r>
              <a:rPr lang="en-US" altLang="en-US" sz="2000" b="1" dirty="0">
                <a:effectLst>
                  <a:outerShdw blurRad="38100" dist="38100" dir="2700000" algn="tl">
                    <a:srgbClr val="000000"/>
                  </a:outerShdw>
                </a:effectLst>
                <a:latin typeface="Bookman Old Style" panose="02050604050505020204" pitchFamily="18" charset="0"/>
              </a:rPr>
              <a:t>&amp; Consultation</a:t>
            </a:r>
            <a:endParaRPr lang="en-SG" altLang="zh-CN" sz="2000" b="1" dirty="0">
              <a:effectLst>
                <a:outerShdw blurRad="38100" dist="38100" dir="2700000" algn="tl">
                  <a:srgbClr val="000000"/>
                </a:outerShdw>
              </a:effectLst>
              <a:latin typeface="Bookman Old Style" panose="02050604050505020204" pitchFamily="18" charset="0"/>
              <a:ea typeface="宋体" panose="02010600030101010101" pitchFamily="2" charset="-122"/>
            </a:endParaRPr>
          </a:p>
        </p:txBody>
      </p:sp>
      <p:sp>
        <p:nvSpPr>
          <p:cNvPr id="29703" name="Text Box 9"/>
          <p:cNvSpPr txBox="1">
            <a:spLocks noChangeArrowheads="1"/>
          </p:cNvSpPr>
          <p:nvPr/>
        </p:nvSpPr>
        <p:spPr bwMode="auto">
          <a:xfrm>
            <a:off x="1774826" y="5013326"/>
            <a:ext cx="8569325" cy="80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
                <a:schemeClr val="tx1"/>
              </a:buClr>
              <a:buSzTx/>
              <a:buFont typeface="Wingdings" panose="05000000000000000000" pitchFamily="2" charset="2"/>
              <a:buChar char="q"/>
            </a:pPr>
            <a:r>
              <a:rPr lang="en-US" altLang="en-US" dirty="0">
                <a:solidFill>
                  <a:schemeClr val="tx1"/>
                </a:solidFill>
                <a:latin typeface="Times New Roman" panose="02020603050405020304" pitchFamily="18" charset="0"/>
              </a:rPr>
              <a:t> Employee </a:t>
            </a:r>
            <a:r>
              <a:rPr lang="en-US" altLang="en-US" sz="2000" b="1" dirty="0">
                <a:solidFill>
                  <a:schemeClr val="tx1"/>
                </a:solidFill>
                <a:latin typeface="Times New Roman" panose="02020603050405020304" pitchFamily="18" charset="0"/>
              </a:rPr>
              <a:t>participation, involvement &amp; consultation</a:t>
            </a:r>
            <a:r>
              <a:rPr lang="en-US" altLang="en-US" dirty="0">
                <a:solidFill>
                  <a:schemeClr val="tx1"/>
                </a:solidFill>
                <a:latin typeface="Times New Roman" panose="02020603050405020304" pitchFamily="18" charset="0"/>
              </a:rPr>
              <a:t> arrangements in HSEMS </a:t>
            </a:r>
          </a:p>
          <a:p>
            <a:pPr eaLnBrk="1" hangingPunct="1">
              <a:spcBef>
                <a:spcPct val="50000"/>
              </a:spcBef>
              <a:buClr>
                <a:schemeClr val="tx1"/>
              </a:buClr>
              <a:buSzTx/>
              <a:buFont typeface="Wingdings" panose="05000000000000000000" pitchFamily="2" charset="2"/>
              <a:buNone/>
            </a:pPr>
            <a:r>
              <a:rPr lang="en-US" altLang="en-US" dirty="0">
                <a:solidFill>
                  <a:schemeClr val="tx1"/>
                </a:solidFill>
                <a:latin typeface="Times New Roman" panose="02020603050405020304" pitchFamily="18" charset="0"/>
              </a:rPr>
              <a:t>    issues shall be documented</a:t>
            </a:r>
            <a:endParaRPr lang="en-US" altLang="en-US" sz="2000" b="1" dirty="0">
              <a:solidFill>
                <a:schemeClr val="tx1"/>
              </a:solidFill>
              <a:latin typeface="Times New Roman" panose="02020603050405020304" pitchFamily="18" charset="0"/>
            </a:endParaRPr>
          </a:p>
        </p:txBody>
      </p:sp>
      <p:pic>
        <p:nvPicPr>
          <p:cNvPr id="29704" name="Picture 10" descr="MCj04246160000[1]"/>
          <p:cNvPicPr>
            <a:picLocks noGrp="1" noChangeAspect="1" noChangeArrowheads="1"/>
          </p:cNvPicPr>
          <p:nvPr>
            <p:ph/>
          </p:nvPr>
        </p:nvPicPr>
        <p:blipFill>
          <a:blip r:embed="rId2" cstate="print">
            <a:extLst>
              <a:ext uri="{28A0092B-C50C-407E-A947-70E740481C1C}">
                <a14:useLocalDpi xmlns:a14="http://schemas.microsoft.com/office/drawing/2010/main" val="0"/>
              </a:ext>
            </a:extLst>
          </a:blip>
          <a:srcRect/>
          <a:stretch>
            <a:fillRect/>
          </a:stretch>
        </p:blipFill>
        <p:spPr>
          <a:xfrm>
            <a:off x="7896226" y="2657475"/>
            <a:ext cx="1889125" cy="1809750"/>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Date Placeholder 1"/>
          <p:cNvSpPr>
            <a:spLocks noGrp="1"/>
          </p:cNvSpPr>
          <p:nvPr>
            <p:ph type="dt" sz="half" idx="10"/>
          </p:nvPr>
        </p:nvSpPr>
        <p:spPr/>
        <p:txBody>
          <a:bodyPr/>
          <a:lstStyle/>
          <a:p>
            <a:pPr>
              <a:defRPr/>
            </a:pPr>
            <a:r>
              <a:rPr lang="en-US" altLang="zh-CN" smtClean="0"/>
              <a:t>COPY RIGHT RESERVED</a:t>
            </a:r>
            <a:endParaRPr lang="en-SG" altLang="zh-CN"/>
          </a:p>
        </p:txBody>
      </p:sp>
      <p:sp>
        <p:nvSpPr>
          <p:cNvPr id="3" name="Slide Number Placeholder 2"/>
          <p:cNvSpPr>
            <a:spLocks noGrp="1"/>
          </p:cNvSpPr>
          <p:nvPr>
            <p:ph type="sldNum" sz="quarter" idx="11"/>
          </p:nvPr>
        </p:nvSpPr>
        <p:spPr/>
        <p:txBody>
          <a:bodyPr/>
          <a:lstStyle/>
          <a:p>
            <a:pPr>
              <a:defRPr/>
            </a:pPr>
            <a:fld id="{AAE62F50-9C7E-4656-95C7-F4B19AAB065D}" type="slidenum">
              <a:rPr lang="zh-CN" altLang="en-SG" smtClean="0"/>
              <a:pPr>
                <a:defRPr/>
              </a:pPr>
              <a:t>34</a:t>
            </a:fld>
            <a:endParaRPr lang="en-SG" altLang="zh-CN"/>
          </a:p>
        </p:txBody>
      </p:sp>
    </p:spTree>
    <p:extLst>
      <p:ext uri="{BB962C8B-B14F-4D97-AF65-F5344CB8AC3E}">
        <p14:creationId xmlns:p14="http://schemas.microsoft.com/office/powerpoint/2010/main" val="2880513883"/>
      </p:ext>
    </p:extLst>
  </p:cSld>
  <p:clrMapOvr>
    <a:masterClrMapping/>
  </p:clrMapOvr>
  <p:transition>
    <p:blinds/>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0" name="Text Box 4"/>
          <p:cNvSpPr txBox="1">
            <a:spLocks noChangeArrowheads="1"/>
          </p:cNvSpPr>
          <p:nvPr/>
        </p:nvSpPr>
        <p:spPr bwMode="auto">
          <a:xfrm>
            <a:off x="1703388" y="404813"/>
            <a:ext cx="89646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en-US" altLang="en-US" sz="2400" b="1" dirty="0" smtClean="0">
                <a:solidFill>
                  <a:schemeClr val="accent1"/>
                </a:solidFill>
                <a:latin typeface="Bookman Old Style" panose="02050604050505020204" pitchFamily="18" charset="0"/>
              </a:rPr>
              <a:t>Documentation</a:t>
            </a:r>
            <a:endParaRPr lang="en-SG" altLang="zh-CN" sz="2400" b="1" dirty="0">
              <a:solidFill>
                <a:schemeClr val="accent1"/>
              </a:solidFill>
              <a:latin typeface="Bookman Old Style" panose="02050604050505020204" pitchFamily="18" charset="0"/>
              <a:ea typeface="宋体" panose="02010600030101010101" pitchFamily="2" charset="-122"/>
            </a:endParaRPr>
          </a:p>
        </p:txBody>
      </p:sp>
      <p:sp>
        <p:nvSpPr>
          <p:cNvPr id="30724" name="Text Box 5"/>
          <p:cNvSpPr txBox="1">
            <a:spLocks noChangeArrowheads="1"/>
          </p:cNvSpPr>
          <p:nvPr/>
        </p:nvSpPr>
        <p:spPr bwMode="auto">
          <a:xfrm>
            <a:off x="1774826" y="1628776"/>
            <a:ext cx="8569325" cy="2181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
                <a:schemeClr val="tx1"/>
              </a:buClr>
              <a:buSzTx/>
              <a:buFont typeface="Wingdings" panose="05000000000000000000" pitchFamily="2" charset="2"/>
              <a:buChar char="q"/>
            </a:pPr>
            <a:r>
              <a:rPr lang="en-US" altLang="en-US" dirty="0">
                <a:solidFill>
                  <a:schemeClr val="tx1"/>
                </a:solidFill>
                <a:latin typeface="Times New Roman" panose="02020603050405020304" pitchFamily="18" charset="0"/>
              </a:rPr>
              <a:t> </a:t>
            </a:r>
            <a:r>
              <a:rPr lang="en-US" altLang="en-US" dirty="0" smtClean="0">
                <a:solidFill>
                  <a:schemeClr val="tx1"/>
                </a:solidFill>
                <a:latin typeface="Times New Roman" panose="02020603050405020304" pitchFamily="18" charset="0"/>
              </a:rPr>
              <a:t>EHS </a:t>
            </a:r>
            <a:r>
              <a:rPr lang="en-US" altLang="en-US" sz="2000" b="1" dirty="0">
                <a:solidFill>
                  <a:schemeClr val="tx1"/>
                </a:solidFill>
                <a:latin typeface="Times New Roman" panose="02020603050405020304" pitchFamily="18" charset="0"/>
              </a:rPr>
              <a:t>Policy &amp; Objectives</a:t>
            </a:r>
          </a:p>
          <a:p>
            <a:pPr eaLnBrk="1" hangingPunct="1">
              <a:spcBef>
                <a:spcPct val="50000"/>
              </a:spcBef>
              <a:buClr>
                <a:schemeClr val="tx1"/>
              </a:buClr>
              <a:buSzTx/>
              <a:buFont typeface="Wingdings" panose="05000000000000000000" pitchFamily="2" charset="2"/>
              <a:buChar char="q"/>
            </a:pPr>
            <a:r>
              <a:rPr lang="en-US" altLang="en-US" dirty="0">
                <a:solidFill>
                  <a:schemeClr val="tx1"/>
                </a:solidFill>
                <a:latin typeface="Times New Roman" panose="02020603050405020304" pitchFamily="18" charset="0"/>
              </a:rPr>
              <a:t> Description of </a:t>
            </a:r>
            <a:r>
              <a:rPr lang="en-US" altLang="en-US" sz="2000" b="1" dirty="0">
                <a:solidFill>
                  <a:schemeClr val="tx1"/>
                </a:solidFill>
                <a:latin typeface="Times New Roman" panose="02020603050405020304" pitchFamily="18" charset="0"/>
              </a:rPr>
              <a:t>scope, main elements &amp; interaction</a:t>
            </a:r>
            <a:endParaRPr lang="en-US" altLang="en-US" b="1" dirty="0">
              <a:solidFill>
                <a:schemeClr val="tx1"/>
              </a:solidFill>
              <a:latin typeface="Times New Roman" panose="02020603050405020304" pitchFamily="18" charset="0"/>
            </a:endParaRPr>
          </a:p>
          <a:p>
            <a:pPr eaLnBrk="1" hangingPunct="1">
              <a:spcBef>
                <a:spcPct val="50000"/>
              </a:spcBef>
              <a:buClr>
                <a:schemeClr val="tx1"/>
              </a:buClr>
              <a:buSzTx/>
              <a:buFont typeface="Wingdings" panose="05000000000000000000" pitchFamily="2" charset="2"/>
              <a:buChar char="q"/>
            </a:pPr>
            <a:r>
              <a:rPr lang="en-US" altLang="en-US" b="1" dirty="0">
                <a:solidFill>
                  <a:schemeClr val="tx1"/>
                </a:solidFill>
                <a:latin typeface="Times New Roman" panose="02020603050405020304" pitchFamily="18" charset="0"/>
              </a:rPr>
              <a:t> </a:t>
            </a:r>
            <a:r>
              <a:rPr lang="en-US" altLang="en-US" dirty="0">
                <a:solidFill>
                  <a:schemeClr val="tx1"/>
                </a:solidFill>
                <a:latin typeface="Times New Roman" panose="02020603050405020304" pitchFamily="18" charset="0"/>
              </a:rPr>
              <a:t>Documents &amp; Records required by this OHSAS Standard </a:t>
            </a:r>
          </a:p>
          <a:p>
            <a:pPr eaLnBrk="1" hangingPunct="1">
              <a:spcBef>
                <a:spcPct val="50000"/>
              </a:spcBef>
              <a:buClr>
                <a:schemeClr val="tx1"/>
              </a:buClr>
              <a:buSzTx/>
              <a:buFont typeface="Wingdings" panose="05000000000000000000" pitchFamily="2" charset="2"/>
              <a:buChar char="q"/>
            </a:pPr>
            <a:r>
              <a:rPr lang="en-US" altLang="en-US" dirty="0">
                <a:solidFill>
                  <a:schemeClr val="tx1"/>
                </a:solidFill>
                <a:latin typeface="Times New Roman" panose="02020603050405020304" pitchFamily="18" charset="0"/>
              </a:rPr>
              <a:t> Documents &amp; Records necessary to ensure </a:t>
            </a:r>
            <a:r>
              <a:rPr lang="en-US" altLang="en-US" sz="2000" b="1" dirty="0">
                <a:solidFill>
                  <a:schemeClr val="tx1"/>
                </a:solidFill>
                <a:latin typeface="Times New Roman" panose="02020603050405020304" pitchFamily="18" charset="0"/>
              </a:rPr>
              <a:t>effective planning, operation &amp;  </a:t>
            </a:r>
          </a:p>
          <a:p>
            <a:pPr eaLnBrk="1" hangingPunct="1">
              <a:spcBef>
                <a:spcPct val="50000"/>
              </a:spcBef>
              <a:buClr>
                <a:schemeClr val="tx1"/>
              </a:buClr>
              <a:buSzTx/>
              <a:buFont typeface="Wingdings" panose="05000000000000000000" pitchFamily="2" charset="2"/>
              <a:buNone/>
            </a:pPr>
            <a:r>
              <a:rPr lang="en-US" altLang="en-US" sz="2000" b="1" dirty="0">
                <a:solidFill>
                  <a:schemeClr val="tx1"/>
                </a:solidFill>
                <a:latin typeface="Times New Roman" panose="02020603050405020304" pitchFamily="18" charset="0"/>
              </a:rPr>
              <a:t>    control of processes.</a:t>
            </a:r>
            <a:endParaRPr lang="en-US" altLang="en-US" sz="2800" b="1" dirty="0">
              <a:solidFill>
                <a:schemeClr val="tx1"/>
              </a:solidFill>
              <a:latin typeface="Times New Roman" panose="02020603050405020304" pitchFamily="18" charset="0"/>
            </a:endParaRPr>
          </a:p>
        </p:txBody>
      </p:sp>
      <p:pic>
        <p:nvPicPr>
          <p:cNvPr id="30725" name="Picture 9" descr="j019640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75500" y="3573464"/>
            <a:ext cx="2870200" cy="306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half" idx="10"/>
          </p:nvPr>
        </p:nvSpPr>
        <p:spPr/>
        <p:txBody>
          <a:bodyPr/>
          <a:lstStyle/>
          <a:p>
            <a:pPr>
              <a:defRPr/>
            </a:pPr>
            <a:r>
              <a:rPr lang="en-US" altLang="zh-CN" smtClean="0"/>
              <a:t>COPY RIGHT RESERVED</a:t>
            </a:r>
            <a:endParaRPr lang="en-SG" altLang="zh-CN"/>
          </a:p>
        </p:txBody>
      </p:sp>
      <p:sp>
        <p:nvSpPr>
          <p:cNvPr id="3" name="Slide Number Placeholder 2"/>
          <p:cNvSpPr>
            <a:spLocks noGrp="1"/>
          </p:cNvSpPr>
          <p:nvPr>
            <p:ph type="sldNum" sz="quarter" idx="11"/>
          </p:nvPr>
        </p:nvSpPr>
        <p:spPr/>
        <p:txBody>
          <a:bodyPr/>
          <a:lstStyle/>
          <a:p>
            <a:pPr>
              <a:defRPr/>
            </a:pPr>
            <a:fld id="{AAE62F50-9C7E-4656-95C7-F4B19AAB065D}" type="slidenum">
              <a:rPr lang="zh-CN" altLang="en-SG" smtClean="0"/>
              <a:pPr>
                <a:defRPr/>
              </a:pPr>
              <a:t>35</a:t>
            </a:fld>
            <a:endParaRPr lang="en-SG" altLang="zh-CN"/>
          </a:p>
        </p:txBody>
      </p:sp>
    </p:spTree>
    <p:extLst>
      <p:ext uri="{BB962C8B-B14F-4D97-AF65-F5344CB8AC3E}">
        <p14:creationId xmlns:p14="http://schemas.microsoft.com/office/powerpoint/2010/main" val="2834982012"/>
      </p:ext>
    </p:extLst>
  </p:cSld>
  <p:clrMapOvr>
    <a:masterClrMapping/>
  </p:clrMapOvr>
  <p:transition>
    <p:blinds/>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6" name="Text Box 4"/>
          <p:cNvSpPr txBox="1">
            <a:spLocks noChangeArrowheads="1"/>
          </p:cNvSpPr>
          <p:nvPr/>
        </p:nvSpPr>
        <p:spPr bwMode="auto">
          <a:xfrm>
            <a:off x="3719513" y="692151"/>
            <a:ext cx="5256212"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en-US" altLang="en-US" sz="2800" b="1" dirty="0">
                <a:solidFill>
                  <a:schemeClr val="accent1"/>
                </a:solidFill>
                <a:latin typeface="Bookman Old Style" panose="02050604050505020204" pitchFamily="18" charset="0"/>
              </a:rPr>
              <a:t>Documentation Structure</a:t>
            </a:r>
            <a:endParaRPr lang="en-SG" altLang="zh-CN" sz="2800" b="1" dirty="0">
              <a:solidFill>
                <a:schemeClr val="accent1"/>
              </a:solidFill>
              <a:latin typeface="Bookman Old Style" panose="02050604050505020204" pitchFamily="18" charset="0"/>
              <a:ea typeface="宋体" panose="02010600030101010101" pitchFamily="2" charset="-122"/>
            </a:endParaRPr>
          </a:p>
        </p:txBody>
      </p:sp>
      <p:sp>
        <p:nvSpPr>
          <p:cNvPr id="31747" name="AutoShape 5"/>
          <p:cNvSpPr>
            <a:spLocks noChangeArrowheads="1"/>
          </p:cNvSpPr>
          <p:nvPr/>
        </p:nvSpPr>
        <p:spPr bwMode="auto">
          <a:xfrm>
            <a:off x="3000375" y="1484314"/>
            <a:ext cx="6337300" cy="3671887"/>
          </a:xfrm>
          <a:prstGeom prst="triangle">
            <a:avLst>
              <a:gd name="adj" fmla="val 5000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Tahoma" panose="020B0604030504040204" pitchFamily="34" charset="0"/>
            </a:endParaRPr>
          </a:p>
        </p:txBody>
      </p:sp>
      <p:sp>
        <p:nvSpPr>
          <p:cNvPr id="31748" name="Line 6"/>
          <p:cNvSpPr>
            <a:spLocks noChangeShapeType="1"/>
          </p:cNvSpPr>
          <p:nvPr/>
        </p:nvSpPr>
        <p:spPr bwMode="auto">
          <a:xfrm>
            <a:off x="4943476" y="2924175"/>
            <a:ext cx="24479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49" name="Line 7"/>
          <p:cNvSpPr>
            <a:spLocks noChangeShapeType="1"/>
          </p:cNvSpPr>
          <p:nvPr/>
        </p:nvSpPr>
        <p:spPr bwMode="auto">
          <a:xfrm>
            <a:off x="3863976" y="4149725"/>
            <a:ext cx="460851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50" name="Text Box 8"/>
          <p:cNvSpPr txBox="1">
            <a:spLocks noChangeArrowheads="1"/>
          </p:cNvSpPr>
          <p:nvPr/>
        </p:nvSpPr>
        <p:spPr bwMode="auto">
          <a:xfrm>
            <a:off x="5232401" y="2060576"/>
            <a:ext cx="2016125" cy="77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50000"/>
              </a:spcBef>
              <a:buClrTx/>
              <a:buSzTx/>
              <a:buFontTx/>
              <a:buNone/>
            </a:pPr>
            <a:r>
              <a:rPr lang="en-US" altLang="zh-CN" b="1">
                <a:solidFill>
                  <a:srgbClr val="0000CC"/>
                </a:solidFill>
                <a:latin typeface="Times New Roman" panose="02020603050405020304" pitchFamily="18" charset="0"/>
                <a:ea typeface="SimSun" panose="02010600030101010101" pitchFamily="2" charset="-122"/>
              </a:rPr>
              <a:t>1</a:t>
            </a:r>
            <a:r>
              <a:rPr lang="en-US" altLang="zh-CN" b="1" baseline="30000">
                <a:solidFill>
                  <a:srgbClr val="0000CC"/>
                </a:solidFill>
                <a:latin typeface="Times New Roman" panose="02020603050405020304" pitchFamily="18" charset="0"/>
                <a:ea typeface="SimSun" panose="02010600030101010101" pitchFamily="2" charset="-122"/>
              </a:rPr>
              <a:t>st</a:t>
            </a:r>
            <a:r>
              <a:rPr lang="en-US" altLang="zh-CN" b="1">
                <a:solidFill>
                  <a:srgbClr val="0000CC"/>
                </a:solidFill>
                <a:latin typeface="Times New Roman" panose="02020603050405020304" pitchFamily="18" charset="0"/>
                <a:ea typeface="SimSun" panose="02010600030101010101" pitchFamily="2" charset="-122"/>
              </a:rPr>
              <a:t> LEVEL</a:t>
            </a:r>
          </a:p>
          <a:p>
            <a:pPr algn="ctr" eaLnBrk="1" hangingPunct="1">
              <a:spcBef>
                <a:spcPct val="50000"/>
              </a:spcBef>
              <a:buClrTx/>
              <a:buSzTx/>
              <a:buFontTx/>
              <a:buNone/>
            </a:pPr>
            <a:r>
              <a:rPr lang="en-US" altLang="zh-CN" b="1">
                <a:solidFill>
                  <a:srgbClr val="FF0000"/>
                </a:solidFill>
                <a:latin typeface="Times New Roman" panose="02020603050405020304" pitchFamily="18" charset="0"/>
                <a:ea typeface="SimSun" panose="02010600030101010101" pitchFamily="2" charset="-122"/>
              </a:rPr>
              <a:t>MANUAL</a:t>
            </a:r>
          </a:p>
        </p:txBody>
      </p:sp>
      <p:sp>
        <p:nvSpPr>
          <p:cNvPr id="31751" name="Text Box 9"/>
          <p:cNvSpPr txBox="1">
            <a:spLocks noChangeArrowheads="1"/>
          </p:cNvSpPr>
          <p:nvPr/>
        </p:nvSpPr>
        <p:spPr bwMode="auto">
          <a:xfrm>
            <a:off x="4583114" y="3141663"/>
            <a:ext cx="3240087" cy="779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50000"/>
              </a:spcBef>
              <a:buClrTx/>
              <a:buSzTx/>
              <a:buFontTx/>
              <a:buNone/>
            </a:pPr>
            <a:r>
              <a:rPr lang="en-US" altLang="zh-CN" b="1">
                <a:solidFill>
                  <a:srgbClr val="0000CC"/>
                </a:solidFill>
                <a:latin typeface="Times New Roman" panose="02020603050405020304" pitchFamily="18" charset="0"/>
                <a:ea typeface="SimSun" panose="02010600030101010101" pitchFamily="2" charset="-122"/>
              </a:rPr>
              <a:t>2nd LEVEL</a:t>
            </a:r>
          </a:p>
          <a:p>
            <a:pPr algn="ctr" eaLnBrk="1" hangingPunct="1">
              <a:spcBef>
                <a:spcPct val="50000"/>
              </a:spcBef>
              <a:buClrTx/>
              <a:buSzTx/>
              <a:buFontTx/>
              <a:buNone/>
            </a:pPr>
            <a:r>
              <a:rPr lang="en-US" altLang="zh-CN" b="1">
                <a:solidFill>
                  <a:srgbClr val="FF0000"/>
                </a:solidFill>
                <a:latin typeface="Times New Roman" panose="02020603050405020304" pitchFamily="18" charset="0"/>
                <a:ea typeface="SimSun" panose="02010600030101010101" pitchFamily="2" charset="-122"/>
              </a:rPr>
              <a:t>OPERATING PROCEDURE</a:t>
            </a:r>
          </a:p>
        </p:txBody>
      </p:sp>
      <p:sp>
        <p:nvSpPr>
          <p:cNvPr id="31752" name="Text Box 10"/>
          <p:cNvSpPr txBox="1">
            <a:spLocks noChangeArrowheads="1"/>
          </p:cNvSpPr>
          <p:nvPr/>
        </p:nvSpPr>
        <p:spPr bwMode="auto">
          <a:xfrm>
            <a:off x="4224338" y="4292601"/>
            <a:ext cx="3960812" cy="77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50000"/>
              </a:spcBef>
              <a:buClrTx/>
              <a:buSzTx/>
              <a:buFontTx/>
              <a:buNone/>
            </a:pPr>
            <a:r>
              <a:rPr lang="en-US" altLang="zh-CN" b="1">
                <a:solidFill>
                  <a:srgbClr val="0000CC"/>
                </a:solidFill>
                <a:latin typeface="Times New Roman" panose="02020603050405020304" pitchFamily="18" charset="0"/>
                <a:ea typeface="SimSun" panose="02010600030101010101" pitchFamily="2" charset="-122"/>
              </a:rPr>
              <a:t>3rd LEVEL</a:t>
            </a:r>
          </a:p>
          <a:p>
            <a:pPr algn="ctr" eaLnBrk="1" hangingPunct="1">
              <a:spcBef>
                <a:spcPct val="50000"/>
              </a:spcBef>
              <a:buClrTx/>
              <a:buSzTx/>
              <a:buFontTx/>
              <a:buNone/>
            </a:pPr>
            <a:r>
              <a:rPr lang="en-US" altLang="zh-CN" b="1">
                <a:solidFill>
                  <a:srgbClr val="FF0000"/>
                </a:solidFill>
                <a:latin typeface="Times New Roman" panose="02020603050405020304" pitchFamily="18" charset="0"/>
                <a:ea typeface="SimSun" panose="02010600030101010101" pitchFamily="2" charset="-122"/>
              </a:rPr>
              <a:t>SUPPORT DOCUMENTATION</a:t>
            </a:r>
          </a:p>
        </p:txBody>
      </p:sp>
      <p:sp>
        <p:nvSpPr>
          <p:cNvPr id="31753" name="Text Box 11"/>
          <p:cNvSpPr txBox="1">
            <a:spLocks noChangeArrowheads="1"/>
          </p:cNvSpPr>
          <p:nvPr/>
        </p:nvSpPr>
        <p:spPr bwMode="auto">
          <a:xfrm>
            <a:off x="7032626" y="1700213"/>
            <a:ext cx="331311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endParaRPr lang="zh-CN" altLang="en-US">
              <a:solidFill>
                <a:schemeClr val="tx1"/>
              </a:solidFill>
              <a:latin typeface="Tahoma" panose="020B0604030504040204" pitchFamily="34" charset="0"/>
              <a:ea typeface="SimSun" panose="02010600030101010101" pitchFamily="2" charset="-122"/>
            </a:endParaRPr>
          </a:p>
        </p:txBody>
      </p:sp>
      <p:sp>
        <p:nvSpPr>
          <p:cNvPr id="31754" name="Text Box 12"/>
          <p:cNvSpPr txBox="1">
            <a:spLocks noChangeArrowheads="1"/>
          </p:cNvSpPr>
          <p:nvPr/>
        </p:nvSpPr>
        <p:spPr bwMode="auto">
          <a:xfrm>
            <a:off x="7464425" y="1498601"/>
            <a:ext cx="33845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zh-CN" b="1" dirty="0" smtClean="0">
                <a:solidFill>
                  <a:schemeClr val="tx1"/>
                </a:solidFill>
                <a:latin typeface="Tahoma" panose="020B0604030504040204" pitchFamily="34" charset="0"/>
                <a:ea typeface="SimSun" panose="02010600030101010101" pitchFamily="2" charset="-122"/>
              </a:rPr>
              <a:t>EHS </a:t>
            </a:r>
            <a:r>
              <a:rPr lang="en-US" altLang="zh-CN" b="1" dirty="0">
                <a:solidFill>
                  <a:schemeClr val="tx1"/>
                </a:solidFill>
                <a:latin typeface="Tahoma" panose="020B0604030504040204" pitchFamily="34" charset="0"/>
                <a:ea typeface="SimSun" panose="02010600030101010101" pitchFamily="2" charset="-122"/>
              </a:rPr>
              <a:t>Manual describing the core elements of the Management Systems</a:t>
            </a:r>
          </a:p>
        </p:txBody>
      </p:sp>
      <p:sp>
        <p:nvSpPr>
          <p:cNvPr id="31755" name="Text Box 13"/>
          <p:cNvSpPr txBox="1">
            <a:spLocks noChangeArrowheads="1"/>
          </p:cNvSpPr>
          <p:nvPr/>
        </p:nvSpPr>
        <p:spPr bwMode="auto">
          <a:xfrm>
            <a:off x="1703388" y="2852738"/>
            <a:ext cx="2665412"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zh-CN" b="1">
                <a:solidFill>
                  <a:schemeClr val="tx1"/>
                </a:solidFill>
                <a:latin typeface="Tahoma" panose="020B0604030504040204" pitchFamily="34" charset="0"/>
                <a:ea typeface="SimSun" panose="02010600030101010101" pitchFamily="2" charset="-122"/>
              </a:rPr>
              <a:t>Procedures describing details of the systems, &amp; include safety elements</a:t>
            </a:r>
          </a:p>
        </p:txBody>
      </p:sp>
      <p:sp>
        <p:nvSpPr>
          <p:cNvPr id="31756" name="Text Box 14"/>
          <p:cNvSpPr txBox="1">
            <a:spLocks noChangeArrowheads="1"/>
          </p:cNvSpPr>
          <p:nvPr/>
        </p:nvSpPr>
        <p:spPr bwMode="auto">
          <a:xfrm>
            <a:off x="7391401" y="5516563"/>
            <a:ext cx="2665413"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zh-CN" b="1">
                <a:solidFill>
                  <a:schemeClr val="tx1"/>
                </a:solidFill>
                <a:latin typeface="Tahoma" panose="020B0604030504040204" pitchFamily="34" charset="0"/>
                <a:ea typeface="SimSun" panose="02010600030101010101" pitchFamily="2" charset="-122"/>
              </a:rPr>
              <a:t>Procedures on details of “HOW” with safe work practices</a:t>
            </a:r>
          </a:p>
        </p:txBody>
      </p:sp>
      <p:sp>
        <p:nvSpPr>
          <p:cNvPr id="31757" name="AutoShape 15"/>
          <p:cNvSpPr>
            <a:spLocks noChangeArrowheads="1"/>
          </p:cNvSpPr>
          <p:nvPr/>
        </p:nvSpPr>
        <p:spPr bwMode="auto">
          <a:xfrm>
            <a:off x="8112126" y="4365626"/>
            <a:ext cx="576263" cy="1223963"/>
          </a:xfrm>
          <a:prstGeom prst="curvedLeftArrow">
            <a:avLst>
              <a:gd name="adj1" fmla="val 42479"/>
              <a:gd name="adj2" fmla="val 84959"/>
              <a:gd name="adj3" fmla="val 33333"/>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Tahoma" panose="020B0604030504040204" pitchFamily="34" charset="0"/>
            </a:endParaRPr>
          </a:p>
        </p:txBody>
      </p:sp>
      <p:sp>
        <p:nvSpPr>
          <p:cNvPr id="31758" name="AutoShape 17"/>
          <p:cNvSpPr>
            <a:spLocks noChangeArrowheads="1"/>
          </p:cNvSpPr>
          <p:nvPr/>
        </p:nvSpPr>
        <p:spPr bwMode="auto">
          <a:xfrm>
            <a:off x="6743701" y="2349501"/>
            <a:ext cx="1152525" cy="504825"/>
          </a:xfrm>
          <a:prstGeom prst="curvedUpArrow">
            <a:avLst>
              <a:gd name="adj1" fmla="val 45660"/>
              <a:gd name="adj2" fmla="val 91321"/>
              <a:gd name="adj3" fmla="val 33333"/>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Tahoma" panose="020B0604030504040204" pitchFamily="34" charset="0"/>
            </a:endParaRPr>
          </a:p>
        </p:txBody>
      </p:sp>
      <p:sp>
        <p:nvSpPr>
          <p:cNvPr id="31759" name="AutoShape 20"/>
          <p:cNvSpPr>
            <a:spLocks noChangeArrowheads="1"/>
          </p:cNvSpPr>
          <p:nvPr/>
        </p:nvSpPr>
        <p:spPr bwMode="auto">
          <a:xfrm>
            <a:off x="3863976" y="3213100"/>
            <a:ext cx="1152525" cy="503238"/>
          </a:xfrm>
          <a:prstGeom prst="leftArrow">
            <a:avLst>
              <a:gd name="adj1" fmla="val 50000"/>
              <a:gd name="adj2" fmla="val 57255"/>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Tahoma" panose="020B0604030504040204" pitchFamily="34" charset="0"/>
            </a:endParaRPr>
          </a:p>
        </p:txBody>
      </p:sp>
      <p:sp>
        <p:nvSpPr>
          <p:cNvPr id="2" name="Footer Placeholder 1"/>
          <p:cNvSpPr>
            <a:spLocks noGrp="1"/>
          </p:cNvSpPr>
          <p:nvPr>
            <p:ph type="ftr" sz="quarter" idx="11"/>
          </p:nvPr>
        </p:nvSpPr>
        <p:spPr/>
        <p:txBody>
          <a:bodyPr/>
          <a:lstStyle/>
          <a:p>
            <a:r>
              <a:rPr lang="en-US" smtClean="0"/>
              <a:t>Copy Right @NECL</a:t>
            </a:r>
            <a:endParaRPr lang="en-US"/>
          </a:p>
        </p:txBody>
      </p:sp>
      <p:sp>
        <p:nvSpPr>
          <p:cNvPr id="3" name="Date Placeholder 2"/>
          <p:cNvSpPr>
            <a:spLocks noGrp="1"/>
          </p:cNvSpPr>
          <p:nvPr>
            <p:ph type="dt" sz="half" idx="10"/>
          </p:nvPr>
        </p:nvSpPr>
        <p:spPr/>
        <p:txBody>
          <a:bodyPr/>
          <a:lstStyle/>
          <a:p>
            <a:r>
              <a:rPr lang="en-US" smtClean="0"/>
              <a:t>COPY RIGHT RESERVED</a:t>
            </a:r>
            <a:endParaRPr lang="en-US"/>
          </a:p>
        </p:txBody>
      </p:sp>
      <p:sp>
        <p:nvSpPr>
          <p:cNvPr id="4" name="Slide Number Placeholder 3"/>
          <p:cNvSpPr>
            <a:spLocks noGrp="1"/>
          </p:cNvSpPr>
          <p:nvPr>
            <p:ph type="sldNum" sz="quarter" idx="12"/>
          </p:nvPr>
        </p:nvSpPr>
        <p:spPr/>
        <p:txBody>
          <a:bodyPr/>
          <a:lstStyle/>
          <a:p>
            <a:fld id="{E31375A4-56A4-47D6-9801-1991572033F7}" type="slidenum">
              <a:rPr lang="en-US" smtClean="0"/>
              <a:t>36</a:t>
            </a:fld>
            <a:endParaRPr lang="en-US"/>
          </a:p>
        </p:txBody>
      </p:sp>
    </p:spTree>
    <p:extLst>
      <p:ext uri="{BB962C8B-B14F-4D97-AF65-F5344CB8AC3E}">
        <p14:creationId xmlns:p14="http://schemas.microsoft.com/office/powerpoint/2010/main" val="2366563048"/>
      </p:ext>
    </p:extLst>
  </p:cSld>
  <p:clrMapOvr>
    <a:masterClrMapping/>
  </p:clrMapOvr>
  <p:transition>
    <p:blinds/>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8" name="Text Box 4"/>
          <p:cNvSpPr txBox="1">
            <a:spLocks noChangeArrowheads="1"/>
          </p:cNvSpPr>
          <p:nvPr/>
        </p:nvSpPr>
        <p:spPr bwMode="auto">
          <a:xfrm>
            <a:off x="1703388" y="404813"/>
            <a:ext cx="89646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en-US" altLang="en-US" sz="2400" b="1" dirty="0" smtClean="0">
                <a:solidFill>
                  <a:schemeClr val="accent1"/>
                </a:solidFill>
                <a:latin typeface="Bookman Old Style" panose="02050604050505020204" pitchFamily="18" charset="0"/>
              </a:rPr>
              <a:t>Control </a:t>
            </a:r>
            <a:r>
              <a:rPr lang="en-US" altLang="en-US" sz="2400" b="1" dirty="0">
                <a:solidFill>
                  <a:schemeClr val="accent1"/>
                </a:solidFill>
                <a:latin typeface="Bookman Old Style" panose="02050604050505020204" pitchFamily="18" charset="0"/>
              </a:rPr>
              <a:t>of Documents</a:t>
            </a:r>
            <a:endParaRPr lang="en-SG" altLang="zh-CN" sz="2400" b="1" dirty="0">
              <a:solidFill>
                <a:schemeClr val="accent1"/>
              </a:solidFill>
              <a:latin typeface="Bookman Old Style" panose="02050604050505020204" pitchFamily="18" charset="0"/>
              <a:ea typeface="宋体" panose="02010600030101010101" pitchFamily="2" charset="-122"/>
            </a:endParaRPr>
          </a:p>
        </p:txBody>
      </p:sp>
      <p:sp>
        <p:nvSpPr>
          <p:cNvPr id="32771" name="Text Box 5"/>
          <p:cNvSpPr txBox="1">
            <a:spLocks noChangeArrowheads="1"/>
          </p:cNvSpPr>
          <p:nvPr/>
        </p:nvSpPr>
        <p:spPr bwMode="auto">
          <a:xfrm>
            <a:off x="1703389" y="1125539"/>
            <a:ext cx="85693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
                <a:schemeClr val="tx1"/>
              </a:buClr>
              <a:buSzTx/>
              <a:buFont typeface="Wingdings" panose="05000000000000000000" pitchFamily="2" charset="2"/>
              <a:buChar char="q"/>
            </a:pPr>
            <a:r>
              <a:rPr lang="en-US" altLang="en-US" dirty="0">
                <a:solidFill>
                  <a:schemeClr val="tx1"/>
                </a:solidFill>
                <a:latin typeface="Times New Roman" panose="02020603050405020304" pitchFamily="18" charset="0"/>
              </a:rPr>
              <a:t> </a:t>
            </a:r>
            <a:r>
              <a:rPr lang="en-US" altLang="en-US" sz="2000" b="1" dirty="0">
                <a:solidFill>
                  <a:schemeClr val="tx1"/>
                </a:solidFill>
                <a:latin typeface="Times New Roman" panose="02020603050405020304" pitchFamily="18" charset="0"/>
              </a:rPr>
              <a:t>E</a:t>
            </a:r>
            <a:r>
              <a:rPr lang="en-US" altLang="en-US" dirty="0">
                <a:solidFill>
                  <a:schemeClr val="tx1"/>
                </a:solidFill>
                <a:latin typeface="Times New Roman" panose="02020603050405020304" pitchFamily="18" charset="0"/>
              </a:rPr>
              <a:t>stablish, </a:t>
            </a:r>
            <a:r>
              <a:rPr lang="en-US" altLang="en-US" sz="2000" b="1" dirty="0">
                <a:solidFill>
                  <a:schemeClr val="tx1"/>
                </a:solidFill>
                <a:latin typeface="Times New Roman" panose="02020603050405020304" pitchFamily="18" charset="0"/>
              </a:rPr>
              <a:t>I</a:t>
            </a:r>
            <a:r>
              <a:rPr lang="en-US" altLang="en-US" dirty="0">
                <a:solidFill>
                  <a:schemeClr val="tx1"/>
                </a:solidFill>
                <a:latin typeface="Times New Roman" panose="02020603050405020304" pitchFamily="18" charset="0"/>
              </a:rPr>
              <a:t>mplement &amp; </a:t>
            </a:r>
            <a:r>
              <a:rPr lang="en-US" altLang="en-US" sz="2000" b="1" dirty="0">
                <a:solidFill>
                  <a:schemeClr val="tx1"/>
                </a:solidFill>
                <a:latin typeface="Times New Roman" panose="02020603050405020304" pitchFamily="18" charset="0"/>
              </a:rPr>
              <a:t>M</a:t>
            </a:r>
            <a:r>
              <a:rPr lang="en-US" altLang="en-US" dirty="0">
                <a:solidFill>
                  <a:schemeClr val="tx1"/>
                </a:solidFill>
                <a:latin typeface="Times New Roman" panose="02020603050405020304" pitchFamily="18" charset="0"/>
              </a:rPr>
              <a:t>aintain a procedure to:</a:t>
            </a:r>
          </a:p>
        </p:txBody>
      </p:sp>
      <p:sp>
        <p:nvSpPr>
          <p:cNvPr id="32772" name="Text Box 6"/>
          <p:cNvSpPr txBox="1">
            <a:spLocks noChangeArrowheads="1"/>
          </p:cNvSpPr>
          <p:nvPr/>
        </p:nvSpPr>
        <p:spPr bwMode="auto">
          <a:xfrm>
            <a:off x="1992313" y="1989139"/>
            <a:ext cx="5111750" cy="314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
                <a:schemeClr val="tx1"/>
              </a:buClr>
              <a:buSzTx/>
              <a:buFont typeface="Wingdings" panose="05000000000000000000" pitchFamily="2" charset="2"/>
              <a:buChar char="ü"/>
            </a:pPr>
            <a:r>
              <a:rPr lang="en-US" altLang="en-US" dirty="0">
                <a:solidFill>
                  <a:schemeClr val="tx1"/>
                </a:solidFill>
                <a:latin typeface="Times New Roman" panose="02020603050405020304" pitchFamily="18" charset="0"/>
              </a:rPr>
              <a:t>  </a:t>
            </a:r>
            <a:r>
              <a:rPr lang="en-US" altLang="en-US" sz="2000" b="1" dirty="0">
                <a:solidFill>
                  <a:schemeClr val="tx1"/>
                </a:solidFill>
                <a:latin typeface="Times New Roman" panose="02020603050405020304" pitchFamily="18" charset="0"/>
              </a:rPr>
              <a:t>approve</a:t>
            </a:r>
            <a:r>
              <a:rPr lang="en-US" altLang="en-US" dirty="0">
                <a:solidFill>
                  <a:schemeClr val="tx1"/>
                </a:solidFill>
                <a:latin typeface="Times New Roman" panose="02020603050405020304" pitchFamily="18" charset="0"/>
              </a:rPr>
              <a:t> documents prior to issue</a:t>
            </a:r>
          </a:p>
          <a:p>
            <a:pPr eaLnBrk="1" hangingPunct="1">
              <a:spcBef>
                <a:spcPct val="50000"/>
              </a:spcBef>
              <a:buClr>
                <a:schemeClr val="tx1"/>
              </a:buClr>
              <a:buSzTx/>
              <a:buFont typeface="Wingdings" panose="05000000000000000000" pitchFamily="2" charset="2"/>
              <a:buChar char="ü"/>
            </a:pPr>
            <a:r>
              <a:rPr lang="en-US" altLang="en-US" dirty="0">
                <a:solidFill>
                  <a:schemeClr val="tx1"/>
                </a:solidFill>
                <a:latin typeface="Times New Roman" panose="02020603050405020304" pitchFamily="18" charset="0"/>
              </a:rPr>
              <a:t> </a:t>
            </a:r>
            <a:r>
              <a:rPr lang="en-US" altLang="en-US" sz="2000" b="1" dirty="0">
                <a:solidFill>
                  <a:schemeClr val="tx1"/>
                </a:solidFill>
                <a:latin typeface="Times New Roman" panose="02020603050405020304" pitchFamily="18" charset="0"/>
              </a:rPr>
              <a:t>review, update &amp; re-approve</a:t>
            </a:r>
            <a:r>
              <a:rPr lang="en-US" altLang="en-US" dirty="0">
                <a:solidFill>
                  <a:schemeClr val="tx1"/>
                </a:solidFill>
                <a:latin typeface="Times New Roman" panose="02020603050405020304" pitchFamily="18" charset="0"/>
              </a:rPr>
              <a:t> documents</a:t>
            </a:r>
          </a:p>
          <a:p>
            <a:pPr eaLnBrk="1" hangingPunct="1">
              <a:spcBef>
                <a:spcPct val="50000"/>
              </a:spcBef>
              <a:buClr>
                <a:schemeClr val="tx1"/>
              </a:buClr>
              <a:buSzTx/>
              <a:buFont typeface="Wingdings" panose="05000000000000000000" pitchFamily="2" charset="2"/>
              <a:buChar char="ü"/>
            </a:pPr>
            <a:r>
              <a:rPr lang="en-US" altLang="en-US" dirty="0">
                <a:solidFill>
                  <a:schemeClr val="tx1"/>
                </a:solidFill>
                <a:latin typeface="Times New Roman" panose="02020603050405020304" pitchFamily="18" charset="0"/>
              </a:rPr>
              <a:t> current revisions </a:t>
            </a:r>
            <a:r>
              <a:rPr lang="en-US" altLang="en-US" sz="2000" b="1" dirty="0">
                <a:solidFill>
                  <a:schemeClr val="tx1"/>
                </a:solidFill>
                <a:latin typeface="Times New Roman" panose="02020603050405020304" pitchFamily="18" charset="0"/>
              </a:rPr>
              <a:t>identified</a:t>
            </a:r>
            <a:endParaRPr lang="en-US" altLang="en-US" dirty="0">
              <a:solidFill>
                <a:schemeClr val="tx1"/>
              </a:solidFill>
              <a:latin typeface="Times New Roman" panose="02020603050405020304" pitchFamily="18" charset="0"/>
            </a:endParaRPr>
          </a:p>
          <a:p>
            <a:pPr eaLnBrk="1" hangingPunct="1">
              <a:spcBef>
                <a:spcPct val="50000"/>
              </a:spcBef>
              <a:buClr>
                <a:schemeClr val="tx1"/>
              </a:buClr>
              <a:buSzTx/>
              <a:buFont typeface="Wingdings" panose="05000000000000000000" pitchFamily="2" charset="2"/>
              <a:buChar char="ü"/>
            </a:pPr>
            <a:r>
              <a:rPr lang="en-US" altLang="en-US" dirty="0">
                <a:solidFill>
                  <a:schemeClr val="tx1"/>
                </a:solidFill>
                <a:latin typeface="Times New Roman" panose="02020603050405020304" pitchFamily="18" charset="0"/>
              </a:rPr>
              <a:t> </a:t>
            </a:r>
            <a:r>
              <a:rPr lang="en-US" altLang="en-US" sz="2000" b="1" dirty="0">
                <a:solidFill>
                  <a:schemeClr val="tx1"/>
                </a:solidFill>
                <a:latin typeface="Times New Roman" panose="02020603050405020304" pitchFamily="18" charset="0"/>
              </a:rPr>
              <a:t>Available</a:t>
            </a:r>
            <a:r>
              <a:rPr lang="en-US" altLang="en-US" dirty="0">
                <a:solidFill>
                  <a:schemeClr val="tx1"/>
                </a:solidFill>
                <a:latin typeface="Times New Roman" panose="02020603050405020304" pitchFamily="18" charset="0"/>
              </a:rPr>
              <a:t> at points of use</a:t>
            </a:r>
          </a:p>
          <a:p>
            <a:pPr eaLnBrk="1" hangingPunct="1">
              <a:spcBef>
                <a:spcPct val="50000"/>
              </a:spcBef>
              <a:buClr>
                <a:schemeClr val="tx1"/>
              </a:buClr>
              <a:buSzTx/>
              <a:buFont typeface="Wingdings" panose="05000000000000000000" pitchFamily="2" charset="2"/>
              <a:buChar char="ü"/>
            </a:pPr>
            <a:r>
              <a:rPr lang="en-US" altLang="en-US" dirty="0">
                <a:solidFill>
                  <a:schemeClr val="tx1"/>
                </a:solidFill>
                <a:latin typeface="Times New Roman" panose="02020603050405020304" pitchFamily="18" charset="0"/>
              </a:rPr>
              <a:t> </a:t>
            </a:r>
            <a:r>
              <a:rPr lang="en-US" altLang="en-US" sz="2000" b="1" dirty="0">
                <a:solidFill>
                  <a:schemeClr val="tx1"/>
                </a:solidFill>
                <a:latin typeface="Times New Roman" panose="02020603050405020304" pitchFamily="18" charset="0"/>
              </a:rPr>
              <a:t>Legible</a:t>
            </a:r>
            <a:r>
              <a:rPr lang="en-US" altLang="en-US" dirty="0">
                <a:solidFill>
                  <a:schemeClr val="tx1"/>
                </a:solidFill>
                <a:latin typeface="Times New Roman" panose="02020603050405020304" pitchFamily="18" charset="0"/>
              </a:rPr>
              <a:t> &amp; readily </a:t>
            </a:r>
            <a:r>
              <a:rPr lang="en-US" altLang="en-US" sz="2000" b="1" dirty="0">
                <a:solidFill>
                  <a:schemeClr val="tx1"/>
                </a:solidFill>
                <a:latin typeface="Times New Roman" panose="02020603050405020304" pitchFamily="18" charset="0"/>
              </a:rPr>
              <a:t>identifiable</a:t>
            </a:r>
            <a:endParaRPr lang="en-US" altLang="en-US" dirty="0">
              <a:solidFill>
                <a:schemeClr val="tx1"/>
              </a:solidFill>
              <a:latin typeface="Times New Roman" panose="02020603050405020304" pitchFamily="18" charset="0"/>
            </a:endParaRPr>
          </a:p>
          <a:p>
            <a:pPr eaLnBrk="1" hangingPunct="1">
              <a:spcBef>
                <a:spcPct val="50000"/>
              </a:spcBef>
              <a:buClr>
                <a:schemeClr val="tx1"/>
              </a:buClr>
              <a:buSzTx/>
              <a:buFont typeface="Wingdings" panose="05000000000000000000" pitchFamily="2" charset="2"/>
              <a:buChar char="ü"/>
            </a:pPr>
            <a:r>
              <a:rPr lang="en-US" altLang="en-US" dirty="0">
                <a:solidFill>
                  <a:schemeClr val="tx1"/>
                </a:solidFill>
                <a:latin typeface="Times New Roman" panose="02020603050405020304" pitchFamily="18" charset="0"/>
              </a:rPr>
              <a:t> Documents of external origin </a:t>
            </a:r>
            <a:r>
              <a:rPr lang="en-US" altLang="en-US" sz="2000" b="1" dirty="0">
                <a:solidFill>
                  <a:schemeClr val="tx1"/>
                </a:solidFill>
                <a:latin typeface="Times New Roman" panose="02020603050405020304" pitchFamily="18" charset="0"/>
              </a:rPr>
              <a:t>controlled</a:t>
            </a:r>
          </a:p>
          <a:p>
            <a:pPr eaLnBrk="1" hangingPunct="1">
              <a:spcBef>
                <a:spcPct val="50000"/>
              </a:spcBef>
              <a:buClr>
                <a:schemeClr val="tx1"/>
              </a:buClr>
              <a:buSzTx/>
              <a:buFont typeface="Wingdings" panose="05000000000000000000" pitchFamily="2" charset="2"/>
              <a:buChar char="ü"/>
            </a:pPr>
            <a:r>
              <a:rPr lang="en-US" altLang="en-US" dirty="0">
                <a:solidFill>
                  <a:schemeClr val="tx1"/>
                </a:solidFill>
                <a:latin typeface="Times New Roman" panose="02020603050405020304" pitchFamily="18" charset="0"/>
              </a:rPr>
              <a:t> </a:t>
            </a:r>
            <a:r>
              <a:rPr lang="en-US" altLang="en-US" sz="2000" b="1" dirty="0">
                <a:solidFill>
                  <a:schemeClr val="tx1"/>
                </a:solidFill>
                <a:latin typeface="Times New Roman" panose="02020603050405020304" pitchFamily="18" charset="0"/>
              </a:rPr>
              <a:t>Remove</a:t>
            </a:r>
            <a:r>
              <a:rPr lang="en-US" altLang="en-US" dirty="0">
                <a:solidFill>
                  <a:schemeClr val="tx1"/>
                </a:solidFill>
                <a:latin typeface="Times New Roman" panose="02020603050405020304" pitchFamily="18" charset="0"/>
              </a:rPr>
              <a:t> obsolete documents</a:t>
            </a:r>
            <a:endParaRPr lang="en-US" altLang="en-US" b="1" dirty="0">
              <a:solidFill>
                <a:schemeClr val="tx1"/>
              </a:solidFill>
              <a:latin typeface="Times New Roman" panose="02020603050405020304" pitchFamily="18" charset="0"/>
            </a:endParaRPr>
          </a:p>
        </p:txBody>
      </p:sp>
      <p:pic>
        <p:nvPicPr>
          <p:cNvPr id="32773" name="Picture 7" descr="j029198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16726" y="1844676"/>
            <a:ext cx="3330575" cy="352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r>
              <a:rPr lang="en-US" smtClean="0"/>
              <a:t>Copy Right @NECL</a:t>
            </a:r>
            <a:endParaRPr lang="en-US"/>
          </a:p>
        </p:txBody>
      </p:sp>
      <p:sp>
        <p:nvSpPr>
          <p:cNvPr id="3" name="Date Placeholder 2"/>
          <p:cNvSpPr>
            <a:spLocks noGrp="1"/>
          </p:cNvSpPr>
          <p:nvPr>
            <p:ph type="dt" sz="half" idx="10"/>
          </p:nvPr>
        </p:nvSpPr>
        <p:spPr/>
        <p:txBody>
          <a:bodyPr/>
          <a:lstStyle/>
          <a:p>
            <a:r>
              <a:rPr lang="en-US" smtClean="0"/>
              <a:t>COPY RIGHT RESERVED</a:t>
            </a:r>
            <a:endParaRPr lang="en-US"/>
          </a:p>
        </p:txBody>
      </p:sp>
      <p:sp>
        <p:nvSpPr>
          <p:cNvPr id="4" name="Slide Number Placeholder 3"/>
          <p:cNvSpPr>
            <a:spLocks noGrp="1"/>
          </p:cNvSpPr>
          <p:nvPr>
            <p:ph type="sldNum" sz="quarter" idx="12"/>
          </p:nvPr>
        </p:nvSpPr>
        <p:spPr/>
        <p:txBody>
          <a:bodyPr/>
          <a:lstStyle/>
          <a:p>
            <a:fld id="{E31375A4-56A4-47D6-9801-1991572033F7}" type="slidenum">
              <a:rPr lang="en-US" smtClean="0"/>
              <a:t>37</a:t>
            </a:fld>
            <a:endParaRPr lang="en-US"/>
          </a:p>
        </p:txBody>
      </p:sp>
    </p:spTree>
    <p:extLst>
      <p:ext uri="{BB962C8B-B14F-4D97-AF65-F5344CB8AC3E}">
        <p14:creationId xmlns:p14="http://schemas.microsoft.com/office/powerpoint/2010/main" val="633805144"/>
      </p:ext>
    </p:extLst>
  </p:cSld>
  <p:clrMapOvr>
    <a:masterClrMapping/>
  </p:clrMapOvr>
  <p:transition>
    <p:blinds/>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2" name="Text Box 4"/>
          <p:cNvSpPr txBox="1">
            <a:spLocks noChangeArrowheads="1"/>
          </p:cNvSpPr>
          <p:nvPr/>
        </p:nvSpPr>
        <p:spPr bwMode="auto">
          <a:xfrm>
            <a:off x="1703388" y="404813"/>
            <a:ext cx="89646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en-US" altLang="en-US" sz="2400" b="1" dirty="0" smtClean="0">
                <a:solidFill>
                  <a:schemeClr val="accent1"/>
                </a:solidFill>
                <a:latin typeface="Bookman Old Style" panose="02050604050505020204" pitchFamily="18" charset="0"/>
              </a:rPr>
              <a:t>Operational </a:t>
            </a:r>
            <a:r>
              <a:rPr lang="en-US" altLang="en-US" sz="2400" b="1" dirty="0">
                <a:solidFill>
                  <a:schemeClr val="accent1"/>
                </a:solidFill>
                <a:latin typeface="Bookman Old Style" panose="02050604050505020204" pitchFamily="18" charset="0"/>
              </a:rPr>
              <a:t>Control</a:t>
            </a:r>
            <a:endParaRPr lang="en-SG" altLang="zh-CN" sz="2400" b="1" dirty="0">
              <a:solidFill>
                <a:schemeClr val="accent1"/>
              </a:solidFill>
              <a:latin typeface="Bookman Old Style" panose="02050604050505020204" pitchFamily="18" charset="0"/>
              <a:ea typeface="宋体" panose="02010600030101010101" pitchFamily="2" charset="-122"/>
            </a:endParaRPr>
          </a:p>
        </p:txBody>
      </p:sp>
      <p:sp>
        <p:nvSpPr>
          <p:cNvPr id="33795" name="Text Box 5"/>
          <p:cNvSpPr txBox="1">
            <a:spLocks noChangeArrowheads="1"/>
          </p:cNvSpPr>
          <p:nvPr/>
        </p:nvSpPr>
        <p:spPr bwMode="auto">
          <a:xfrm>
            <a:off x="1774826" y="1341438"/>
            <a:ext cx="8893174"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
                <a:schemeClr val="tx1"/>
              </a:buClr>
              <a:buSzTx/>
              <a:buFont typeface="Wingdings" panose="05000000000000000000" pitchFamily="2" charset="2"/>
              <a:buChar char="q"/>
            </a:pPr>
            <a:r>
              <a:rPr lang="en-US" altLang="en-US" dirty="0">
                <a:solidFill>
                  <a:schemeClr val="tx1"/>
                </a:solidFill>
                <a:latin typeface="Times New Roman" panose="02020603050405020304" pitchFamily="18" charset="0"/>
              </a:rPr>
              <a:t> Identify operations &amp; activities associated with identified risks where control </a:t>
            </a:r>
          </a:p>
          <a:p>
            <a:pPr eaLnBrk="1" hangingPunct="1">
              <a:spcBef>
                <a:spcPct val="50000"/>
              </a:spcBef>
              <a:buClr>
                <a:schemeClr val="tx1"/>
              </a:buClr>
              <a:buSzTx/>
              <a:buFont typeface="Wingdings" panose="05000000000000000000" pitchFamily="2" charset="2"/>
              <a:buNone/>
            </a:pPr>
            <a:r>
              <a:rPr lang="en-US" altLang="en-US" dirty="0">
                <a:solidFill>
                  <a:schemeClr val="tx1"/>
                </a:solidFill>
                <a:latin typeface="Times New Roman" panose="02020603050405020304" pitchFamily="18" charset="0"/>
              </a:rPr>
              <a:t>    measures are required</a:t>
            </a:r>
          </a:p>
          <a:p>
            <a:pPr eaLnBrk="1" hangingPunct="1">
              <a:spcBef>
                <a:spcPct val="50000"/>
              </a:spcBef>
              <a:buClr>
                <a:schemeClr val="tx1"/>
              </a:buClr>
              <a:buSzTx/>
              <a:buFont typeface="Wingdings" panose="05000000000000000000" pitchFamily="2" charset="2"/>
              <a:buChar char="q"/>
            </a:pPr>
            <a:r>
              <a:rPr lang="en-US" altLang="en-US" dirty="0" smtClean="0">
                <a:solidFill>
                  <a:schemeClr val="tx1"/>
                </a:solidFill>
                <a:latin typeface="Times New Roman" panose="02020603050405020304" pitchFamily="18" charset="0"/>
              </a:rPr>
              <a:t> </a:t>
            </a:r>
            <a:r>
              <a:rPr lang="en-US" altLang="en-US" dirty="0">
                <a:solidFill>
                  <a:schemeClr val="tx1"/>
                </a:solidFill>
                <a:latin typeface="Times New Roman" panose="02020603050405020304" pitchFamily="18" charset="0"/>
              </a:rPr>
              <a:t>Establish documented procedures for critical operations</a:t>
            </a:r>
          </a:p>
          <a:p>
            <a:pPr eaLnBrk="1" hangingPunct="1">
              <a:spcBef>
                <a:spcPct val="50000"/>
              </a:spcBef>
              <a:buClr>
                <a:schemeClr val="tx1"/>
              </a:buClr>
              <a:buSzTx/>
              <a:buFont typeface="Wingdings" panose="05000000000000000000" pitchFamily="2" charset="2"/>
              <a:buChar char="q"/>
            </a:pPr>
            <a:r>
              <a:rPr lang="en-US" altLang="en-US" dirty="0" smtClean="0">
                <a:solidFill>
                  <a:schemeClr val="tx1"/>
                </a:solidFill>
                <a:latin typeface="Times New Roman" panose="02020603050405020304" pitchFamily="18" charset="0"/>
              </a:rPr>
              <a:t> </a:t>
            </a:r>
            <a:r>
              <a:rPr lang="en-US" altLang="en-US" dirty="0">
                <a:solidFill>
                  <a:schemeClr val="tx1"/>
                </a:solidFill>
                <a:latin typeface="Times New Roman" panose="02020603050405020304" pitchFamily="18" charset="0"/>
              </a:rPr>
              <a:t>Ensure activities including maintenance are under control</a:t>
            </a:r>
          </a:p>
          <a:p>
            <a:pPr eaLnBrk="1" hangingPunct="1">
              <a:spcBef>
                <a:spcPct val="50000"/>
              </a:spcBef>
              <a:buClr>
                <a:schemeClr val="tx1"/>
              </a:buClr>
              <a:buSzTx/>
              <a:buFont typeface="Wingdings" panose="05000000000000000000" pitchFamily="2" charset="2"/>
              <a:buChar char="q"/>
            </a:pPr>
            <a:r>
              <a:rPr lang="en-US" altLang="en-US" dirty="0" smtClean="0">
                <a:solidFill>
                  <a:schemeClr val="tx1"/>
                </a:solidFill>
                <a:latin typeface="Times New Roman" panose="02020603050405020304" pitchFamily="18" charset="0"/>
              </a:rPr>
              <a:t> </a:t>
            </a:r>
            <a:r>
              <a:rPr lang="en-US" altLang="en-US" dirty="0">
                <a:solidFill>
                  <a:schemeClr val="tx1"/>
                </a:solidFill>
                <a:latin typeface="Times New Roman" panose="02020603050405020304" pitchFamily="18" charset="0"/>
              </a:rPr>
              <a:t>Communicate applicable procedures to suppliers and contractors when appropriate</a:t>
            </a:r>
          </a:p>
          <a:p>
            <a:pPr eaLnBrk="1" hangingPunct="1">
              <a:spcBef>
                <a:spcPct val="50000"/>
              </a:spcBef>
              <a:buClr>
                <a:schemeClr val="tx1"/>
              </a:buClr>
              <a:buSzTx/>
              <a:buFont typeface="Wingdings" panose="05000000000000000000" pitchFamily="2" charset="2"/>
              <a:buChar char="q"/>
            </a:pPr>
            <a:endParaRPr lang="en-US" altLang="en-US" dirty="0">
              <a:solidFill>
                <a:schemeClr val="tx1"/>
              </a:solidFill>
              <a:latin typeface="Times New Roman" panose="02020603050405020304" pitchFamily="18" charset="0"/>
            </a:endParaRPr>
          </a:p>
          <a:p>
            <a:pPr eaLnBrk="1" hangingPunct="1">
              <a:spcBef>
                <a:spcPct val="50000"/>
              </a:spcBef>
              <a:buClr>
                <a:schemeClr val="tx1"/>
              </a:buClr>
              <a:buSzTx/>
              <a:buFont typeface="Wingdings" panose="05000000000000000000" pitchFamily="2" charset="2"/>
              <a:buChar char="q"/>
            </a:pPr>
            <a:endParaRPr lang="en-US" altLang="en-US" dirty="0">
              <a:solidFill>
                <a:schemeClr val="tx1"/>
              </a:solidFill>
              <a:latin typeface="Times New Roman" panose="02020603050405020304" pitchFamily="18" charset="0"/>
            </a:endParaRPr>
          </a:p>
        </p:txBody>
      </p:sp>
      <p:sp>
        <p:nvSpPr>
          <p:cNvPr id="2" name="Footer Placeholder 1"/>
          <p:cNvSpPr>
            <a:spLocks noGrp="1"/>
          </p:cNvSpPr>
          <p:nvPr>
            <p:ph type="ftr" sz="quarter" idx="11"/>
          </p:nvPr>
        </p:nvSpPr>
        <p:spPr/>
        <p:txBody>
          <a:bodyPr/>
          <a:lstStyle/>
          <a:p>
            <a:r>
              <a:rPr lang="en-US" smtClean="0"/>
              <a:t>Copy Right @NECL</a:t>
            </a:r>
            <a:endParaRPr lang="en-US"/>
          </a:p>
        </p:txBody>
      </p:sp>
      <p:pic>
        <p:nvPicPr>
          <p:cNvPr id="3" name="Picture 2"/>
          <p:cNvPicPr>
            <a:picLocks noChangeAspect="1"/>
          </p:cNvPicPr>
          <p:nvPr/>
        </p:nvPicPr>
        <p:blipFill>
          <a:blip r:embed="rId2"/>
          <a:stretch>
            <a:fillRect/>
          </a:stretch>
        </p:blipFill>
        <p:spPr>
          <a:xfrm>
            <a:off x="3548530" y="3742352"/>
            <a:ext cx="6025891" cy="2327522"/>
          </a:xfrm>
          <a:prstGeom prst="rect">
            <a:avLst/>
          </a:prstGeom>
        </p:spPr>
      </p:pic>
      <p:sp>
        <p:nvSpPr>
          <p:cNvPr id="4" name="Date Placeholder 3"/>
          <p:cNvSpPr>
            <a:spLocks noGrp="1"/>
          </p:cNvSpPr>
          <p:nvPr>
            <p:ph type="dt" sz="half" idx="10"/>
          </p:nvPr>
        </p:nvSpPr>
        <p:spPr/>
        <p:txBody>
          <a:bodyPr/>
          <a:lstStyle/>
          <a:p>
            <a:r>
              <a:rPr lang="en-US" smtClean="0"/>
              <a:t>COPY RIGHT RESERVED</a:t>
            </a:r>
            <a:endParaRPr lang="en-US"/>
          </a:p>
        </p:txBody>
      </p:sp>
      <p:sp>
        <p:nvSpPr>
          <p:cNvPr id="5" name="Slide Number Placeholder 4"/>
          <p:cNvSpPr>
            <a:spLocks noGrp="1"/>
          </p:cNvSpPr>
          <p:nvPr>
            <p:ph type="sldNum" sz="quarter" idx="12"/>
          </p:nvPr>
        </p:nvSpPr>
        <p:spPr/>
        <p:txBody>
          <a:bodyPr/>
          <a:lstStyle/>
          <a:p>
            <a:fld id="{E31375A4-56A4-47D6-9801-1991572033F7}" type="slidenum">
              <a:rPr lang="en-US" smtClean="0"/>
              <a:t>38</a:t>
            </a:fld>
            <a:endParaRPr lang="en-US"/>
          </a:p>
        </p:txBody>
      </p:sp>
    </p:spTree>
    <p:extLst>
      <p:ext uri="{BB962C8B-B14F-4D97-AF65-F5344CB8AC3E}">
        <p14:creationId xmlns:p14="http://schemas.microsoft.com/office/powerpoint/2010/main" val="1079167676"/>
      </p:ext>
    </p:extLst>
  </p:cSld>
  <p:clrMapOvr>
    <a:masterClrMapping/>
  </p:clrMapOvr>
  <p:transition>
    <p:blinds/>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4" name="Text Box 4"/>
          <p:cNvSpPr txBox="1">
            <a:spLocks noChangeArrowheads="1"/>
          </p:cNvSpPr>
          <p:nvPr/>
        </p:nvSpPr>
        <p:spPr bwMode="auto">
          <a:xfrm>
            <a:off x="1703388" y="404813"/>
            <a:ext cx="89646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en-US" altLang="en-US" sz="2400" b="1" dirty="0" smtClean="0">
                <a:solidFill>
                  <a:schemeClr val="accent1"/>
                </a:solidFill>
                <a:latin typeface="Bookman Old Style" panose="02050604050505020204" pitchFamily="18" charset="0"/>
              </a:rPr>
              <a:t>Emergency </a:t>
            </a:r>
            <a:r>
              <a:rPr lang="en-US" altLang="en-US" sz="2400" b="1" dirty="0">
                <a:solidFill>
                  <a:schemeClr val="accent1"/>
                </a:solidFill>
                <a:latin typeface="Bookman Old Style" panose="02050604050505020204" pitchFamily="18" charset="0"/>
              </a:rPr>
              <a:t>Preparedness &amp; Response</a:t>
            </a:r>
            <a:endParaRPr lang="en-SG" altLang="zh-CN" sz="2400" b="1" dirty="0">
              <a:solidFill>
                <a:schemeClr val="accent1"/>
              </a:solidFill>
              <a:latin typeface="Bookman Old Style" panose="02050604050505020204" pitchFamily="18" charset="0"/>
              <a:ea typeface="宋体" panose="02010600030101010101" pitchFamily="2" charset="-122"/>
            </a:endParaRPr>
          </a:p>
        </p:txBody>
      </p:sp>
      <p:sp>
        <p:nvSpPr>
          <p:cNvPr id="34819" name="Text Box 5"/>
          <p:cNvSpPr txBox="1">
            <a:spLocks noChangeArrowheads="1"/>
          </p:cNvSpPr>
          <p:nvPr/>
        </p:nvSpPr>
        <p:spPr bwMode="auto">
          <a:xfrm>
            <a:off x="1774826" y="1268414"/>
            <a:ext cx="85693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
                <a:schemeClr val="tx1"/>
              </a:buClr>
              <a:buSzTx/>
              <a:buFont typeface="Wingdings" panose="05000000000000000000" pitchFamily="2" charset="2"/>
              <a:buChar char="q"/>
            </a:pPr>
            <a:r>
              <a:rPr lang="en-US" altLang="en-US" dirty="0">
                <a:solidFill>
                  <a:schemeClr val="tx1"/>
                </a:solidFill>
                <a:latin typeface="Times New Roman" panose="02020603050405020304" pitchFamily="18" charset="0"/>
              </a:rPr>
              <a:t> Procedures for </a:t>
            </a:r>
            <a:r>
              <a:rPr lang="en-US" altLang="en-US" sz="2000" b="1" dirty="0">
                <a:solidFill>
                  <a:schemeClr val="tx1"/>
                </a:solidFill>
                <a:latin typeface="Times New Roman" panose="02020603050405020304" pitchFamily="18" charset="0"/>
              </a:rPr>
              <a:t>incidents &amp; emergencies</a:t>
            </a:r>
            <a:endParaRPr lang="en-US" altLang="en-US" sz="2400" b="1" dirty="0">
              <a:solidFill>
                <a:schemeClr val="tx1"/>
              </a:solidFill>
              <a:latin typeface="Times New Roman" panose="02020603050405020304" pitchFamily="18" charset="0"/>
            </a:endParaRPr>
          </a:p>
        </p:txBody>
      </p:sp>
      <p:sp>
        <p:nvSpPr>
          <p:cNvPr id="34820" name="Text Box 6"/>
          <p:cNvSpPr txBox="1">
            <a:spLocks noChangeArrowheads="1"/>
          </p:cNvSpPr>
          <p:nvPr/>
        </p:nvSpPr>
        <p:spPr bwMode="auto">
          <a:xfrm>
            <a:off x="2063750" y="1916114"/>
            <a:ext cx="511175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
                <a:schemeClr val="tx1"/>
              </a:buClr>
              <a:buSzTx/>
              <a:buFont typeface="Wingdings" panose="05000000000000000000" pitchFamily="2" charset="2"/>
              <a:buChar char="ü"/>
            </a:pPr>
            <a:r>
              <a:rPr lang="en-US" altLang="en-US" dirty="0">
                <a:solidFill>
                  <a:schemeClr val="tx1"/>
                </a:solidFill>
                <a:latin typeface="Times New Roman" panose="02020603050405020304" pitchFamily="18" charset="0"/>
              </a:rPr>
              <a:t> </a:t>
            </a:r>
            <a:r>
              <a:rPr lang="en-US" altLang="en-US" sz="2000" b="1" dirty="0">
                <a:solidFill>
                  <a:schemeClr val="tx1"/>
                </a:solidFill>
                <a:latin typeface="Times New Roman" panose="02020603050405020304" pitchFamily="18" charset="0"/>
              </a:rPr>
              <a:t>Identify</a:t>
            </a:r>
            <a:r>
              <a:rPr lang="en-US" altLang="en-US" dirty="0">
                <a:solidFill>
                  <a:schemeClr val="tx1"/>
                </a:solidFill>
                <a:latin typeface="Times New Roman" panose="02020603050405020304" pitchFamily="18" charset="0"/>
              </a:rPr>
              <a:t> potential for</a:t>
            </a:r>
          </a:p>
          <a:p>
            <a:pPr eaLnBrk="1" hangingPunct="1">
              <a:spcBef>
                <a:spcPct val="50000"/>
              </a:spcBef>
              <a:buClr>
                <a:schemeClr val="tx1"/>
              </a:buClr>
              <a:buSzTx/>
              <a:buFont typeface="Wingdings" panose="05000000000000000000" pitchFamily="2" charset="2"/>
              <a:buChar char="ü"/>
            </a:pPr>
            <a:r>
              <a:rPr lang="en-US" altLang="en-US" dirty="0">
                <a:solidFill>
                  <a:schemeClr val="tx1"/>
                </a:solidFill>
                <a:latin typeface="Times New Roman" panose="02020603050405020304" pitchFamily="18" charset="0"/>
              </a:rPr>
              <a:t> </a:t>
            </a:r>
            <a:r>
              <a:rPr lang="en-US" altLang="en-US" sz="2000" b="1" dirty="0">
                <a:solidFill>
                  <a:schemeClr val="tx1"/>
                </a:solidFill>
                <a:latin typeface="Times New Roman" panose="02020603050405020304" pitchFamily="18" charset="0"/>
              </a:rPr>
              <a:t>Response</a:t>
            </a:r>
            <a:r>
              <a:rPr lang="en-US" altLang="en-US" dirty="0">
                <a:solidFill>
                  <a:schemeClr val="tx1"/>
                </a:solidFill>
                <a:latin typeface="Times New Roman" panose="02020603050405020304" pitchFamily="18" charset="0"/>
              </a:rPr>
              <a:t> to </a:t>
            </a:r>
          </a:p>
          <a:p>
            <a:pPr eaLnBrk="1" hangingPunct="1">
              <a:spcBef>
                <a:spcPct val="50000"/>
              </a:spcBef>
              <a:buClr>
                <a:schemeClr val="tx1"/>
              </a:buClr>
              <a:buSzTx/>
              <a:buFont typeface="Wingdings" panose="05000000000000000000" pitchFamily="2" charset="2"/>
              <a:buChar char="ü"/>
            </a:pPr>
            <a:r>
              <a:rPr lang="en-US" altLang="en-US" dirty="0">
                <a:solidFill>
                  <a:schemeClr val="tx1"/>
                </a:solidFill>
                <a:latin typeface="Times New Roman" panose="02020603050405020304" pitchFamily="18" charset="0"/>
              </a:rPr>
              <a:t> </a:t>
            </a:r>
            <a:r>
              <a:rPr lang="en-US" altLang="en-US" sz="2000" b="1" dirty="0">
                <a:solidFill>
                  <a:schemeClr val="tx1"/>
                </a:solidFill>
                <a:latin typeface="Times New Roman" panose="02020603050405020304" pitchFamily="18" charset="0"/>
              </a:rPr>
              <a:t>prevent/mitigate</a:t>
            </a:r>
            <a:r>
              <a:rPr lang="en-US" altLang="en-US" dirty="0">
                <a:solidFill>
                  <a:schemeClr val="tx1"/>
                </a:solidFill>
                <a:latin typeface="Times New Roman" panose="02020603050405020304" pitchFamily="18" charset="0"/>
              </a:rPr>
              <a:t> associated illness &amp; injury</a:t>
            </a:r>
          </a:p>
        </p:txBody>
      </p:sp>
      <p:sp>
        <p:nvSpPr>
          <p:cNvPr id="34821" name="Text Box 7"/>
          <p:cNvSpPr txBox="1">
            <a:spLocks noChangeArrowheads="1"/>
          </p:cNvSpPr>
          <p:nvPr/>
        </p:nvSpPr>
        <p:spPr bwMode="auto">
          <a:xfrm>
            <a:off x="1774826" y="3573464"/>
            <a:ext cx="85693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
                <a:schemeClr val="tx1"/>
              </a:buClr>
              <a:buSzTx/>
              <a:buFont typeface="Wingdings" panose="05000000000000000000" pitchFamily="2" charset="2"/>
              <a:buChar char="q"/>
            </a:pPr>
            <a:r>
              <a:rPr lang="en-US" altLang="en-US" sz="2000" b="1" dirty="0">
                <a:solidFill>
                  <a:srgbClr val="FF0000"/>
                </a:solidFill>
                <a:latin typeface="Times New Roman" panose="02020603050405020304" pitchFamily="18" charset="0"/>
              </a:rPr>
              <a:t> </a:t>
            </a:r>
            <a:r>
              <a:rPr lang="en-US" altLang="en-US" sz="2000" b="1" dirty="0">
                <a:solidFill>
                  <a:schemeClr val="tx1"/>
                </a:solidFill>
                <a:latin typeface="Times New Roman" panose="02020603050405020304" pitchFamily="18" charset="0"/>
              </a:rPr>
              <a:t>Emergencies Plans &amp; Procedures </a:t>
            </a:r>
            <a:r>
              <a:rPr lang="en-US" altLang="en-US" dirty="0">
                <a:solidFill>
                  <a:schemeClr val="tx1"/>
                </a:solidFill>
                <a:latin typeface="Times New Roman" panose="02020603050405020304" pitchFamily="18" charset="0"/>
              </a:rPr>
              <a:t>to be: </a:t>
            </a:r>
          </a:p>
        </p:txBody>
      </p:sp>
      <p:sp>
        <p:nvSpPr>
          <p:cNvPr id="34822" name="Text Box 8"/>
          <p:cNvSpPr txBox="1">
            <a:spLocks noChangeArrowheads="1"/>
          </p:cNvSpPr>
          <p:nvPr/>
        </p:nvSpPr>
        <p:spPr bwMode="auto">
          <a:xfrm>
            <a:off x="2063750" y="4365626"/>
            <a:ext cx="511175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
                <a:schemeClr val="tx1"/>
              </a:buClr>
              <a:buSzTx/>
              <a:buFont typeface="Wingdings" panose="05000000000000000000" pitchFamily="2" charset="2"/>
              <a:buChar char="ü"/>
            </a:pPr>
            <a:r>
              <a:rPr lang="en-US" altLang="en-US" dirty="0">
                <a:solidFill>
                  <a:schemeClr val="tx1"/>
                </a:solidFill>
                <a:latin typeface="Times New Roman" panose="02020603050405020304" pitchFamily="18" charset="0"/>
              </a:rPr>
              <a:t> </a:t>
            </a:r>
            <a:r>
              <a:rPr lang="en-US" altLang="en-US" sz="2000" b="1" dirty="0">
                <a:solidFill>
                  <a:schemeClr val="tx1"/>
                </a:solidFill>
                <a:latin typeface="Times New Roman" panose="02020603050405020304" pitchFamily="18" charset="0"/>
              </a:rPr>
              <a:t>reviewed</a:t>
            </a:r>
            <a:r>
              <a:rPr lang="en-US" altLang="en-US" dirty="0">
                <a:solidFill>
                  <a:schemeClr val="tx1"/>
                </a:solidFill>
                <a:latin typeface="Times New Roman" panose="02020603050405020304" pitchFamily="18" charset="0"/>
              </a:rPr>
              <a:t> after an incident/emergency</a:t>
            </a:r>
          </a:p>
          <a:p>
            <a:pPr eaLnBrk="1" hangingPunct="1">
              <a:spcBef>
                <a:spcPct val="50000"/>
              </a:spcBef>
              <a:buClr>
                <a:schemeClr val="tx1"/>
              </a:buClr>
              <a:buSzTx/>
              <a:buFont typeface="Wingdings" panose="05000000000000000000" pitchFamily="2" charset="2"/>
              <a:buChar char="ü"/>
            </a:pPr>
            <a:r>
              <a:rPr lang="en-US" altLang="en-US" dirty="0">
                <a:solidFill>
                  <a:schemeClr val="tx1"/>
                </a:solidFill>
                <a:latin typeface="Times New Roman" panose="02020603050405020304" pitchFamily="18" charset="0"/>
              </a:rPr>
              <a:t> </a:t>
            </a:r>
            <a:r>
              <a:rPr lang="en-US" altLang="en-US" sz="2000" b="1" dirty="0">
                <a:solidFill>
                  <a:schemeClr val="tx1"/>
                </a:solidFill>
                <a:latin typeface="Times New Roman" panose="02020603050405020304" pitchFamily="18" charset="0"/>
              </a:rPr>
              <a:t>periodically tested</a:t>
            </a:r>
          </a:p>
        </p:txBody>
      </p:sp>
      <p:pic>
        <p:nvPicPr>
          <p:cNvPr id="34823" name="Picture 15" descr="MCj0287333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32625" y="2060575"/>
            <a:ext cx="3125788" cy="367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r>
              <a:rPr lang="en-US" smtClean="0"/>
              <a:t>Copy Right @NECL</a:t>
            </a:r>
            <a:endParaRPr lang="en-US"/>
          </a:p>
        </p:txBody>
      </p:sp>
      <p:sp>
        <p:nvSpPr>
          <p:cNvPr id="3" name="Date Placeholder 2"/>
          <p:cNvSpPr>
            <a:spLocks noGrp="1"/>
          </p:cNvSpPr>
          <p:nvPr>
            <p:ph type="dt" sz="half" idx="10"/>
          </p:nvPr>
        </p:nvSpPr>
        <p:spPr/>
        <p:txBody>
          <a:bodyPr/>
          <a:lstStyle/>
          <a:p>
            <a:r>
              <a:rPr lang="en-US" smtClean="0"/>
              <a:t>COPY RIGHT RESERVED</a:t>
            </a:r>
            <a:endParaRPr lang="en-US"/>
          </a:p>
        </p:txBody>
      </p:sp>
      <p:sp>
        <p:nvSpPr>
          <p:cNvPr id="4" name="Slide Number Placeholder 3"/>
          <p:cNvSpPr>
            <a:spLocks noGrp="1"/>
          </p:cNvSpPr>
          <p:nvPr>
            <p:ph type="sldNum" sz="quarter" idx="12"/>
          </p:nvPr>
        </p:nvSpPr>
        <p:spPr/>
        <p:txBody>
          <a:bodyPr/>
          <a:lstStyle/>
          <a:p>
            <a:fld id="{E31375A4-56A4-47D6-9801-1991572033F7}" type="slidenum">
              <a:rPr lang="en-US" smtClean="0"/>
              <a:t>39</a:t>
            </a:fld>
            <a:endParaRPr lang="en-US"/>
          </a:p>
        </p:txBody>
      </p:sp>
    </p:spTree>
    <p:extLst>
      <p:ext uri="{BB962C8B-B14F-4D97-AF65-F5344CB8AC3E}">
        <p14:creationId xmlns:p14="http://schemas.microsoft.com/office/powerpoint/2010/main" val="3079941606"/>
      </p:ext>
    </p:extLst>
  </p:cSld>
  <p:clrMapOvr>
    <a:masterClrMapping/>
  </p:clrMapOvr>
  <p:transition>
    <p:blinds/>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8537" y="381000"/>
            <a:ext cx="9995263" cy="1295400"/>
          </a:xfrm>
        </p:spPr>
        <p:txBody>
          <a:bodyPr/>
          <a:lstStyle/>
          <a:p>
            <a:r>
              <a:rPr lang="en-US" dirty="0"/>
              <a:t>Compliance with legal and other requirements</a:t>
            </a:r>
          </a:p>
        </p:txBody>
      </p:sp>
      <p:sp>
        <p:nvSpPr>
          <p:cNvPr id="3" name="Content Placeholder 2"/>
          <p:cNvSpPr>
            <a:spLocks noGrp="1"/>
          </p:cNvSpPr>
          <p:nvPr>
            <p:ph idx="1"/>
          </p:nvPr>
        </p:nvSpPr>
        <p:spPr>
          <a:xfrm>
            <a:off x="1098583" y="1845734"/>
            <a:ext cx="10055781" cy="4326466"/>
          </a:xfrm>
        </p:spPr>
        <p:txBody>
          <a:bodyPr>
            <a:normAutofit fontScale="85000" lnSpcReduction="20000"/>
          </a:bodyPr>
          <a:lstStyle/>
          <a:p>
            <a:r>
              <a:rPr lang="en-US" dirty="0" smtClean="0"/>
              <a:t>Compliance with legal and other requirements is the key success in protecting safety, health and welfare of all stakeholders in the workplace. Compliance with respect to EHS include;</a:t>
            </a:r>
          </a:p>
          <a:p>
            <a:r>
              <a:rPr lang="en-US" dirty="0" smtClean="0"/>
              <a:t>1. </a:t>
            </a:r>
            <a:r>
              <a:rPr lang="en-US" dirty="0" smtClean="0"/>
              <a:t>Factories</a:t>
            </a:r>
            <a:r>
              <a:rPr lang="en-US" dirty="0" smtClean="0"/>
              <a:t> Act &amp; BOCW Act</a:t>
            </a:r>
            <a:endParaRPr lang="en-US" dirty="0" smtClean="0"/>
          </a:p>
          <a:p>
            <a:r>
              <a:rPr lang="en-US" dirty="0" smtClean="0"/>
              <a:t>2. Relevant subsidiary regulations </a:t>
            </a:r>
            <a:r>
              <a:rPr lang="en-US" dirty="0" smtClean="0"/>
              <a:t>and rules</a:t>
            </a:r>
            <a:endParaRPr lang="en-US" dirty="0" smtClean="0"/>
          </a:p>
          <a:p>
            <a:r>
              <a:rPr lang="en-US" dirty="0" smtClean="0"/>
              <a:t>3. Approved code of practices and standards</a:t>
            </a:r>
          </a:p>
          <a:p>
            <a:pPr marL="0" indent="0">
              <a:buNone/>
            </a:pPr>
            <a:r>
              <a:rPr lang="en-US" dirty="0"/>
              <a:t>In addition, subsidiary legislation under the </a:t>
            </a:r>
            <a:r>
              <a:rPr lang="en-US" dirty="0" smtClean="0"/>
              <a:t>EHS </a:t>
            </a:r>
            <a:r>
              <a:rPr lang="en-US" dirty="0" smtClean="0"/>
              <a:t>related Acts and regulations including the following areas</a:t>
            </a:r>
            <a:r>
              <a:rPr lang="en-US" dirty="0"/>
              <a:t>:</a:t>
            </a:r>
          </a:p>
          <a:p>
            <a:pPr marL="411480" lvl="1" indent="0">
              <a:buNone/>
            </a:pPr>
            <a:r>
              <a:rPr lang="en-US" b="1" dirty="0"/>
              <a:t>a. Risk Management: </a:t>
            </a:r>
            <a:r>
              <a:rPr lang="en-US" dirty="0"/>
              <a:t>Employers are required </a:t>
            </a:r>
            <a:r>
              <a:rPr lang="en-US" dirty="0" smtClean="0"/>
              <a:t>to carry </a:t>
            </a:r>
            <a:r>
              <a:rPr lang="en-US" dirty="0"/>
              <a:t>out safety and health risk assessments </a:t>
            </a:r>
            <a:r>
              <a:rPr lang="en-US" dirty="0" smtClean="0"/>
              <a:t>under the EHS </a:t>
            </a:r>
            <a:r>
              <a:rPr lang="en-US" dirty="0"/>
              <a:t>(Risk Management) Regulations.</a:t>
            </a:r>
          </a:p>
          <a:p>
            <a:pPr marL="411480" lvl="1" indent="0">
              <a:buNone/>
            </a:pPr>
            <a:r>
              <a:rPr lang="en-US" b="1" dirty="0"/>
              <a:t>b. Reporting: </a:t>
            </a:r>
            <a:r>
              <a:rPr lang="en-US" dirty="0"/>
              <a:t>All workplaces are required to </a:t>
            </a:r>
            <a:r>
              <a:rPr lang="en-US" dirty="0" smtClean="0"/>
              <a:t>report work-related </a:t>
            </a:r>
            <a:r>
              <a:rPr lang="en-US" dirty="0"/>
              <a:t>accidents, dangerous </a:t>
            </a:r>
            <a:r>
              <a:rPr lang="en-US" dirty="0" smtClean="0"/>
              <a:t>occurrences and </a:t>
            </a:r>
            <a:r>
              <a:rPr lang="en-US" dirty="0"/>
              <a:t>ODs under the </a:t>
            </a:r>
            <a:r>
              <a:rPr lang="en-US" dirty="0" smtClean="0"/>
              <a:t>EHS </a:t>
            </a:r>
            <a:r>
              <a:rPr lang="en-US" dirty="0"/>
              <a:t>(Incident Reporting</a:t>
            </a:r>
            <a:r>
              <a:rPr lang="en-US" dirty="0" smtClean="0"/>
              <a:t>) Regulations</a:t>
            </a:r>
            <a:r>
              <a:rPr lang="en-US" dirty="0"/>
              <a:t>. </a:t>
            </a:r>
            <a:endParaRPr lang="en-US" dirty="0" smtClean="0"/>
          </a:p>
          <a:p>
            <a:pPr marL="411480" lvl="1" indent="0">
              <a:buNone/>
            </a:pPr>
            <a:r>
              <a:rPr lang="en-US" b="1" dirty="0"/>
              <a:t>c. Monitoring and Surveillance: </a:t>
            </a:r>
            <a:r>
              <a:rPr lang="en-US" dirty="0"/>
              <a:t>Regulations </a:t>
            </a:r>
            <a:r>
              <a:rPr lang="en-US" dirty="0" smtClean="0"/>
              <a:t>are in </a:t>
            </a:r>
            <a:r>
              <a:rPr lang="en-US" dirty="0"/>
              <a:t>place to ensure that the </a:t>
            </a:r>
            <a:r>
              <a:rPr lang="en-US" dirty="0" smtClean="0"/>
              <a:t>safety and health </a:t>
            </a:r>
            <a:r>
              <a:rPr lang="en-US" dirty="0"/>
              <a:t>of workers </a:t>
            </a:r>
            <a:r>
              <a:rPr lang="en-US" dirty="0" smtClean="0"/>
              <a:t>is not </a:t>
            </a:r>
            <a:r>
              <a:rPr lang="en-US" dirty="0"/>
              <a:t>compromised </a:t>
            </a:r>
            <a:r>
              <a:rPr lang="en-US" dirty="0" smtClean="0"/>
              <a:t>through regular inspection and surveillance of workplaces by authorities.</a:t>
            </a:r>
            <a:endParaRPr lang="en-US" dirty="0"/>
          </a:p>
        </p:txBody>
      </p:sp>
      <p:sp>
        <p:nvSpPr>
          <p:cNvPr id="4" name="Date Placeholder 3"/>
          <p:cNvSpPr>
            <a:spLocks noGrp="1"/>
          </p:cNvSpPr>
          <p:nvPr>
            <p:ph type="dt" sz="half" idx="10"/>
          </p:nvPr>
        </p:nvSpPr>
        <p:spPr/>
        <p:txBody>
          <a:bodyPr/>
          <a:lstStyle/>
          <a:p>
            <a:r>
              <a:rPr lang="en-US" smtClean="0"/>
              <a:t>COPY RIGHT RESERVED</a:t>
            </a:r>
            <a:endParaRPr lang="en-US" dirty="0"/>
          </a:p>
        </p:txBody>
      </p:sp>
      <p:sp>
        <p:nvSpPr>
          <p:cNvPr id="5" name="Footer Placeholder 4"/>
          <p:cNvSpPr>
            <a:spLocks noGrp="1"/>
          </p:cNvSpPr>
          <p:nvPr>
            <p:ph type="ftr" sz="quarter" idx="11"/>
          </p:nvPr>
        </p:nvSpPr>
        <p:spPr/>
        <p:txBody>
          <a:bodyPr/>
          <a:lstStyle/>
          <a:p>
            <a:r>
              <a:rPr lang="en-US" smtClean="0"/>
              <a:t>Copy Right @NECL</a:t>
            </a:r>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smtClean="0"/>
              <a:pPr/>
              <a:t>4</a:t>
            </a:fld>
            <a:endParaRPr lang="en-US" dirty="0"/>
          </a:p>
        </p:txBody>
      </p:sp>
    </p:spTree>
    <p:extLst>
      <p:ext uri="{BB962C8B-B14F-4D97-AF65-F5344CB8AC3E}">
        <p14:creationId xmlns:p14="http://schemas.microsoft.com/office/powerpoint/2010/main" val="3410589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8" name="Text Box 4"/>
          <p:cNvSpPr txBox="1">
            <a:spLocks noChangeArrowheads="1"/>
          </p:cNvSpPr>
          <p:nvPr/>
        </p:nvSpPr>
        <p:spPr bwMode="auto">
          <a:xfrm>
            <a:off x="1703388" y="404813"/>
            <a:ext cx="89646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en-US" altLang="en-US" sz="2400" b="1" dirty="0" smtClean="0">
                <a:solidFill>
                  <a:schemeClr val="accent1"/>
                </a:solidFill>
                <a:latin typeface="Bookman Old Style" panose="02050604050505020204" pitchFamily="18" charset="0"/>
              </a:rPr>
              <a:t>Checking</a:t>
            </a:r>
            <a:endParaRPr lang="en-SG" altLang="zh-CN" sz="2400" b="1" dirty="0">
              <a:solidFill>
                <a:schemeClr val="accent1"/>
              </a:solidFill>
              <a:latin typeface="Bookman Old Style" panose="02050604050505020204" pitchFamily="18" charset="0"/>
              <a:ea typeface="宋体" panose="02010600030101010101" pitchFamily="2" charset="-122"/>
            </a:endParaRPr>
          </a:p>
        </p:txBody>
      </p:sp>
      <p:sp>
        <p:nvSpPr>
          <p:cNvPr id="62469" name="Text Box 5"/>
          <p:cNvSpPr txBox="1">
            <a:spLocks noChangeArrowheads="1"/>
          </p:cNvSpPr>
          <p:nvPr/>
        </p:nvSpPr>
        <p:spPr bwMode="auto">
          <a:xfrm>
            <a:off x="1774826" y="981076"/>
            <a:ext cx="7705724"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defRPr/>
            </a:pPr>
            <a:r>
              <a:rPr lang="en-US" altLang="en-US" sz="2000" b="1" dirty="0" smtClean="0">
                <a:effectLst>
                  <a:outerShdw blurRad="38100" dist="38100" dir="2700000" algn="tl">
                    <a:srgbClr val="000000"/>
                  </a:outerShdw>
                </a:effectLst>
                <a:latin typeface="Bookman Old Style" panose="02050604050505020204" pitchFamily="18" charset="0"/>
              </a:rPr>
              <a:t>Performance </a:t>
            </a:r>
            <a:r>
              <a:rPr lang="en-US" altLang="en-US" sz="2000" b="1" dirty="0">
                <a:effectLst>
                  <a:outerShdw blurRad="38100" dist="38100" dir="2700000" algn="tl">
                    <a:srgbClr val="000000"/>
                  </a:outerShdw>
                </a:effectLst>
                <a:latin typeface="Bookman Old Style" panose="02050604050505020204" pitchFamily="18" charset="0"/>
              </a:rPr>
              <a:t>measurement &amp; monitoring</a:t>
            </a:r>
            <a:endParaRPr lang="en-SG" altLang="zh-CN" sz="2000" b="1" dirty="0">
              <a:effectLst>
                <a:outerShdw blurRad="38100" dist="38100" dir="2700000" algn="tl">
                  <a:srgbClr val="000000"/>
                </a:outerShdw>
              </a:effectLst>
              <a:latin typeface="Bookman Old Style" panose="02050604050505020204" pitchFamily="18" charset="0"/>
              <a:ea typeface="宋体" panose="02010600030101010101" pitchFamily="2" charset="-122"/>
            </a:endParaRPr>
          </a:p>
        </p:txBody>
      </p:sp>
      <p:sp>
        <p:nvSpPr>
          <p:cNvPr id="35844" name="Text Box 6"/>
          <p:cNvSpPr txBox="1">
            <a:spLocks noChangeArrowheads="1"/>
          </p:cNvSpPr>
          <p:nvPr/>
        </p:nvSpPr>
        <p:spPr bwMode="auto">
          <a:xfrm>
            <a:off x="1774826" y="1628776"/>
            <a:ext cx="85693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
                <a:schemeClr val="tx1"/>
              </a:buClr>
              <a:buSzTx/>
              <a:buFont typeface="Wingdings" panose="05000000000000000000" pitchFamily="2" charset="2"/>
              <a:buChar char="q"/>
            </a:pPr>
            <a:r>
              <a:rPr lang="en-US" altLang="en-US" dirty="0">
                <a:solidFill>
                  <a:schemeClr val="tx1"/>
                </a:solidFill>
                <a:latin typeface="Times New Roman" panose="02020603050405020304" pitchFamily="18" charset="0"/>
              </a:rPr>
              <a:t> </a:t>
            </a:r>
            <a:r>
              <a:rPr lang="en-US" altLang="en-US" sz="2000" b="1" dirty="0">
                <a:solidFill>
                  <a:schemeClr val="tx1"/>
                </a:solidFill>
                <a:latin typeface="Times New Roman" panose="02020603050405020304" pitchFamily="18" charset="0"/>
              </a:rPr>
              <a:t>E</a:t>
            </a:r>
            <a:r>
              <a:rPr lang="en-US" altLang="en-US" dirty="0">
                <a:solidFill>
                  <a:schemeClr val="tx1"/>
                </a:solidFill>
                <a:latin typeface="Times New Roman" panose="02020603050405020304" pitchFamily="18" charset="0"/>
              </a:rPr>
              <a:t>stablish, </a:t>
            </a:r>
            <a:r>
              <a:rPr lang="en-US" altLang="en-US" sz="2000" b="1" dirty="0">
                <a:solidFill>
                  <a:schemeClr val="tx1"/>
                </a:solidFill>
                <a:latin typeface="Times New Roman" panose="02020603050405020304" pitchFamily="18" charset="0"/>
              </a:rPr>
              <a:t>I</a:t>
            </a:r>
            <a:r>
              <a:rPr lang="en-US" altLang="en-US" dirty="0">
                <a:solidFill>
                  <a:schemeClr val="tx1"/>
                </a:solidFill>
                <a:latin typeface="Times New Roman" panose="02020603050405020304" pitchFamily="18" charset="0"/>
              </a:rPr>
              <a:t>mplement &amp; </a:t>
            </a:r>
            <a:r>
              <a:rPr lang="en-US" altLang="en-US" sz="2000" b="1" dirty="0">
                <a:solidFill>
                  <a:schemeClr val="tx1"/>
                </a:solidFill>
                <a:latin typeface="Times New Roman" panose="02020603050405020304" pitchFamily="18" charset="0"/>
              </a:rPr>
              <a:t>M</a:t>
            </a:r>
            <a:r>
              <a:rPr lang="en-US" altLang="en-US" dirty="0">
                <a:solidFill>
                  <a:schemeClr val="tx1"/>
                </a:solidFill>
                <a:latin typeface="Times New Roman" panose="02020603050405020304" pitchFamily="18" charset="0"/>
              </a:rPr>
              <a:t>aintain a procedure to:</a:t>
            </a:r>
            <a:endParaRPr lang="en-US" altLang="en-US" sz="2400" b="1" dirty="0">
              <a:solidFill>
                <a:schemeClr val="tx1"/>
              </a:solidFill>
              <a:latin typeface="Times New Roman" panose="02020603050405020304" pitchFamily="18" charset="0"/>
            </a:endParaRPr>
          </a:p>
        </p:txBody>
      </p:sp>
      <p:sp>
        <p:nvSpPr>
          <p:cNvPr id="35845" name="Text Box 7"/>
          <p:cNvSpPr txBox="1">
            <a:spLocks noChangeArrowheads="1"/>
          </p:cNvSpPr>
          <p:nvPr/>
        </p:nvSpPr>
        <p:spPr bwMode="auto">
          <a:xfrm>
            <a:off x="2063751" y="2349501"/>
            <a:ext cx="8353425" cy="222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
                <a:schemeClr val="tx1"/>
              </a:buClr>
              <a:buSzTx/>
              <a:buFont typeface="Wingdings" panose="05000000000000000000" pitchFamily="2" charset="2"/>
              <a:buChar char="ü"/>
            </a:pPr>
            <a:r>
              <a:rPr lang="en-US" altLang="en-US" dirty="0">
                <a:solidFill>
                  <a:schemeClr val="tx1"/>
                </a:solidFill>
                <a:latin typeface="Times New Roman" panose="02020603050405020304" pitchFamily="18" charset="0"/>
              </a:rPr>
              <a:t> </a:t>
            </a:r>
            <a:r>
              <a:rPr lang="en-US" altLang="en-US" sz="2000" b="1" dirty="0">
                <a:solidFill>
                  <a:schemeClr val="tx1"/>
                </a:solidFill>
                <a:latin typeface="Times New Roman" panose="02020603050405020304" pitchFamily="18" charset="0"/>
              </a:rPr>
              <a:t>Monitor key characteristics</a:t>
            </a:r>
            <a:r>
              <a:rPr lang="en-US" altLang="en-US" dirty="0">
                <a:solidFill>
                  <a:schemeClr val="tx1"/>
                </a:solidFill>
                <a:latin typeface="Times New Roman" panose="02020603050405020304" pitchFamily="18" charset="0"/>
              </a:rPr>
              <a:t> of operations that have significant </a:t>
            </a:r>
            <a:r>
              <a:rPr lang="en-US" altLang="en-US" dirty="0" smtClean="0">
                <a:solidFill>
                  <a:schemeClr val="tx1"/>
                </a:solidFill>
                <a:latin typeface="Times New Roman" panose="02020603050405020304" pitchFamily="18" charset="0"/>
              </a:rPr>
              <a:t>EHS </a:t>
            </a:r>
            <a:r>
              <a:rPr lang="en-US" altLang="en-US" dirty="0">
                <a:solidFill>
                  <a:schemeClr val="tx1"/>
                </a:solidFill>
                <a:latin typeface="Times New Roman" panose="02020603050405020304" pitchFamily="18" charset="0"/>
              </a:rPr>
              <a:t>impact</a:t>
            </a:r>
          </a:p>
          <a:p>
            <a:pPr eaLnBrk="1" hangingPunct="1">
              <a:spcBef>
                <a:spcPct val="50000"/>
              </a:spcBef>
              <a:buClr>
                <a:schemeClr val="tx1"/>
              </a:buClr>
              <a:buSzTx/>
              <a:buFont typeface="Wingdings" panose="05000000000000000000" pitchFamily="2" charset="2"/>
              <a:buChar char="ü"/>
            </a:pPr>
            <a:r>
              <a:rPr lang="en-US" altLang="en-US" dirty="0">
                <a:solidFill>
                  <a:schemeClr val="tx1"/>
                </a:solidFill>
                <a:latin typeface="Times New Roman" panose="02020603050405020304" pitchFamily="18" charset="0"/>
              </a:rPr>
              <a:t> Information on performance, operational controls, and </a:t>
            </a:r>
            <a:r>
              <a:rPr lang="en-US" altLang="en-US" sz="2000" b="1" dirty="0">
                <a:solidFill>
                  <a:schemeClr val="tx1"/>
                </a:solidFill>
                <a:latin typeface="Times New Roman" panose="02020603050405020304" pitchFamily="18" charset="0"/>
              </a:rPr>
              <a:t>conformity to objectives </a:t>
            </a:r>
          </a:p>
          <a:p>
            <a:pPr eaLnBrk="1" hangingPunct="1">
              <a:spcBef>
                <a:spcPct val="50000"/>
              </a:spcBef>
              <a:buClr>
                <a:schemeClr val="tx1"/>
              </a:buClr>
              <a:buSzTx/>
              <a:buFont typeface="Wingdings" panose="05000000000000000000" pitchFamily="2" charset="2"/>
              <a:buNone/>
            </a:pPr>
            <a:r>
              <a:rPr lang="en-US" altLang="en-US" sz="2000" b="1" dirty="0">
                <a:solidFill>
                  <a:schemeClr val="tx1"/>
                </a:solidFill>
                <a:latin typeface="Times New Roman" panose="02020603050405020304" pitchFamily="18" charset="0"/>
              </a:rPr>
              <a:t>   &amp; targets</a:t>
            </a:r>
          </a:p>
          <a:p>
            <a:pPr eaLnBrk="1" hangingPunct="1">
              <a:spcBef>
                <a:spcPct val="50000"/>
              </a:spcBef>
              <a:buClr>
                <a:schemeClr val="tx1"/>
              </a:buClr>
              <a:buSzTx/>
              <a:buFont typeface="Wingdings" panose="05000000000000000000" pitchFamily="2" charset="2"/>
              <a:buChar char="ü"/>
            </a:pPr>
            <a:r>
              <a:rPr lang="en-US" altLang="en-US" sz="2000" b="1" dirty="0">
                <a:solidFill>
                  <a:schemeClr val="tx1"/>
                </a:solidFill>
                <a:latin typeface="Times New Roman" panose="02020603050405020304" pitchFamily="18" charset="0"/>
              </a:rPr>
              <a:t> Proactive &amp; Reactive </a:t>
            </a:r>
            <a:r>
              <a:rPr lang="en-US" altLang="en-US" dirty="0">
                <a:solidFill>
                  <a:schemeClr val="tx1"/>
                </a:solidFill>
                <a:latin typeface="Times New Roman" panose="02020603050405020304" pitchFamily="18" charset="0"/>
              </a:rPr>
              <a:t>monitoring</a:t>
            </a:r>
          </a:p>
          <a:p>
            <a:pPr eaLnBrk="1" hangingPunct="1">
              <a:spcBef>
                <a:spcPct val="50000"/>
              </a:spcBef>
              <a:buClr>
                <a:schemeClr val="tx1"/>
              </a:buClr>
              <a:buSzTx/>
              <a:buFont typeface="Wingdings" panose="05000000000000000000" pitchFamily="2" charset="2"/>
              <a:buChar char="ü"/>
            </a:pPr>
            <a:r>
              <a:rPr lang="en-US" altLang="en-US" dirty="0">
                <a:solidFill>
                  <a:schemeClr val="tx1"/>
                </a:solidFill>
                <a:latin typeface="Times New Roman" panose="02020603050405020304" pitchFamily="18" charset="0"/>
              </a:rPr>
              <a:t> </a:t>
            </a:r>
            <a:r>
              <a:rPr lang="en-US" altLang="en-US" sz="2000" b="1" dirty="0">
                <a:solidFill>
                  <a:schemeClr val="tx1"/>
                </a:solidFill>
                <a:latin typeface="Times New Roman" panose="02020603050405020304" pitchFamily="18" charset="0"/>
              </a:rPr>
              <a:t>Monitoring equipment</a:t>
            </a:r>
            <a:r>
              <a:rPr lang="en-US" altLang="en-US" dirty="0">
                <a:solidFill>
                  <a:schemeClr val="tx1"/>
                </a:solidFill>
                <a:latin typeface="Times New Roman" panose="02020603050405020304" pitchFamily="18" charset="0"/>
              </a:rPr>
              <a:t> calibrated or verified</a:t>
            </a:r>
          </a:p>
        </p:txBody>
      </p:sp>
      <p:sp>
        <p:nvSpPr>
          <p:cNvPr id="2" name="Footer Placeholder 1"/>
          <p:cNvSpPr>
            <a:spLocks noGrp="1"/>
          </p:cNvSpPr>
          <p:nvPr>
            <p:ph type="ftr" sz="quarter" idx="11"/>
          </p:nvPr>
        </p:nvSpPr>
        <p:spPr/>
        <p:txBody>
          <a:bodyPr/>
          <a:lstStyle/>
          <a:p>
            <a:r>
              <a:rPr lang="en-US" smtClean="0"/>
              <a:t>Copy Right @NECL</a:t>
            </a:r>
            <a:endParaRPr lang="en-US"/>
          </a:p>
        </p:txBody>
      </p:sp>
      <p:sp>
        <p:nvSpPr>
          <p:cNvPr id="3" name="Date Placeholder 2"/>
          <p:cNvSpPr>
            <a:spLocks noGrp="1"/>
          </p:cNvSpPr>
          <p:nvPr>
            <p:ph type="dt" sz="half" idx="10"/>
          </p:nvPr>
        </p:nvSpPr>
        <p:spPr/>
        <p:txBody>
          <a:bodyPr/>
          <a:lstStyle/>
          <a:p>
            <a:r>
              <a:rPr lang="en-US" smtClean="0"/>
              <a:t>COPY RIGHT RESERVED</a:t>
            </a:r>
            <a:endParaRPr lang="en-US"/>
          </a:p>
        </p:txBody>
      </p:sp>
      <p:sp>
        <p:nvSpPr>
          <p:cNvPr id="4" name="Slide Number Placeholder 3"/>
          <p:cNvSpPr>
            <a:spLocks noGrp="1"/>
          </p:cNvSpPr>
          <p:nvPr>
            <p:ph type="sldNum" sz="quarter" idx="12"/>
          </p:nvPr>
        </p:nvSpPr>
        <p:spPr/>
        <p:txBody>
          <a:bodyPr/>
          <a:lstStyle/>
          <a:p>
            <a:fld id="{E31375A4-56A4-47D6-9801-1991572033F7}" type="slidenum">
              <a:rPr lang="en-US" smtClean="0"/>
              <a:t>40</a:t>
            </a:fld>
            <a:endParaRPr lang="en-US"/>
          </a:p>
        </p:txBody>
      </p:sp>
    </p:spTree>
    <p:extLst>
      <p:ext uri="{BB962C8B-B14F-4D97-AF65-F5344CB8AC3E}">
        <p14:creationId xmlns:p14="http://schemas.microsoft.com/office/powerpoint/2010/main" val="2120554594"/>
      </p:ext>
    </p:extLst>
  </p:cSld>
  <p:clrMapOvr>
    <a:masterClrMapping/>
  </p:clrMapOvr>
  <p:transition>
    <p:blinds/>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2" name="Text Box 4"/>
          <p:cNvSpPr txBox="1">
            <a:spLocks noChangeArrowheads="1"/>
          </p:cNvSpPr>
          <p:nvPr/>
        </p:nvSpPr>
        <p:spPr bwMode="auto">
          <a:xfrm>
            <a:off x="1703388" y="549276"/>
            <a:ext cx="77771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en-US" altLang="en-US" sz="2000" b="1" dirty="0" smtClean="0">
                <a:solidFill>
                  <a:schemeClr val="accent1"/>
                </a:solidFill>
                <a:latin typeface="Bookman Old Style" panose="02050604050505020204" pitchFamily="18" charset="0"/>
              </a:rPr>
              <a:t>Evaluation </a:t>
            </a:r>
            <a:r>
              <a:rPr lang="en-US" altLang="en-US" sz="2000" b="1" dirty="0">
                <a:solidFill>
                  <a:schemeClr val="accent1"/>
                </a:solidFill>
                <a:latin typeface="Bookman Old Style" panose="02050604050505020204" pitchFamily="18" charset="0"/>
              </a:rPr>
              <a:t>of compliance</a:t>
            </a:r>
            <a:endParaRPr lang="en-SG" altLang="zh-CN" sz="2000" b="1" dirty="0">
              <a:solidFill>
                <a:schemeClr val="accent1"/>
              </a:solidFill>
              <a:latin typeface="Bookman Old Style" panose="02050604050505020204" pitchFamily="18" charset="0"/>
              <a:ea typeface="宋体" panose="02010600030101010101" pitchFamily="2" charset="-122"/>
            </a:endParaRPr>
          </a:p>
        </p:txBody>
      </p:sp>
      <p:sp>
        <p:nvSpPr>
          <p:cNvPr id="36867" name="Text Box 5"/>
          <p:cNvSpPr txBox="1">
            <a:spLocks noChangeArrowheads="1"/>
          </p:cNvSpPr>
          <p:nvPr/>
        </p:nvSpPr>
        <p:spPr bwMode="auto">
          <a:xfrm>
            <a:off x="1703389" y="1844676"/>
            <a:ext cx="8713787" cy="172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
                <a:schemeClr val="tx1"/>
              </a:buClr>
              <a:buSzTx/>
              <a:buFont typeface="Wingdings" panose="05000000000000000000" pitchFamily="2" charset="2"/>
              <a:buNone/>
            </a:pPr>
            <a:r>
              <a:rPr lang="en-US" altLang="en-US" sz="2000" b="1" dirty="0" smtClean="0">
                <a:solidFill>
                  <a:schemeClr val="tx1"/>
                </a:solidFill>
                <a:latin typeface="Times New Roman" panose="02020603050405020304" pitchFamily="18" charset="0"/>
              </a:rPr>
              <a:t>Commitment</a:t>
            </a:r>
            <a:r>
              <a:rPr lang="en-US" altLang="en-US" dirty="0" smtClean="0">
                <a:solidFill>
                  <a:schemeClr val="tx1"/>
                </a:solidFill>
                <a:latin typeface="Times New Roman" panose="02020603050405020304" pitchFamily="18" charset="0"/>
              </a:rPr>
              <a:t> </a:t>
            </a:r>
            <a:r>
              <a:rPr lang="en-US" altLang="en-US" dirty="0">
                <a:solidFill>
                  <a:schemeClr val="tx1"/>
                </a:solidFill>
                <a:latin typeface="Times New Roman" panose="02020603050405020304" pitchFamily="18" charset="0"/>
              </a:rPr>
              <a:t>to compliance</a:t>
            </a:r>
          </a:p>
          <a:p>
            <a:pPr eaLnBrk="1" hangingPunct="1">
              <a:spcBef>
                <a:spcPct val="50000"/>
              </a:spcBef>
              <a:buClr>
                <a:schemeClr val="tx1"/>
              </a:buClr>
              <a:buSzTx/>
              <a:buFont typeface="Wingdings" panose="05000000000000000000" pitchFamily="2" charset="2"/>
              <a:buNone/>
            </a:pPr>
            <a:r>
              <a:rPr lang="en-US" altLang="en-US" dirty="0">
                <a:solidFill>
                  <a:schemeClr val="tx1"/>
                </a:solidFill>
                <a:latin typeface="Times New Roman" panose="02020603050405020304" pitchFamily="18" charset="0"/>
              </a:rPr>
              <a:t>            - Periodically </a:t>
            </a:r>
            <a:r>
              <a:rPr lang="en-US" altLang="en-US" sz="2000" b="1" dirty="0">
                <a:solidFill>
                  <a:schemeClr val="tx1"/>
                </a:solidFill>
                <a:latin typeface="Times New Roman" panose="02020603050405020304" pitchFamily="18" charset="0"/>
              </a:rPr>
              <a:t>evaluating compliance</a:t>
            </a:r>
            <a:r>
              <a:rPr lang="en-US" altLang="en-US" dirty="0">
                <a:solidFill>
                  <a:schemeClr val="tx1"/>
                </a:solidFill>
                <a:latin typeface="Times New Roman" panose="02020603050405020304" pitchFamily="18" charset="0"/>
              </a:rPr>
              <a:t> with applicable </a:t>
            </a:r>
            <a:r>
              <a:rPr lang="en-US" altLang="en-US" sz="2000" b="1" dirty="0">
                <a:solidFill>
                  <a:schemeClr val="tx1"/>
                </a:solidFill>
                <a:latin typeface="Times New Roman" panose="02020603050405020304" pitchFamily="18" charset="0"/>
              </a:rPr>
              <a:t>legal requirements</a:t>
            </a:r>
            <a:endParaRPr lang="en-US" altLang="en-US" dirty="0">
              <a:solidFill>
                <a:schemeClr val="tx1"/>
              </a:solidFill>
              <a:latin typeface="Times New Roman" panose="02020603050405020304" pitchFamily="18" charset="0"/>
            </a:endParaRPr>
          </a:p>
          <a:p>
            <a:pPr eaLnBrk="1" hangingPunct="1">
              <a:spcBef>
                <a:spcPct val="50000"/>
              </a:spcBef>
              <a:buClr>
                <a:schemeClr val="tx1"/>
              </a:buClr>
              <a:buSzTx/>
              <a:buFont typeface="Wingdings" panose="05000000000000000000" pitchFamily="2" charset="2"/>
              <a:buNone/>
            </a:pPr>
            <a:r>
              <a:rPr lang="en-US" altLang="en-US" dirty="0">
                <a:solidFill>
                  <a:schemeClr val="tx1"/>
                </a:solidFill>
                <a:latin typeface="Times New Roman" panose="02020603050405020304" pitchFamily="18" charset="0"/>
              </a:rPr>
              <a:t>            - Keep </a:t>
            </a:r>
            <a:r>
              <a:rPr lang="en-US" altLang="en-US" sz="2000" b="1" dirty="0">
                <a:solidFill>
                  <a:schemeClr val="tx1"/>
                </a:solidFill>
                <a:latin typeface="Times New Roman" panose="02020603050405020304" pitchFamily="18" charset="0"/>
              </a:rPr>
              <a:t>records of the results</a:t>
            </a:r>
            <a:r>
              <a:rPr lang="en-US" altLang="en-US" dirty="0">
                <a:solidFill>
                  <a:schemeClr val="tx1"/>
                </a:solidFill>
                <a:latin typeface="Times New Roman" panose="02020603050405020304" pitchFamily="18" charset="0"/>
              </a:rPr>
              <a:t> of the evaluations</a:t>
            </a:r>
            <a:endParaRPr lang="en-US" altLang="en-US" b="1" dirty="0">
              <a:solidFill>
                <a:schemeClr val="tx1"/>
              </a:solidFill>
              <a:latin typeface="Times New Roman" panose="02020603050405020304" pitchFamily="18" charset="0"/>
            </a:endParaRPr>
          </a:p>
          <a:p>
            <a:pPr eaLnBrk="1" hangingPunct="1">
              <a:spcBef>
                <a:spcPct val="50000"/>
              </a:spcBef>
              <a:buClr>
                <a:schemeClr val="tx1"/>
              </a:buClr>
              <a:buSzTx/>
              <a:buFont typeface="Wingdings" panose="05000000000000000000" pitchFamily="2" charset="2"/>
              <a:buNone/>
            </a:pPr>
            <a:endParaRPr lang="en-SG" altLang="zh-CN" dirty="0">
              <a:solidFill>
                <a:schemeClr val="tx1"/>
              </a:solidFill>
              <a:latin typeface="Times New Roman" panose="02020603050405020304" pitchFamily="18" charset="0"/>
              <a:ea typeface="SimSun" panose="02010600030101010101" pitchFamily="2" charset="-122"/>
            </a:endParaRPr>
          </a:p>
        </p:txBody>
      </p:sp>
      <p:sp>
        <p:nvSpPr>
          <p:cNvPr id="36868" name="Text Box 6"/>
          <p:cNvSpPr txBox="1">
            <a:spLocks noChangeArrowheads="1"/>
          </p:cNvSpPr>
          <p:nvPr/>
        </p:nvSpPr>
        <p:spPr bwMode="auto">
          <a:xfrm>
            <a:off x="1703389" y="3933826"/>
            <a:ext cx="8713787" cy="172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
                <a:schemeClr val="tx1"/>
              </a:buClr>
              <a:buSzTx/>
              <a:buFont typeface="Wingdings" panose="05000000000000000000" pitchFamily="2" charset="2"/>
              <a:buNone/>
            </a:pPr>
            <a:r>
              <a:rPr lang="en-US" altLang="en-US" dirty="0" smtClean="0">
                <a:solidFill>
                  <a:schemeClr val="tx1"/>
                </a:solidFill>
                <a:latin typeface="Times New Roman" panose="02020603050405020304" pitchFamily="18" charset="0"/>
              </a:rPr>
              <a:t>Evaluate </a:t>
            </a:r>
            <a:r>
              <a:rPr lang="en-US" altLang="en-US" sz="2000" b="1" dirty="0">
                <a:solidFill>
                  <a:schemeClr val="tx1"/>
                </a:solidFill>
                <a:latin typeface="Times New Roman" panose="02020603050405020304" pitchFamily="18" charset="0"/>
              </a:rPr>
              <a:t>compliance</a:t>
            </a:r>
            <a:r>
              <a:rPr lang="en-US" altLang="en-US" dirty="0">
                <a:solidFill>
                  <a:schemeClr val="tx1"/>
                </a:solidFill>
                <a:latin typeface="Times New Roman" panose="02020603050405020304" pitchFamily="18" charset="0"/>
              </a:rPr>
              <a:t> with </a:t>
            </a:r>
            <a:r>
              <a:rPr lang="en-US" altLang="en-US" sz="2000" b="1" dirty="0">
                <a:solidFill>
                  <a:schemeClr val="tx1"/>
                </a:solidFill>
                <a:latin typeface="Times New Roman" panose="02020603050405020304" pitchFamily="18" charset="0"/>
              </a:rPr>
              <a:t>other requirements</a:t>
            </a:r>
          </a:p>
          <a:p>
            <a:pPr eaLnBrk="1" hangingPunct="1">
              <a:spcBef>
                <a:spcPct val="50000"/>
              </a:spcBef>
              <a:buClr>
                <a:schemeClr val="tx1"/>
              </a:buClr>
              <a:buSzTx/>
              <a:buFont typeface="Wingdings" panose="05000000000000000000" pitchFamily="2" charset="2"/>
              <a:buNone/>
            </a:pPr>
            <a:r>
              <a:rPr lang="en-US" altLang="en-US" dirty="0">
                <a:solidFill>
                  <a:schemeClr val="tx1"/>
                </a:solidFill>
                <a:latin typeface="Times New Roman" panose="02020603050405020304" pitchFamily="18" charset="0"/>
              </a:rPr>
              <a:t>             - May </a:t>
            </a:r>
            <a:r>
              <a:rPr lang="en-US" altLang="en-US" sz="2000" b="1" dirty="0">
                <a:solidFill>
                  <a:schemeClr val="tx1"/>
                </a:solidFill>
                <a:latin typeface="Times New Roman" panose="02020603050405020304" pitchFamily="18" charset="0"/>
              </a:rPr>
              <a:t>combine</a:t>
            </a:r>
            <a:r>
              <a:rPr lang="en-US" altLang="en-US" dirty="0">
                <a:solidFill>
                  <a:schemeClr val="tx1"/>
                </a:solidFill>
                <a:latin typeface="Times New Roman" panose="02020603050405020304" pitchFamily="18" charset="0"/>
              </a:rPr>
              <a:t> this evaluation with the evaluation of legal compliance </a:t>
            </a:r>
            <a:endParaRPr lang="en-US" altLang="en-US" dirty="0" smtClean="0">
              <a:solidFill>
                <a:schemeClr val="tx1"/>
              </a:solidFill>
              <a:latin typeface="Times New Roman" panose="02020603050405020304" pitchFamily="18" charset="0"/>
            </a:endParaRPr>
          </a:p>
          <a:p>
            <a:pPr eaLnBrk="1" hangingPunct="1">
              <a:spcBef>
                <a:spcPct val="50000"/>
              </a:spcBef>
              <a:buClr>
                <a:schemeClr val="tx1"/>
              </a:buClr>
              <a:buSzTx/>
              <a:buFont typeface="Wingdings" panose="05000000000000000000" pitchFamily="2" charset="2"/>
              <a:buNone/>
            </a:pPr>
            <a:r>
              <a:rPr lang="en-US" altLang="en-US" dirty="0" smtClean="0">
                <a:solidFill>
                  <a:schemeClr val="tx1"/>
                </a:solidFill>
                <a:latin typeface="Times New Roman" panose="02020603050405020304" pitchFamily="18" charset="0"/>
              </a:rPr>
              <a:t>             - Keep </a:t>
            </a:r>
            <a:r>
              <a:rPr lang="en-US" altLang="en-US" sz="2000" b="1" dirty="0" smtClean="0">
                <a:solidFill>
                  <a:schemeClr val="tx1"/>
                </a:solidFill>
                <a:latin typeface="Times New Roman" panose="02020603050405020304" pitchFamily="18" charset="0"/>
              </a:rPr>
              <a:t>records of the results</a:t>
            </a:r>
            <a:r>
              <a:rPr lang="en-US" altLang="en-US" dirty="0" smtClean="0">
                <a:solidFill>
                  <a:schemeClr val="tx1"/>
                </a:solidFill>
                <a:latin typeface="Times New Roman" panose="02020603050405020304" pitchFamily="18" charset="0"/>
              </a:rPr>
              <a:t> of the evaluations</a:t>
            </a:r>
            <a:endParaRPr lang="en-US" altLang="en-US" b="1" dirty="0" smtClean="0">
              <a:solidFill>
                <a:schemeClr val="tx1"/>
              </a:solidFill>
              <a:latin typeface="Times New Roman" panose="02020603050405020304" pitchFamily="18" charset="0"/>
            </a:endParaRPr>
          </a:p>
          <a:p>
            <a:pPr eaLnBrk="1" hangingPunct="1">
              <a:spcBef>
                <a:spcPct val="50000"/>
              </a:spcBef>
              <a:buClr>
                <a:schemeClr val="tx1"/>
              </a:buClr>
              <a:buSzTx/>
              <a:buFont typeface="Wingdings" panose="05000000000000000000" pitchFamily="2" charset="2"/>
              <a:buNone/>
            </a:pPr>
            <a:endParaRPr lang="en-SG" altLang="zh-CN" dirty="0">
              <a:solidFill>
                <a:schemeClr val="tx1"/>
              </a:solidFill>
              <a:latin typeface="Times New Roman" panose="02020603050405020304" pitchFamily="18" charset="0"/>
              <a:ea typeface="SimSun" panose="02010600030101010101" pitchFamily="2" charset="-122"/>
            </a:endParaRPr>
          </a:p>
        </p:txBody>
      </p:sp>
      <p:sp>
        <p:nvSpPr>
          <p:cNvPr id="36869" name="Text Box 7"/>
          <p:cNvSpPr txBox="1">
            <a:spLocks noChangeArrowheads="1"/>
          </p:cNvSpPr>
          <p:nvPr/>
        </p:nvSpPr>
        <p:spPr bwMode="auto">
          <a:xfrm>
            <a:off x="1703389" y="1125539"/>
            <a:ext cx="85693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
                <a:schemeClr val="tx1"/>
              </a:buClr>
              <a:buSzTx/>
              <a:buFont typeface="Wingdings" panose="05000000000000000000" pitchFamily="2" charset="2"/>
              <a:buChar char="q"/>
            </a:pPr>
            <a:r>
              <a:rPr lang="en-US" altLang="en-US" dirty="0">
                <a:solidFill>
                  <a:schemeClr val="tx1"/>
                </a:solidFill>
                <a:latin typeface="Times New Roman" panose="02020603050405020304" pitchFamily="18" charset="0"/>
              </a:rPr>
              <a:t> </a:t>
            </a:r>
            <a:r>
              <a:rPr lang="en-US" altLang="en-US" sz="2000" b="1" dirty="0">
                <a:solidFill>
                  <a:schemeClr val="tx1"/>
                </a:solidFill>
                <a:latin typeface="Times New Roman" panose="02020603050405020304" pitchFamily="18" charset="0"/>
              </a:rPr>
              <a:t>E</a:t>
            </a:r>
            <a:r>
              <a:rPr lang="en-US" altLang="en-US" dirty="0">
                <a:solidFill>
                  <a:schemeClr val="tx1"/>
                </a:solidFill>
                <a:latin typeface="Times New Roman" panose="02020603050405020304" pitchFamily="18" charset="0"/>
              </a:rPr>
              <a:t>stablish, </a:t>
            </a:r>
            <a:r>
              <a:rPr lang="en-US" altLang="en-US" sz="2000" b="1" dirty="0">
                <a:solidFill>
                  <a:schemeClr val="tx1"/>
                </a:solidFill>
                <a:latin typeface="Times New Roman" panose="02020603050405020304" pitchFamily="18" charset="0"/>
              </a:rPr>
              <a:t>I</a:t>
            </a:r>
            <a:r>
              <a:rPr lang="en-US" altLang="en-US" dirty="0">
                <a:solidFill>
                  <a:schemeClr val="tx1"/>
                </a:solidFill>
                <a:latin typeface="Times New Roman" panose="02020603050405020304" pitchFamily="18" charset="0"/>
              </a:rPr>
              <a:t>mplement &amp; </a:t>
            </a:r>
            <a:r>
              <a:rPr lang="en-US" altLang="en-US" sz="2000" b="1" dirty="0">
                <a:solidFill>
                  <a:schemeClr val="tx1"/>
                </a:solidFill>
                <a:latin typeface="Times New Roman" panose="02020603050405020304" pitchFamily="18" charset="0"/>
              </a:rPr>
              <a:t>M</a:t>
            </a:r>
            <a:r>
              <a:rPr lang="en-US" altLang="en-US" dirty="0">
                <a:solidFill>
                  <a:schemeClr val="tx1"/>
                </a:solidFill>
                <a:latin typeface="Times New Roman" panose="02020603050405020304" pitchFamily="18" charset="0"/>
              </a:rPr>
              <a:t>aintain a procedure for:</a:t>
            </a:r>
          </a:p>
        </p:txBody>
      </p:sp>
      <p:pic>
        <p:nvPicPr>
          <p:cNvPr id="36870" name="Picture 8" descr="MCBS00330_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83564" y="2781300"/>
            <a:ext cx="1495425" cy="145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r>
              <a:rPr lang="en-US" smtClean="0"/>
              <a:t>Copy Right @NECL</a:t>
            </a:r>
            <a:endParaRPr lang="en-US"/>
          </a:p>
        </p:txBody>
      </p:sp>
      <p:sp>
        <p:nvSpPr>
          <p:cNvPr id="3" name="Date Placeholder 2"/>
          <p:cNvSpPr>
            <a:spLocks noGrp="1"/>
          </p:cNvSpPr>
          <p:nvPr>
            <p:ph type="dt" sz="half" idx="10"/>
          </p:nvPr>
        </p:nvSpPr>
        <p:spPr/>
        <p:txBody>
          <a:bodyPr/>
          <a:lstStyle/>
          <a:p>
            <a:r>
              <a:rPr lang="en-US" smtClean="0"/>
              <a:t>COPY RIGHT RESERVED</a:t>
            </a:r>
            <a:endParaRPr lang="en-US"/>
          </a:p>
        </p:txBody>
      </p:sp>
      <p:sp>
        <p:nvSpPr>
          <p:cNvPr id="4" name="Slide Number Placeholder 3"/>
          <p:cNvSpPr>
            <a:spLocks noGrp="1"/>
          </p:cNvSpPr>
          <p:nvPr>
            <p:ph type="sldNum" sz="quarter" idx="12"/>
          </p:nvPr>
        </p:nvSpPr>
        <p:spPr/>
        <p:txBody>
          <a:bodyPr/>
          <a:lstStyle/>
          <a:p>
            <a:fld id="{E31375A4-56A4-47D6-9801-1991572033F7}" type="slidenum">
              <a:rPr lang="en-US" smtClean="0"/>
              <a:t>41</a:t>
            </a:fld>
            <a:endParaRPr lang="en-US"/>
          </a:p>
        </p:txBody>
      </p:sp>
    </p:spTree>
    <p:extLst>
      <p:ext uri="{BB962C8B-B14F-4D97-AF65-F5344CB8AC3E}">
        <p14:creationId xmlns:p14="http://schemas.microsoft.com/office/powerpoint/2010/main" val="3786315886"/>
      </p:ext>
    </p:extLst>
  </p:cSld>
  <p:clrMapOvr>
    <a:masterClrMapping/>
  </p:clrMapOvr>
  <p:transition>
    <p:blinds/>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6" name="Text Box 4"/>
          <p:cNvSpPr txBox="1">
            <a:spLocks noChangeArrowheads="1"/>
          </p:cNvSpPr>
          <p:nvPr/>
        </p:nvSpPr>
        <p:spPr bwMode="auto">
          <a:xfrm>
            <a:off x="1703388" y="404814"/>
            <a:ext cx="948598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defRPr/>
            </a:pPr>
            <a:r>
              <a:rPr lang="en-US" altLang="en-US" sz="2000" b="1" dirty="0" smtClean="0">
                <a:solidFill>
                  <a:schemeClr val="accent1"/>
                </a:solidFill>
                <a:latin typeface="Bookman Old Style" panose="02050604050505020204" pitchFamily="18" charset="0"/>
              </a:rPr>
              <a:t>Incident </a:t>
            </a:r>
            <a:r>
              <a:rPr lang="en-US" altLang="en-US" sz="2000" b="1" dirty="0">
                <a:solidFill>
                  <a:schemeClr val="accent1"/>
                </a:solidFill>
                <a:latin typeface="Bookman Old Style" panose="02050604050505020204" pitchFamily="18" charset="0"/>
              </a:rPr>
              <a:t>investigation, nonconformity, corrective &amp; </a:t>
            </a:r>
          </a:p>
          <a:p>
            <a:pPr eaLnBrk="1" hangingPunct="1">
              <a:spcBef>
                <a:spcPct val="50000"/>
              </a:spcBef>
              <a:defRPr/>
            </a:pPr>
            <a:r>
              <a:rPr lang="en-US" altLang="en-US" sz="2000" b="1" dirty="0" smtClean="0">
                <a:solidFill>
                  <a:schemeClr val="accent1"/>
                </a:solidFill>
                <a:latin typeface="Bookman Old Style" panose="02050604050505020204" pitchFamily="18" charset="0"/>
              </a:rPr>
              <a:t>preventive </a:t>
            </a:r>
            <a:r>
              <a:rPr lang="en-US" altLang="en-US" sz="2000" b="1" dirty="0">
                <a:solidFill>
                  <a:schemeClr val="accent1"/>
                </a:solidFill>
                <a:latin typeface="Bookman Old Style" panose="02050604050505020204" pitchFamily="18" charset="0"/>
              </a:rPr>
              <a:t>action</a:t>
            </a:r>
            <a:endParaRPr lang="en-SG" altLang="zh-CN" sz="2000" b="1" dirty="0">
              <a:solidFill>
                <a:schemeClr val="accent1"/>
              </a:solidFill>
              <a:latin typeface="Bookman Old Style" panose="02050604050505020204" pitchFamily="18" charset="0"/>
              <a:ea typeface="宋体" panose="02010600030101010101" pitchFamily="2" charset="-122"/>
            </a:endParaRPr>
          </a:p>
        </p:txBody>
      </p:sp>
      <p:sp>
        <p:nvSpPr>
          <p:cNvPr id="64517" name="Text Box 5"/>
          <p:cNvSpPr txBox="1">
            <a:spLocks noChangeArrowheads="1"/>
          </p:cNvSpPr>
          <p:nvPr/>
        </p:nvSpPr>
        <p:spPr bwMode="auto">
          <a:xfrm>
            <a:off x="1703388" y="1539876"/>
            <a:ext cx="77771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en-US" altLang="en-US" sz="2000" b="1" dirty="0" smtClean="0">
                <a:effectLst>
                  <a:outerShdw blurRad="38100" dist="38100" dir="2700000" algn="tl">
                    <a:srgbClr val="000000"/>
                  </a:outerShdw>
                </a:effectLst>
                <a:latin typeface="Bookman Old Style" panose="02050604050505020204" pitchFamily="18" charset="0"/>
              </a:rPr>
              <a:t>Incident </a:t>
            </a:r>
            <a:r>
              <a:rPr lang="en-US" altLang="en-US" sz="2000" b="1" dirty="0">
                <a:effectLst>
                  <a:outerShdw blurRad="38100" dist="38100" dir="2700000" algn="tl">
                    <a:srgbClr val="000000"/>
                  </a:outerShdw>
                </a:effectLst>
                <a:latin typeface="Bookman Old Style" panose="02050604050505020204" pitchFamily="18" charset="0"/>
              </a:rPr>
              <a:t>investigation</a:t>
            </a:r>
            <a:endParaRPr lang="en-SG" altLang="zh-CN" sz="2000" b="1" dirty="0">
              <a:effectLst>
                <a:outerShdw blurRad="38100" dist="38100" dir="2700000" algn="tl">
                  <a:srgbClr val="000000"/>
                </a:outerShdw>
              </a:effectLst>
              <a:latin typeface="Bookman Old Style" panose="02050604050505020204" pitchFamily="18" charset="0"/>
              <a:ea typeface="宋体" panose="02010600030101010101" pitchFamily="2" charset="-122"/>
            </a:endParaRPr>
          </a:p>
        </p:txBody>
      </p:sp>
      <p:sp>
        <p:nvSpPr>
          <p:cNvPr id="37892" name="Text Box 6"/>
          <p:cNvSpPr txBox="1">
            <a:spLocks noChangeArrowheads="1"/>
          </p:cNvSpPr>
          <p:nvPr/>
        </p:nvSpPr>
        <p:spPr bwMode="auto">
          <a:xfrm>
            <a:off x="1524000" y="2205039"/>
            <a:ext cx="9144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
                <a:schemeClr val="tx1"/>
              </a:buClr>
              <a:buSzTx/>
              <a:buFont typeface="Wingdings" panose="05000000000000000000" pitchFamily="2" charset="2"/>
              <a:buChar char="q"/>
            </a:pPr>
            <a:r>
              <a:rPr lang="en-US" altLang="en-US" dirty="0">
                <a:solidFill>
                  <a:schemeClr val="tx1"/>
                </a:solidFill>
                <a:latin typeface="Times New Roman" panose="02020603050405020304" pitchFamily="18" charset="0"/>
              </a:rPr>
              <a:t> </a:t>
            </a:r>
            <a:r>
              <a:rPr lang="en-US" altLang="en-US" sz="2000" b="1" dirty="0">
                <a:solidFill>
                  <a:schemeClr val="tx1"/>
                </a:solidFill>
                <a:latin typeface="Times New Roman" panose="02020603050405020304" pitchFamily="18" charset="0"/>
              </a:rPr>
              <a:t>E</a:t>
            </a:r>
            <a:r>
              <a:rPr lang="en-US" altLang="en-US" dirty="0">
                <a:solidFill>
                  <a:schemeClr val="tx1"/>
                </a:solidFill>
                <a:latin typeface="Times New Roman" panose="02020603050405020304" pitchFamily="18" charset="0"/>
              </a:rPr>
              <a:t>stablish, </a:t>
            </a:r>
            <a:r>
              <a:rPr lang="en-US" altLang="en-US" sz="2000" b="1" dirty="0">
                <a:solidFill>
                  <a:schemeClr val="tx1"/>
                </a:solidFill>
                <a:latin typeface="Times New Roman" panose="02020603050405020304" pitchFamily="18" charset="0"/>
              </a:rPr>
              <a:t>I</a:t>
            </a:r>
            <a:r>
              <a:rPr lang="en-US" altLang="en-US" dirty="0">
                <a:solidFill>
                  <a:schemeClr val="tx1"/>
                </a:solidFill>
                <a:latin typeface="Times New Roman" panose="02020603050405020304" pitchFamily="18" charset="0"/>
              </a:rPr>
              <a:t>mplement &amp; </a:t>
            </a:r>
            <a:r>
              <a:rPr lang="en-US" altLang="en-US" sz="2000" b="1" dirty="0">
                <a:solidFill>
                  <a:schemeClr val="tx1"/>
                </a:solidFill>
                <a:latin typeface="Times New Roman" panose="02020603050405020304" pitchFamily="18" charset="0"/>
              </a:rPr>
              <a:t>M</a:t>
            </a:r>
            <a:r>
              <a:rPr lang="en-US" altLang="en-US" dirty="0">
                <a:solidFill>
                  <a:schemeClr val="tx1"/>
                </a:solidFill>
                <a:latin typeface="Times New Roman" panose="02020603050405020304" pitchFamily="18" charset="0"/>
              </a:rPr>
              <a:t>aintain a procedure to </a:t>
            </a:r>
            <a:r>
              <a:rPr lang="en-US" altLang="en-US" sz="2000" b="1" dirty="0">
                <a:solidFill>
                  <a:schemeClr val="tx1"/>
                </a:solidFill>
                <a:latin typeface="Times New Roman" panose="02020603050405020304" pitchFamily="18" charset="0"/>
              </a:rPr>
              <a:t>record, investigate &amp; analyze</a:t>
            </a:r>
            <a:r>
              <a:rPr lang="en-US" altLang="en-US" dirty="0">
                <a:solidFill>
                  <a:schemeClr val="tx1"/>
                </a:solidFill>
                <a:latin typeface="Times New Roman" panose="02020603050405020304" pitchFamily="18" charset="0"/>
              </a:rPr>
              <a:t> incidents:</a:t>
            </a:r>
            <a:endParaRPr lang="en-US" altLang="en-US" sz="2400" b="1" dirty="0">
              <a:solidFill>
                <a:srgbClr val="FF0000"/>
              </a:solidFill>
              <a:latin typeface="Times New Roman" panose="02020603050405020304" pitchFamily="18" charset="0"/>
            </a:endParaRPr>
          </a:p>
        </p:txBody>
      </p:sp>
      <p:sp>
        <p:nvSpPr>
          <p:cNvPr id="37893" name="Text Box 7"/>
          <p:cNvSpPr txBox="1">
            <a:spLocks noChangeArrowheads="1"/>
          </p:cNvSpPr>
          <p:nvPr/>
        </p:nvSpPr>
        <p:spPr bwMode="auto">
          <a:xfrm>
            <a:off x="1992313" y="3068639"/>
            <a:ext cx="8280400" cy="222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
                <a:schemeClr val="tx1"/>
              </a:buClr>
              <a:buSzTx/>
              <a:buFont typeface="Wingdings" panose="05000000000000000000" pitchFamily="2" charset="2"/>
              <a:buChar char="ü"/>
            </a:pPr>
            <a:r>
              <a:rPr lang="en-US" altLang="en-US" dirty="0">
                <a:solidFill>
                  <a:schemeClr val="tx1"/>
                </a:solidFill>
                <a:latin typeface="Times New Roman" panose="02020603050405020304" pitchFamily="18" charset="0"/>
              </a:rPr>
              <a:t>  determine</a:t>
            </a:r>
            <a:r>
              <a:rPr lang="en-US" altLang="en-US" sz="2000" b="1" dirty="0">
                <a:solidFill>
                  <a:schemeClr val="tx1"/>
                </a:solidFill>
                <a:latin typeface="Times New Roman" panose="02020603050405020304" pitchFamily="18" charset="0"/>
              </a:rPr>
              <a:t> deficiencies</a:t>
            </a:r>
            <a:r>
              <a:rPr lang="en-US" altLang="en-US" dirty="0">
                <a:solidFill>
                  <a:schemeClr val="tx1"/>
                </a:solidFill>
                <a:latin typeface="Times New Roman" panose="02020603050405020304" pitchFamily="18" charset="0"/>
              </a:rPr>
              <a:t> that cause occurrence of incidents</a:t>
            </a:r>
          </a:p>
          <a:p>
            <a:pPr eaLnBrk="1" hangingPunct="1">
              <a:spcBef>
                <a:spcPct val="50000"/>
              </a:spcBef>
              <a:buClr>
                <a:schemeClr val="tx1"/>
              </a:buClr>
              <a:buSzTx/>
              <a:buFont typeface="Wingdings" panose="05000000000000000000" pitchFamily="2" charset="2"/>
              <a:buChar char="ü"/>
            </a:pPr>
            <a:r>
              <a:rPr lang="en-US" altLang="en-US" dirty="0">
                <a:solidFill>
                  <a:schemeClr val="tx1"/>
                </a:solidFill>
                <a:latin typeface="Times New Roman" panose="02020603050405020304" pitchFamily="18" charset="0"/>
              </a:rPr>
              <a:t>  identify need &amp; opportunities for </a:t>
            </a:r>
            <a:r>
              <a:rPr lang="en-US" altLang="en-US" sz="2000" b="1" dirty="0">
                <a:solidFill>
                  <a:schemeClr val="tx1"/>
                </a:solidFill>
                <a:latin typeface="Times New Roman" panose="02020603050405020304" pitchFamily="18" charset="0"/>
              </a:rPr>
              <a:t>corrective &amp; preventive action</a:t>
            </a:r>
          </a:p>
          <a:p>
            <a:pPr eaLnBrk="1" hangingPunct="1">
              <a:spcBef>
                <a:spcPct val="50000"/>
              </a:spcBef>
              <a:buClr>
                <a:schemeClr val="tx1"/>
              </a:buClr>
              <a:buSzTx/>
              <a:buFont typeface="Wingdings" panose="05000000000000000000" pitchFamily="2" charset="2"/>
              <a:buChar char="ü"/>
            </a:pPr>
            <a:r>
              <a:rPr lang="en-US" altLang="en-US" b="1" dirty="0">
                <a:solidFill>
                  <a:schemeClr val="tx1"/>
                </a:solidFill>
                <a:latin typeface="Times New Roman" panose="02020603050405020304" pitchFamily="18" charset="0"/>
              </a:rPr>
              <a:t>  </a:t>
            </a:r>
            <a:r>
              <a:rPr lang="en-US" altLang="en-US" dirty="0">
                <a:solidFill>
                  <a:schemeClr val="tx1"/>
                </a:solidFill>
                <a:latin typeface="Times New Roman" panose="02020603050405020304" pitchFamily="18" charset="0"/>
              </a:rPr>
              <a:t>opportunities for </a:t>
            </a:r>
            <a:r>
              <a:rPr lang="en-US" altLang="en-US" sz="2000" b="1" dirty="0">
                <a:solidFill>
                  <a:schemeClr val="tx1"/>
                </a:solidFill>
                <a:latin typeface="Times New Roman" panose="02020603050405020304" pitchFamily="18" charset="0"/>
              </a:rPr>
              <a:t>continual improvement</a:t>
            </a:r>
          </a:p>
          <a:p>
            <a:pPr eaLnBrk="1" hangingPunct="1">
              <a:spcBef>
                <a:spcPct val="50000"/>
              </a:spcBef>
              <a:buClr>
                <a:schemeClr val="tx1"/>
              </a:buClr>
              <a:buSzTx/>
              <a:buFont typeface="Wingdings" panose="05000000000000000000" pitchFamily="2" charset="2"/>
              <a:buChar char="ü"/>
            </a:pPr>
            <a:r>
              <a:rPr lang="en-US" altLang="en-US" dirty="0">
                <a:solidFill>
                  <a:schemeClr val="tx1"/>
                </a:solidFill>
                <a:latin typeface="Times New Roman" panose="02020603050405020304" pitchFamily="18" charset="0"/>
              </a:rPr>
              <a:t>  </a:t>
            </a:r>
            <a:r>
              <a:rPr lang="en-US" altLang="en-US" sz="2000" b="1" dirty="0">
                <a:solidFill>
                  <a:schemeClr val="tx1"/>
                </a:solidFill>
                <a:latin typeface="Times New Roman" panose="02020603050405020304" pitchFamily="18" charset="0"/>
              </a:rPr>
              <a:t>communicate</a:t>
            </a:r>
            <a:r>
              <a:rPr lang="en-US" altLang="en-US" dirty="0">
                <a:solidFill>
                  <a:schemeClr val="tx1"/>
                </a:solidFill>
                <a:latin typeface="Times New Roman" panose="02020603050405020304" pitchFamily="18" charset="0"/>
              </a:rPr>
              <a:t> results of such investigations</a:t>
            </a:r>
          </a:p>
          <a:p>
            <a:pPr eaLnBrk="1" hangingPunct="1">
              <a:spcBef>
                <a:spcPct val="50000"/>
              </a:spcBef>
              <a:buClr>
                <a:schemeClr val="tx1"/>
              </a:buClr>
              <a:buSzTx/>
              <a:buFont typeface="Wingdings" panose="05000000000000000000" pitchFamily="2" charset="2"/>
              <a:buChar char="ü"/>
            </a:pPr>
            <a:r>
              <a:rPr lang="en-US" altLang="en-US" dirty="0">
                <a:solidFill>
                  <a:schemeClr val="tx1"/>
                </a:solidFill>
                <a:latin typeface="Times New Roman" panose="02020603050405020304" pitchFamily="18" charset="0"/>
              </a:rPr>
              <a:t>  </a:t>
            </a:r>
            <a:r>
              <a:rPr lang="en-US" altLang="en-US" sz="2000" b="1" dirty="0">
                <a:solidFill>
                  <a:schemeClr val="tx1"/>
                </a:solidFill>
                <a:latin typeface="Times New Roman" panose="02020603050405020304" pitchFamily="18" charset="0"/>
              </a:rPr>
              <a:t>Results</a:t>
            </a:r>
            <a:r>
              <a:rPr lang="en-US" altLang="en-US" dirty="0">
                <a:solidFill>
                  <a:schemeClr val="tx1"/>
                </a:solidFill>
                <a:latin typeface="Times New Roman" panose="02020603050405020304" pitchFamily="18" charset="0"/>
              </a:rPr>
              <a:t> shall be documented &amp; maintained</a:t>
            </a:r>
          </a:p>
        </p:txBody>
      </p:sp>
      <p:sp>
        <p:nvSpPr>
          <p:cNvPr id="2" name="Footer Placeholder 1"/>
          <p:cNvSpPr>
            <a:spLocks noGrp="1"/>
          </p:cNvSpPr>
          <p:nvPr>
            <p:ph type="ftr" sz="quarter" idx="11"/>
          </p:nvPr>
        </p:nvSpPr>
        <p:spPr/>
        <p:txBody>
          <a:bodyPr/>
          <a:lstStyle/>
          <a:p>
            <a:r>
              <a:rPr lang="en-US" smtClean="0"/>
              <a:t>Copy Right @NECL</a:t>
            </a:r>
            <a:endParaRPr lang="en-US"/>
          </a:p>
        </p:txBody>
      </p:sp>
      <p:sp>
        <p:nvSpPr>
          <p:cNvPr id="3" name="Date Placeholder 2"/>
          <p:cNvSpPr>
            <a:spLocks noGrp="1"/>
          </p:cNvSpPr>
          <p:nvPr>
            <p:ph type="dt" sz="half" idx="10"/>
          </p:nvPr>
        </p:nvSpPr>
        <p:spPr/>
        <p:txBody>
          <a:bodyPr/>
          <a:lstStyle/>
          <a:p>
            <a:r>
              <a:rPr lang="en-US" smtClean="0"/>
              <a:t>COPY RIGHT RESERVED</a:t>
            </a:r>
            <a:endParaRPr lang="en-US"/>
          </a:p>
        </p:txBody>
      </p:sp>
      <p:sp>
        <p:nvSpPr>
          <p:cNvPr id="4" name="Slide Number Placeholder 3"/>
          <p:cNvSpPr>
            <a:spLocks noGrp="1"/>
          </p:cNvSpPr>
          <p:nvPr>
            <p:ph type="sldNum" sz="quarter" idx="12"/>
          </p:nvPr>
        </p:nvSpPr>
        <p:spPr/>
        <p:txBody>
          <a:bodyPr/>
          <a:lstStyle/>
          <a:p>
            <a:fld id="{E31375A4-56A4-47D6-9801-1991572033F7}" type="slidenum">
              <a:rPr lang="en-US" smtClean="0"/>
              <a:t>42</a:t>
            </a:fld>
            <a:endParaRPr lang="en-US"/>
          </a:p>
        </p:txBody>
      </p:sp>
    </p:spTree>
    <p:extLst>
      <p:ext uri="{BB962C8B-B14F-4D97-AF65-F5344CB8AC3E}">
        <p14:creationId xmlns:p14="http://schemas.microsoft.com/office/powerpoint/2010/main" val="1524472737"/>
      </p:ext>
    </p:extLst>
  </p:cSld>
  <p:clrMapOvr>
    <a:masterClrMapping/>
  </p:clrMapOvr>
  <p:transition>
    <p:blinds/>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0" name="Text Box 4"/>
          <p:cNvSpPr txBox="1">
            <a:spLocks noChangeArrowheads="1"/>
          </p:cNvSpPr>
          <p:nvPr/>
        </p:nvSpPr>
        <p:spPr bwMode="auto">
          <a:xfrm>
            <a:off x="1774825" y="404814"/>
            <a:ext cx="87137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en-US" altLang="en-US" sz="2000" b="1" dirty="0" smtClean="0">
                <a:solidFill>
                  <a:schemeClr val="accent1"/>
                </a:solidFill>
                <a:latin typeface="Bookman Old Style" panose="02050604050505020204" pitchFamily="18" charset="0"/>
              </a:rPr>
              <a:t>Nonconformity</a:t>
            </a:r>
            <a:r>
              <a:rPr lang="en-US" altLang="en-US" sz="2000" b="1" dirty="0">
                <a:solidFill>
                  <a:schemeClr val="accent1"/>
                </a:solidFill>
                <a:latin typeface="Bookman Old Style" panose="02050604050505020204" pitchFamily="18" charset="0"/>
              </a:rPr>
              <a:t>, corrective &amp; preventive action</a:t>
            </a:r>
            <a:endParaRPr lang="en-SG" altLang="zh-CN" sz="2000" b="1" dirty="0">
              <a:solidFill>
                <a:schemeClr val="accent1"/>
              </a:solidFill>
              <a:latin typeface="Bookman Old Style" panose="02050604050505020204" pitchFamily="18" charset="0"/>
              <a:ea typeface="宋体" panose="02010600030101010101" pitchFamily="2" charset="-122"/>
            </a:endParaRPr>
          </a:p>
        </p:txBody>
      </p:sp>
      <p:sp>
        <p:nvSpPr>
          <p:cNvPr id="38915" name="Text Box 5"/>
          <p:cNvSpPr txBox="1">
            <a:spLocks noChangeArrowheads="1"/>
          </p:cNvSpPr>
          <p:nvPr/>
        </p:nvSpPr>
        <p:spPr bwMode="auto">
          <a:xfrm>
            <a:off x="1847851" y="1196976"/>
            <a:ext cx="85693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
                <a:schemeClr val="tx1"/>
              </a:buClr>
              <a:buSzTx/>
              <a:buNone/>
            </a:pPr>
            <a:r>
              <a:rPr lang="en-US" altLang="en-US" sz="2000" b="1" dirty="0" smtClean="0">
                <a:solidFill>
                  <a:schemeClr val="tx1"/>
                </a:solidFill>
                <a:latin typeface="Times New Roman" panose="02020603050405020304" pitchFamily="18" charset="0"/>
              </a:rPr>
              <a:t>E</a:t>
            </a:r>
            <a:r>
              <a:rPr lang="en-US" altLang="en-US" dirty="0" smtClean="0">
                <a:solidFill>
                  <a:schemeClr val="tx1"/>
                </a:solidFill>
                <a:latin typeface="Times New Roman" panose="02020603050405020304" pitchFamily="18" charset="0"/>
              </a:rPr>
              <a:t>stablish</a:t>
            </a:r>
            <a:r>
              <a:rPr lang="en-US" altLang="en-US" dirty="0">
                <a:solidFill>
                  <a:schemeClr val="tx1"/>
                </a:solidFill>
                <a:latin typeface="Times New Roman" panose="02020603050405020304" pitchFamily="18" charset="0"/>
              </a:rPr>
              <a:t>, </a:t>
            </a:r>
            <a:r>
              <a:rPr lang="en-US" altLang="en-US" sz="2000" b="1" dirty="0">
                <a:solidFill>
                  <a:schemeClr val="tx1"/>
                </a:solidFill>
                <a:latin typeface="Times New Roman" panose="02020603050405020304" pitchFamily="18" charset="0"/>
              </a:rPr>
              <a:t>I</a:t>
            </a:r>
            <a:r>
              <a:rPr lang="en-US" altLang="en-US" dirty="0">
                <a:solidFill>
                  <a:schemeClr val="tx1"/>
                </a:solidFill>
                <a:latin typeface="Times New Roman" panose="02020603050405020304" pitchFamily="18" charset="0"/>
              </a:rPr>
              <a:t>mplement &amp; </a:t>
            </a:r>
            <a:r>
              <a:rPr lang="en-US" altLang="en-US" sz="2000" b="1" dirty="0">
                <a:solidFill>
                  <a:schemeClr val="tx1"/>
                </a:solidFill>
                <a:latin typeface="Times New Roman" panose="02020603050405020304" pitchFamily="18" charset="0"/>
              </a:rPr>
              <a:t>M</a:t>
            </a:r>
            <a:r>
              <a:rPr lang="en-US" altLang="en-US" dirty="0">
                <a:solidFill>
                  <a:schemeClr val="tx1"/>
                </a:solidFill>
                <a:latin typeface="Times New Roman" panose="02020603050405020304" pitchFamily="18" charset="0"/>
              </a:rPr>
              <a:t>aintained procedure to: </a:t>
            </a:r>
          </a:p>
        </p:txBody>
      </p:sp>
      <p:sp>
        <p:nvSpPr>
          <p:cNvPr id="38916" name="Rectangle 7"/>
          <p:cNvSpPr>
            <a:spLocks noChangeArrowheads="1"/>
          </p:cNvSpPr>
          <p:nvPr/>
        </p:nvSpPr>
        <p:spPr bwMode="auto">
          <a:xfrm>
            <a:off x="2135188" y="2060575"/>
            <a:ext cx="6985000" cy="2135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lvl="2" eaLnBrk="1" hangingPunct="1">
              <a:spcBef>
                <a:spcPct val="0"/>
              </a:spcBef>
              <a:buClrTx/>
              <a:buSzTx/>
              <a:buFont typeface="Wingdings" panose="05000000000000000000" pitchFamily="2" charset="2"/>
              <a:buChar char="ü"/>
            </a:pPr>
            <a:r>
              <a:rPr lang="en-US" altLang="en-US" sz="1800" dirty="0">
                <a:solidFill>
                  <a:schemeClr val="tx1"/>
                </a:solidFill>
                <a:latin typeface="Times New Roman" panose="02020603050405020304" pitchFamily="18" charset="0"/>
              </a:rPr>
              <a:t> </a:t>
            </a:r>
            <a:r>
              <a:rPr lang="en-US" altLang="en-US" sz="2000" b="1" dirty="0">
                <a:solidFill>
                  <a:schemeClr val="tx1"/>
                </a:solidFill>
                <a:latin typeface="Times New Roman" panose="02020603050405020304" pitchFamily="18" charset="0"/>
              </a:rPr>
              <a:t>Identify N/C</a:t>
            </a:r>
            <a:r>
              <a:rPr lang="en-US" altLang="en-US" sz="1800" dirty="0">
                <a:solidFill>
                  <a:schemeClr val="tx1"/>
                </a:solidFill>
                <a:latin typeface="Times New Roman" panose="02020603050405020304" pitchFamily="18" charset="0"/>
              </a:rPr>
              <a:t>, take actions to mitigate their impacts</a:t>
            </a:r>
          </a:p>
          <a:p>
            <a:pPr lvl="2" eaLnBrk="1" hangingPunct="1">
              <a:spcBef>
                <a:spcPct val="0"/>
              </a:spcBef>
              <a:buClrTx/>
              <a:buSzTx/>
              <a:buFont typeface="Wingdings" panose="05000000000000000000" pitchFamily="2" charset="2"/>
              <a:buNone/>
            </a:pPr>
            <a:endParaRPr lang="en-US" altLang="en-US" sz="1800" dirty="0">
              <a:solidFill>
                <a:schemeClr val="tx1"/>
              </a:solidFill>
              <a:latin typeface="Times New Roman" panose="02020603050405020304" pitchFamily="18" charset="0"/>
            </a:endParaRPr>
          </a:p>
          <a:p>
            <a:pPr lvl="2" eaLnBrk="1" hangingPunct="1">
              <a:spcBef>
                <a:spcPct val="0"/>
              </a:spcBef>
              <a:buClrTx/>
              <a:buSzTx/>
              <a:buFont typeface="Wingdings" panose="05000000000000000000" pitchFamily="2" charset="2"/>
              <a:buChar char="ü"/>
            </a:pPr>
            <a:r>
              <a:rPr lang="en-US" altLang="en-US" sz="1800" dirty="0">
                <a:solidFill>
                  <a:schemeClr val="tx1"/>
                </a:solidFill>
                <a:latin typeface="Times New Roman" panose="02020603050405020304" pitchFamily="18" charset="0"/>
              </a:rPr>
              <a:t> </a:t>
            </a:r>
            <a:r>
              <a:rPr lang="en-US" altLang="en-US" sz="2000" b="1" dirty="0">
                <a:solidFill>
                  <a:schemeClr val="tx1"/>
                </a:solidFill>
                <a:latin typeface="Times New Roman" panose="02020603050405020304" pitchFamily="18" charset="0"/>
              </a:rPr>
              <a:t>Investigate</a:t>
            </a:r>
            <a:r>
              <a:rPr lang="en-US" altLang="en-US" sz="1800" dirty="0">
                <a:solidFill>
                  <a:schemeClr val="tx1"/>
                </a:solidFill>
                <a:latin typeface="Times New Roman" panose="02020603050405020304" pitchFamily="18" charset="0"/>
              </a:rPr>
              <a:t>, </a:t>
            </a:r>
            <a:r>
              <a:rPr lang="en-US" altLang="en-US" sz="2000" b="1" dirty="0">
                <a:solidFill>
                  <a:schemeClr val="tx1"/>
                </a:solidFill>
                <a:latin typeface="Times New Roman" panose="02020603050405020304" pitchFamily="18" charset="0"/>
              </a:rPr>
              <a:t>determine</a:t>
            </a:r>
            <a:r>
              <a:rPr lang="en-US" altLang="en-US" sz="1800" dirty="0">
                <a:solidFill>
                  <a:schemeClr val="tx1"/>
                </a:solidFill>
                <a:latin typeface="Times New Roman" panose="02020603050405020304" pitchFamily="18" charset="0"/>
              </a:rPr>
              <a:t> causes, </a:t>
            </a:r>
            <a:r>
              <a:rPr lang="en-US" altLang="en-US" sz="2000" b="1" dirty="0">
                <a:solidFill>
                  <a:schemeClr val="tx1"/>
                </a:solidFill>
                <a:latin typeface="Times New Roman" panose="02020603050405020304" pitchFamily="18" charset="0"/>
              </a:rPr>
              <a:t>prevent</a:t>
            </a:r>
            <a:r>
              <a:rPr lang="en-US" altLang="en-US" sz="1800" dirty="0">
                <a:solidFill>
                  <a:schemeClr val="tx1"/>
                </a:solidFill>
                <a:latin typeface="Times New Roman" panose="02020603050405020304" pitchFamily="18" charset="0"/>
              </a:rPr>
              <a:t> recurrence</a:t>
            </a:r>
          </a:p>
          <a:p>
            <a:pPr lvl="2" eaLnBrk="1" hangingPunct="1">
              <a:spcBef>
                <a:spcPct val="0"/>
              </a:spcBef>
              <a:buClrTx/>
              <a:buSzTx/>
              <a:buFont typeface="Wingdings" panose="05000000000000000000" pitchFamily="2" charset="2"/>
              <a:buNone/>
            </a:pPr>
            <a:endParaRPr lang="en-US" altLang="en-US" sz="1800" dirty="0">
              <a:solidFill>
                <a:schemeClr val="tx1"/>
              </a:solidFill>
              <a:latin typeface="Times New Roman" panose="02020603050405020304" pitchFamily="18" charset="0"/>
            </a:endParaRPr>
          </a:p>
          <a:p>
            <a:pPr lvl="2" eaLnBrk="1" hangingPunct="1">
              <a:spcBef>
                <a:spcPct val="0"/>
              </a:spcBef>
              <a:buClrTx/>
              <a:buSzTx/>
              <a:buFont typeface="Wingdings" panose="05000000000000000000" pitchFamily="2" charset="2"/>
              <a:buChar char="ü"/>
            </a:pPr>
            <a:r>
              <a:rPr lang="en-US" altLang="en-US" sz="1800" dirty="0">
                <a:solidFill>
                  <a:schemeClr val="tx1"/>
                </a:solidFill>
                <a:latin typeface="Times New Roman" panose="02020603050405020304" pitchFamily="18" charset="0"/>
              </a:rPr>
              <a:t> </a:t>
            </a:r>
            <a:r>
              <a:rPr lang="en-US" altLang="en-US" sz="2000" b="1" dirty="0">
                <a:solidFill>
                  <a:schemeClr val="tx1"/>
                </a:solidFill>
                <a:latin typeface="Times New Roman" panose="02020603050405020304" pitchFamily="18" charset="0"/>
              </a:rPr>
              <a:t>Review </a:t>
            </a:r>
            <a:r>
              <a:rPr lang="en-US" altLang="en-US" sz="1800" dirty="0">
                <a:solidFill>
                  <a:schemeClr val="tx1"/>
                </a:solidFill>
                <a:latin typeface="Times New Roman" panose="02020603050405020304" pitchFamily="18" charset="0"/>
              </a:rPr>
              <a:t>effectiveness of action taken</a:t>
            </a:r>
          </a:p>
          <a:p>
            <a:pPr lvl="2" eaLnBrk="1" hangingPunct="1">
              <a:spcBef>
                <a:spcPct val="0"/>
              </a:spcBef>
              <a:buClrTx/>
              <a:buSzTx/>
              <a:buFont typeface="Wingdings" panose="05000000000000000000" pitchFamily="2" charset="2"/>
              <a:buNone/>
            </a:pPr>
            <a:endParaRPr lang="en-US" altLang="en-US" sz="1800" dirty="0">
              <a:solidFill>
                <a:schemeClr val="tx1"/>
              </a:solidFill>
              <a:latin typeface="Times New Roman" panose="02020603050405020304" pitchFamily="18" charset="0"/>
            </a:endParaRPr>
          </a:p>
          <a:p>
            <a:pPr lvl="2" eaLnBrk="1" hangingPunct="1">
              <a:spcBef>
                <a:spcPct val="0"/>
              </a:spcBef>
              <a:buClrTx/>
              <a:buSzTx/>
              <a:buFont typeface="Wingdings" panose="05000000000000000000" pitchFamily="2" charset="2"/>
              <a:buChar char="ü"/>
            </a:pPr>
            <a:r>
              <a:rPr lang="en-US" altLang="en-US" sz="1800" dirty="0">
                <a:solidFill>
                  <a:schemeClr val="tx1"/>
                </a:solidFill>
                <a:latin typeface="Times New Roman" panose="02020603050405020304" pitchFamily="18" charset="0"/>
              </a:rPr>
              <a:t> Recording </a:t>
            </a:r>
            <a:r>
              <a:rPr lang="en-US" altLang="en-US" sz="2000" b="1" dirty="0">
                <a:solidFill>
                  <a:schemeClr val="tx1"/>
                </a:solidFill>
                <a:latin typeface="Times New Roman" panose="02020603050405020304" pitchFamily="18" charset="0"/>
              </a:rPr>
              <a:t>results</a:t>
            </a:r>
            <a:r>
              <a:rPr lang="en-US" altLang="en-US" sz="1800" dirty="0">
                <a:solidFill>
                  <a:schemeClr val="tx1"/>
                </a:solidFill>
                <a:latin typeface="Times New Roman" panose="02020603050405020304" pitchFamily="18" charset="0"/>
              </a:rPr>
              <a:t> of corrective and preventive actions</a:t>
            </a:r>
          </a:p>
        </p:txBody>
      </p:sp>
      <p:sp>
        <p:nvSpPr>
          <p:cNvPr id="2" name="Footer Placeholder 1"/>
          <p:cNvSpPr>
            <a:spLocks noGrp="1"/>
          </p:cNvSpPr>
          <p:nvPr>
            <p:ph type="ftr" sz="quarter" idx="11"/>
          </p:nvPr>
        </p:nvSpPr>
        <p:spPr/>
        <p:txBody>
          <a:bodyPr/>
          <a:lstStyle/>
          <a:p>
            <a:r>
              <a:rPr lang="en-US" smtClean="0"/>
              <a:t>Copy Right @NECL</a:t>
            </a:r>
            <a:endParaRPr lang="en-US"/>
          </a:p>
        </p:txBody>
      </p:sp>
      <p:sp>
        <p:nvSpPr>
          <p:cNvPr id="3" name="Date Placeholder 2"/>
          <p:cNvSpPr>
            <a:spLocks noGrp="1"/>
          </p:cNvSpPr>
          <p:nvPr>
            <p:ph type="dt" sz="half" idx="10"/>
          </p:nvPr>
        </p:nvSpPr>
        <p:spPr/>
        <p:txBody>
          <a:bodyPr/>
          <a:lstStyle/>
          <a:p>
            <a:r>
              <a:rPr lang="en-US" smtClean="0"/>
              <a:t>COPY RIGHT RESERVED</a:t>
            </a:r>
            <a:endParaRPr lang="en-US"/>
          </a:p>
        </p:txBody>
      </p:sp>
      <p:sp>
        <p:nvSpPr>
          <p:cNvPr id="4" name="Slide Number Placeholder 3"/>
          <p:cNvSpPr>
            <a:spLocks noGrp="1"/>
          </p:cNvSpPr>
          <p:nvPr>
            <p:ph type="sldNum" sz="quarter" idx="12"/>
          </p:nvPr>
        </p:nvSpPr>
        <p:spPr/>
        <p:txBody>
          <a:bodyPr/>
          <a:lstStyle/>
          <a:p>
            <a:fld id="{E31375A4-56A4-47D6-9801-1991572033F7}" type="slidenum">
              <a:rPr lang="en-US" smtClean="0"/>
              <a:t>43</a:t>
            </a:fld>
            <a:endParaRPr lang="en-US"/>
          </a:p>
        </p:txBody>
      </p:sp>
    </p:spTree>
    <p:extLst>
      <p:ext uri="{BB962C8B-B14F-4D97-AF65-F5344CB8AC3E}">
        <p14:creationId xmlns:p14="http://schemas.microsoft.com/office/powerpoint/2010/main" val="2043755645"/>
      </p:ext>
    </p:extLst>
  </p:cSld>
  <p:clrMapOvr>
    <a:masterClrMapping/>
  </p:clrMapOvr>
  <p:transition>
    <p:blinds/>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AUDITS &amp; REVIEWS</a:t>
            </a:r>
          </a:p>
        </p:txBody>
      </p:sp>
      <p:sp>
        <p:nvSpPr>
          <p:cNvPr id="3" name="Content Placeholder 2"/>
          <p:cNvSpPr>
            <a:spLocks noGrp="1"/>
          </p:cNvSpPr>
          <p:nvPr>
            <p:ph idx="1"/>
          </p:nvPr>
        </p:nvSpPr>
        <p:spPr>
          <a:xfrm>
            <a:off x="1981200" y="1760221"/>
            <a:ext cx="9372600" cy="4710300"/>
          </a:xfrm>
        </p:spPr>
        <p:txBody>
          <a:bodyPr>
            <a:normAutofit/>
          </a:bodyPr>
          <a:lstStyle/>
          <a:p>
            <a:pPr marL="0" indent="0" algn="just">
              <a:buNone/>
            </a:pPr>
            <a:r>
              <a:rPr lang="en-US" dirty="0"/>
              <a:t>During the phases of project design, procurement, </a:t>
            </a:r>
            <a:r>
              <a:rPr lang="en-US" dirty="0" smtClean="0"/>
              <a:t>EHS </a:t>
            </a:r>
            <a:r>
              <a:rPr lang="en-US" dirty="0"/>
              <a:t>activities will be </a:t>
            </a:r>
            <a:r>
              <a:rPr lang="en-US" dirty="0" smtClean="0"/>
              <a:t>checked against </a:t>
            </a:r>
            <a:r>
              <a:rPr lang="en-US" dirty="0"/>
              <a:t>the degree of effectiveness and efficiency of the System</a:t>
            </a:r>
            <a:r>
              <a:rPr lang="en-US" dirty="0" smtClean="0"/>
              <a:t>. Audits </a:t>
            </a:r>
            <a:r>
              <a:rPr lang="en-US" dirty="0"/>
              <a:t>and Inspections will be performed according to </a:t>
            </a:r>
            <a:r>
              <a:rPr lang="en-US" dirty="0" smtClean="0"/>
              <a:t>“EHS </a:t>
            </a:r>
            <a:r>
              <a:rPr lang="en-US" dirty="0"/>
              <a:t>Management </a:t>
            </a:r>
            <a:r>
              <a:rPr lang="en-US" dirty="0" smtClean="0"/>
              <a:t>System Manual</a:t>
            </a:r>
            <a:r>
              <a:rPr lang="en-US" dirty="0"/>
              <a:t>” </a:t>
            </a:r>
          </a:p>
          <a:p>
            <a:pPr marL="0" indent="0">
              <a:buNone/>
            </a:pPr>
            <a:r>
              <a:rPr lang="en-US" dirty="0"/>
              <a:t>The System performance monitoring processes seek demonstration that:</a:t>
            </a:r>
          </a:p>
          <a:p>
            <a:r>
              <a:rPr lang="en-US" dirty="0" smtClean="0"/>
              <a:t>Standards</a:t>
            </a:r>
            <a:r>
              <a:rPr lang="en-US" dirty="0"/>
              <a:t>, local and national legislation and contractual requirements have </a:t>
            </a:r>
            <a:r>
              <a:rPr lang="en-US" dirty="0" smtClean="0"/>
              <a:t>been established</a:t>
            </a:r>
            <a:r>
              <a:rPr lang="en-US" dirty="0"/>
              <a:t>.</a:t>
            </a:r>
          </a:p>
          <a:p>
            <a:r>
              <a:rPr lang="en-US" dirty="0" smtClean="0"/>
              <a:t>Coordination</a:t>
            </a:r>
            <a:r>
              <a:rPr lang="en-US" dirty="0"/>
              <a:t>, communication and monitoring of HSE-sensitive activities have </a:t>
            </a:r>
            <a:r>
              <a:rPr lang="en-US" dirty="0" smtClean="0"/>
              <a:t>been put </a:t>
            </a:r>
            <a:r>
              <a:rPr lang="en-US" dirty="0"/>
              <a:t>in place.</a:t>
            </a:r>
          </a:p>
        </p:txBody>
      </p:sp>
      <p:sp>
        <p:nvSpPr>
          <p:cNvPr id="4" name="Footer Placeholder 3"/>
          <p:cNvSpPr>
            <a:spLocks noGrp="1"/>
          </p:cNvSpPr>
          <p:nvPr>
            <p:ph type="ftr" sz="quarter" idx="11"/>
          </p:nvPr>
        </p:nvSpPr>
        <p:spPr/>
        <p:txBody>
          <a:bodyPr/>
          <a:lstStyle/>
          <a:p>
            <a:r>
              <a:rPr lang="en-US" smtClean="0"/>
              <a:t>Copy Right @NECL</a:t>
            </a:r>
            <a:endParaRPr lang="en-US"/>
          </a:p>
        </p:txBody>
      </p:sp>
      <p:sp>
        <p:nvSpPr>
          <p:cNvPr id="5" name="Date Placeholder 4"/>
          <p:cNvSpPr>
            <a:spLocks noGrp="1"/>
          </p:cNvSpPr>
          <p:nvPr>
            <p:ph type="dt" sz="half" idx="10"/>
          </p:nvPr>
        </p:nvSpPr>
        <p:spPr/>
        <p:txBody>
          <a:bodyPr/>
          <a:lstStyle/>
          <a:p>
            <a:r>
              <a:rPr lang="en-US" smtClean="0"/>
              <a:t>COPY RIGHT RESERVED</a:t>
            </a:r>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44</a:t>
            </a:fld>
            <a:endParaRPr lang="en-US"/>
          </a:p>
        </p:txBody>
      </p:sp>
    </p:spTree>
    <p:extLst>
      <p:ext uri="{BB962C8B-B14F-4D97-AF65-F5344CB8AC3E}">
        <p14:creationId xmlns:p14="http://schemas.microsoft.com/office/powerpoint/2010/main" val="3638323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81000"/>
            <a:ext cx="9372600" cy="942474"/>
          </a:xfrm>
        </p:spPr>
        <p:txBody>
          <a:bodyPr/>
          <a:lstStyle/>
          <a:p>
            <a:r>
              <a:rPr lang="en-US" dirty="0" smtClean="0"/>
              <a:t>Data control</a:t>
            </a:r>
            <a:endParaRPr lang="en-US" dirty="0"/>
          </a:p>
        </p:txBody>
      </p:sp>
      <p:sp>
        <p:nvSpPr>
          <p:cNvPr id="3" name="Content Placeholder 2"/>
          <p:cNvSpPr>
            <a:spLocks noGrp="1"/>
          </p:cNvSpPr>
          <p:nvPr>
            <p:ph idx="1"/>
          </p:nvPr>
        </p:nvSpPr>
        <p:spPr>
          <a:xfrm>
            <a:off x="1981200" y="1259305"/>
            <a:ext cx="9372600" cy="5211215"/>
          </a:xfrm>
        </p:spPr>
        <p:txBody>
          <a:bodyPr>
            <a:normAutofit/>
          </a:bodyPr>
          <a:lstStyle/>
          <a:p>
            <a:pPr marL="0" indent="0" algn="just">
              <a:buNone/>
            </a:pPr>
            <a:r>
              <a:rPr lang="en-US" dirty="0" smtClean="0"/>
              <a:t>EHS </a:t>
            </a:r>
            <a:r>
              <a:rPr lang="en-US" dirty="0"/>
              <a:t>related actions arising from reviews, lessons </a:t>
            </a:r>
            <a:r>
              <a:rPr lang="en-US" dirty="0" smtClean="0"/>
              <a:t>learned or </a:t>
            </a:r>
            <a:r>
              <a:rPr lang="en-US" dirty="0"/>
              <a:t>from general discussions are captured, registered and tracked to completion by </a:t>
            </a:r>
            <a:r>
              <a:rPr lang="en-US" dirty="0" smtClean="0"/>
              <a:t>the Project EHS Manager.</a:t>
            </a:r>
            <a:endParaRPr lang="en-US" dirty="0"/>
          </a:p>
          <a:p>
            <a:pPr marL="0" indent="0" algn="just">
              <a:buNone/>
            </a:pPr>
            <a:r>
              <a:rPr lang="en-US" dirty="0"/>
              <a:t>Each action/issue has an assigned person responsible for closing the item as well </a:t>
            </a:r>
            <a:r>
              <a:rPr lang="en-US" dirty="0" smtClean="0"/>
              <a:t>as an </a:t>
            </a:r>
            <a:r>
              <a:rPr lang="en-US" dirty="0"/>
              <a:t>anticipated date for completion.</a:t>
            </a:r>
          </a:p>
          <a:p>
            <a:pPr marL="0" indent="0" algn="just">
              <a:buNone/>
            </a:pPr>
            <a:r>
              <a:rPr lang="en-US" dirty="0"/>
              <a:t>The Project </a:t>
            </a:r>
            <a:r>
              <a:rPr lang="en-US" dirty="0" smtClean="0"/>
              <a:t>EHS </a:t>
            </a:r>
            <a:r>
              <a:rPr lang="en-US" dirty="0"/>
              <a:t>Manager keeps trace of the reasons for significant decisions taken.</a:t>
            </a:r>
          </a:p>
          <a:p>
            <a:pPr marL="0" indent="0" algn="just">
              <a:buNone/>
            </a:pPr>
            <a:r>
              <a:rPr lang="en-US" dirty="0" smtClean="0"/>
              <a:t>Significant </a:t>
            </a:r>
            <a:r>
              <a:rPr lang="en-US" dirty="0"/>
              <a:t>support and collaboration in the collection of data is provided by </a:t>
            </a:r>
            <a:r>
              <a:rPr lang="en-US" dirty="0" smtClean="0"/>
              <a:t>each Discipline EHS </a:t>
            </a:r>
            <a:r>
              <a:rPr lang="en-US" dirty="0"/>
              <a:t>Officer, HO Construction /Start-up </a:t>
            </a:r>
            <a:r>
              <a:rPr lang="en-US" dirty="0" smtClean="0"/>
              <a:t>EHS </a:t>
            </a:r>
            <a:r>
              <a:rPr lang="en-US" dirty="0"/>
              <a:t>Manager and Site </a:t>
            </a:r>
            <a:r>
              <a:rPr lang="en-US" dirty="0" smtClean="0"/>
              <a:t>EHS Manager </a:t>
            </a:r>
            <a:r>
              <a:rPr lang="en-US" dirty="0"/>
              <a:t>and by recording/filing and reporting activities.</a:t>
            </a:r>
          </a:p>
        </p:txBody>
      </p:sp>
      <p:sp>
        <p:nvSpPr>
          <p:cNvPr id="4" name="Footer Placeholder 3"/>
          <p:cNvSpPr>
            <a:spLocks noGrp="1"/>
          </p:cNvSpPr>
          <p:nvPr>
            <p:ph type="ftr" sz="quarter" idx="11"/>
          </p:nvPr>
        </p:nvSpPr>
        <p:spPr/>
        <p:txBody>
          <a:bodyPr/>
          <a:lstStyle/>
          <a:p>
            <a:r>
              <a:rPr lang="en-US" smtClean="0"/>
              <a:t>Copy Right @NECL</a:t>
            </a:r>
            <a:endParaRPr lang="en-US"/>
          </a:p>
        </p:txBody>
      </p:sp>
      <p:sp>
        <p:nvSpPr>
          <p:cNvPr id="5" name="Date Placeholder 4"/>
          <p:cNvSpPr>
            <a:spLocks noGrp="1"/>
          </p:cNvSpPr>
          <p:nvPr>
            <p:ph type="dt" sz="half" idx="10"/>
          </p:nvPr>
        </p:nvSpPr>
        <p:spPr/>
        <p:txBody>
          <a:bodyPr/>
          <a:lstStyle/>
          <a:p>
            <a:r>
              <a:rPr lang="en-US" smtClean="0"/>
              <a:t>COPY RIGHT RESERVED</a:t>
            </a:r>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45</a:t>
            </a:fld>
            <a:endParaRPr lang="en-US"/>
          </a:p>
        </p:txBody>
      </p:sp>
    </p:spTree>
    <p:extLst>
      <p:ext uri="{BB962C8B-B14F-4D97-AF65-F5344CB8AC3E}">
        <p14:creationId xmlns:p14="http://schemas.microsoft.com/office/powerpoint/2010/main" val="18052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INCIDENT </a:t>
            </a:r>
            <a:r>
              <a:rPr lang="en-US" dirty="0" smtClean="0"/>
              <a:t>REPORTING/INVESTIGATION</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All </a:t>
            </a:r>
            <a:r>
              <a:rPr lang="en-US" dirty="0" err="1"/>
              <a:t>manhours</a:t>
            </a:r>
            <a:r>
              <a:rPr lang="en-US" dirty="0"/>
              <a:t> of </a:t>
            </a:r>
            <a:r>
              <a:rPr lang="en-US" dirty="0" smtClean="0"/>
              <a:t>NECL </a:t>
            </a:r>
            <a:r>
              <a:rPr lang="en-US" dirty="0"/>
              <a:t>personnel on the Project are included in </a:t>
            </a:r>
            <a:r>
              <a:rPr lang="en-US" dirty="0" smtClean="0"/>
              <a:t>overall Corporate statistics</a:t>
            </a:r>
            <a:r>
              <a:rPr lang="en-US" dirty="0"/>
              <a:t>. </a:t>
            </a:r>
            <a:r>
              <a:rPr lang="en-US" dirty="0" err="1"/>
              <a:t>Manhours</a:t>
            </a:r>
            <a:r>
              <a:rPr lang="en-US" dirty="0"/>
              <a:t> of Owner’s personnel in </a:t>
            </a:r>
            <a:r>
              <a:rPr lang="en-US" dirty="0" smtClean="0"/>
              <a:t>NECL </a:t>
            </a:r>
            <a:r>
              <a:rPr lang="en-US" dirty="0"/>
              <a:t>offices are estimated </a:t>
            </a:r>
            <a:r>
              <a:rPr lang="en-US" dirty="0" smtClean="0"/>
              <a:t>and included in overall Corporate </a:t>
            </a:r>
            <a:r>
              <a:rPr lang="en-US" dirty="0"/>
              <a:t>statistics</a:t>
            </a:r>
            <a:r>
              <a:rPr lang="en-US" dirty="0" smtClean="0"/>
              <a:t>. </a:t>
            </a:r>
          </a:p>
          <a:p>
            <a:pPr marL="0" indent="0">
              <a:buNone/>
            </a:pPr>
            <a:r>
              <a:rPr lang="en-US" dirty="0" smtClean="0"/>
              <a:t>All Accidents, incidents, environmental releases, near misses should be reported to HO and all these shall be investigated, analyzed and included in the EHS monthly / annual reports.</a:t>
            </a:r>
            <a:endParaRPr lang="en-US" dirty="0"/>
          </a:p>
        </p:txBody>
      </p:sp>
      <p:sp>
        <p:nvSpPr>
          <p:cNvPr id="4" name="Footer Placeholder 3"/>
          <p:cNvSpPr>
            <a:spLocks noGrp="1"/>
          </p:cNvSpPr>
          <p:nvPr>
            <p:ph type="ftr" sz="quarter" idx="11"/>
          </p:nvPr>
        </p:nvSpPr>
        <p:spPr/>
        <p:txBody>
          <a:bodyPr/>
          <a:lstStyle/>
          <a:p>
            <a:r>
              <a:rPr lang="en-US" smtClean="0"/>
              <a:t>Copy Right @NECL</a:t>
            </a:r>
            <a:endParaRPr lang="en-US"/>
          </a:p>
        </p:txBody>
      </p:sp>
      <p:pic>
        <p:nvPicPr>
          <p:cNvPr id="5" name="Picture 4"/>
          <p:cNvPicPr>
            <a:picLocks noChangeAspect="1"/>
          </p:cNvPicPr>
          <p:nvPr/>
        </p:nvPicPr>
        <p:blipFill>
          <a:blip r:embed="rId2"/>
          <a:stretch>
            <a:fillRect/>
          </a:stretch>
        </p:blipFill>
        <p:spPr>
          <a:xfrm>
            <a:off x="8307554" y="4228969"/>
            <a:ext cx="2314575" cy="1800225"/>
          </a:xfrm>
          <a:prstGeom prst="rect">
            <a:avLst/>
          </a:prstGeom>
        </p:spPr>
      </p:pic>
      <p:sp>
        <p:nvSpPr>
          <p:cNvPr id="6" name="Date Placeholder 5"/>
          <p:cNvSpPr>
            <a:spLocks noGrp="1"/>
          </p:cNvSpPr>
          <p:nvPr>
            <p:ph type="dt" sz="half" idx="10"/>
          </p:nvPr>
        </p:nvSpPr>
        <p:spPr/>
        <p:txBody>
          <a:bodyPr/>
          <a:lstStyle/>
          <a:p>
            <a:r>
              <a:rPr lang="en-US" smtClean="0"/>
              <a:t>COPY RIGHT RESERVED</a:t>
            </a:r>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46</a:t>
            </a:fld>
            <a:endParaRPr lang="en-US"/>
          </a:p>
        </p:txBody>
      </p:sp>
    </p:spTree>
    <p:extLst>
      <p:ext uri="{BB962C8B-B14F-4D97-AF65-F5344CB8AC3E}">
        <p14:creationId xmlns:p14="http://schemas.microsoft.com/office/powerpoint/2010/main" val="3895160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81000"/>
            <a:ext cx="9372600" cy="565484"/>
          </a:xfrm>
        </p:spPr>
        <p:txBody>
          <a:bodyPr>
            <a:normAutofit fontScale="90000"/>
          </a:bodyPr>
          <a:lstStyle/>
          <a:p>
            <a:r>
              <a:rPr lang="en-US" dirty="0" smtClean="0"/>
              <a:t>EHS AUDITS</a:t>
            </a:r>
            <a:endParaRPr lang="en-US" dirty="0"/>
          </a:p>
        </p:txBody>
      </p:sp>
      <p:sp>
        <p:nvSpPr>
          <p:cNvPr id="3" name="Content Placeholder 2"/>
          <p:cNvSpPr>
            <a:spLocks noGrp="1"/>
          </p:cNvSpPr>
          <p:nvPr>
            <p:ph idx="1"/>
          </p:nvPr>
        </p:nvSpPr>
        <p:spPr>
          <a:xfrm>
            <a:off x="1851660" y="1051560"/>
            <a:ext cx="9502140" cy="5806440"/>
          </a:xfrm>
        </p:spPr>
        <p:txBody>
          <a:bodyPr>
            <a:noAutofit/>
          </a:bodyPr>
          <a:lstStyle/>
          <a:p>
            <a:pPr marL="0" indent="0">
              <a:buNone/>
            </a:pPr>
            <a:r>
              <a:rPr lang="en-US" sz="1600" b="1" dirty="0" smtClean="0"/>
              <a:t>Audits will be executed according to the Audit schedule prepared by the Project EHS Manager.</a:t>
            </a:r>
          </a:p>
          <a:p>
            <a:pPr marL="0" indent="0">
              <a:buNone/>
            </a:pPr>
            <a:r>
              <a:rPr lang="en-US" sz="1400" dirty="0" smtClean="0"/>
              <a:t>The activity of verification of performances addresses internal activities as well as external parties such us inspections, assessment or pre-qualification on vendors/ Subcontractors, as required by project needs. A EHS </a:t>
            </a:r>
            <a:r>
              <a:rPr lang="en-US" sz="1400" dirty="0"/>
              <a:t>audit schedule is issued for execution and reports the timing of audits </a:t>
            </a:r>
            <a:r>
              <a:rPr lang="en-US" sz="1400" dirty="0" smtClean="0"/>
              <a:t>for involved </a:t>
            </a:r>
            <a:r>
              <a:rPr lang="en-US" sz="1400" dirty="0"/>
              <a:t>project area.</a:t>
            </a:r>
          </a:p>
          <a:p>
            <a:pPr marL="0" indent="0">
              <a:buNone/>
            </a:pPr>
            <a:r>
              <a:rPr lang="en-US" sz="1600" b="1" dirty="0" smtClean="0"/>
              <a:t>Internal </a:t>
            </a:r>
            <a:r>
              <a:rPr lang="en-US" sz="1600" b="1" dirty="0"/>
              <a:t>Audits</a:t>
            </a:r>
          </a:p>
          <a:p>
            <a:pPr marL="0" indent="0">
              <a:buNone/>
            </a:pPr>
            <a:r>
              <a:rPr lang="en-US" sz="1400" dirty="0" smtClean="0"/>
              <a:t>The </a:t>
            </a:r>
            <a:r>
              <a:rPr lang="en-US" sz="1400" dirty="0"/>
              <a:t>Project </a:t>
            </a:r>
            <a:r>
              <a:rPr lang="en-US" sz="1400" dirty="0" smtClean="0"/>
              <a:t>EHS </a:t>
            </a:r>
            <a:r>
              <a:rPr lang="en-US" sz="1400" dirty="0"/>
              <a:t>Manager conducts the </a:t>
            </a:r>
            <a:r>
              <a:rPr lang="en-US" sz="1400" dirty="0" smtClean="0"/>
              <a:t>head </a:t>
            </a:r>
            <a:r>
              <a:rPr lang="en-US" sz="1400" dirty="0"/>
              <a:t>office audits covering the area as </a:t>
            </a:r>
            <a:r>
              <a:rPr lang="en-US" sz="1400" dirty="0" smtClean="0"/>
              <a:t>here listed</a:t>
            </a:r>
            <a:r>
              <a:rPr lang="en-US" sz="1400" dirty="0"/>
              <a:t>:</a:t>
            </a:r>
          </a:p>
          <a:p>
            <a:pPr marL="0" indent="0">
              <a:buNone/>
            </a:pPr>
            <a:r>
              <a:rPr lang="en-US" sz="1400" dirty="0" smtClean="0"/>
              <a:t>Human </a:t>
            </a:r>
            <a:r>
              <a:rPr lang="en-US" sz="1400" dirty="0"/>
              <a:t>Resources and Logistic</a:t>
            </a:r>
          </a:p>
          <a:p>
            <a:r>
              <a:rPr lang="en-US" sz="1400" dirty="0" smtClean="0"/>
              <a:t>Process </a:t>
            </a:r>
            <a:r>
              <a:rPr lang="en-US" sz="1400" dirty="0"/>
              <a:t>Design</a:t>
            </a:r>
          </a:p>
          <a:p>
            <a:r>
              <a:rPr lang="en-US" sz="1400" dirty="0" smtClean="0"/>
              <a:t>Engineer </a:t>
            </a:r>
            <a:r>
              <a:rPr lang="en-US" sz="1400" dirty="0"/>
              <a:t>Design</a:t>
            </a:r>
          </a:p>
          <a:p>
            <a:r>
              <a:rPr lang="en-US" sz="1400" dirty="0" smtClean="0"/>
              <a:t>Construction</a:t>
            </a:r>
            <a:endParaRPr lang="en-US" sz="1400" dirty="0"/>
          </a:p>
          <a:p>
            <a:r>
              <a:rPr lang="en-US" sz="1400" dirty="0" smtClean="0"/>
              <a:t>Start-up </a:t>
            </a:r>
            <a:r>
              <a:rPr lang="en-US" sz="1400" dirty="0"/>
              <a:t>and Training.</a:t>
            </a:r>
          </a:p>
          <a:p>
            <a:pPr marL="0" indent="0">
              <a:buNone/>
            </a:pPr>
            <a:r>
              <a:rPr lang="en-US" sz="1400" dirty="0"/>
              <a:t>In particular the safety audits on Design activity will cover:</a:t>
            </a:r>
          </a:p>
          <a:p>
            <a:r>
              <a:rPr lang="en-US" sz="1400" dirty="0" smtClean="0"/>
              <a:t>assessment </a:t>
            </a:r>
            <a:r>
              <a:rPr lang="en-US" sz="1400" dirty="0"/>
              <a:t>of effectiveness of </a:t>
            </a:r>
            <a:r>
              <a:rPr lang="en-US" sz="1400" dirty="0" smtClean="0"/>
              <a:t>EHS </a:t>
            </a:r>
            <a:r>
              <a:rPr lang="en-US" sz="1400" dirty="0"/>
              <a:t>reviews</a:t>
            </a:r>
            <a:r>
              <a:rPr lang="en-US" sz="1400" dirty="0" smtClean="0"/>
              <a:t>;</a:t>
            </a:r>
          </a:p>
          <a:p>
            <a:r>
              <a:rPr lang="en-US" sz="1400" dirty="0" smtClean="0"/>
              <a:t>the </a:t>
            </a:r>
            <a:r>
              <a:rPr lang="en-US" sz="1400" dirty="0"/>
              <a:t>verification of the implementation of their results in the Plant design</a:t>
            </a:r>
            <a:r>
              <a:rPr lang="en-US" sz="1400" dirty="0" smtClean="0"/>
              <a:t>;</a:t>
            </a:r>
            <a:endParaRPr lang="en-US" sz="1400" dirty="0"/>
          </a:p>
        </p:txBody>
      </p:sp>
      <p:sp>
        <p:nvSpPr>
          <p:cNvPr id="4" name="Footer Placeholder 3"/>
          <p:cNvSpPr>
            <a:spLocks noGrp="1"/>
          </p:cNvSpPr>
          <p:nvPr>
            <p:ph type="ftr" sz="quarter" idx="11"/>
          </p:nvPr>
        </p:nvSpPr>
        <p:spPr/>
        <p:txBody>
          <a:bodyPr/>
          <a:lstStyle/>
          <a:p>
            <a:r>
              <a:rPr lang="en-US" smtClean="0"/>
              <a:t>Copy Right @NECL</a:t>
            </a:r>
            <a:endParaRPr lang="en-US"/>
          </a:p>
        </p:txBody>
      </p:sp>
      <p:pic>
        <p:nvPicPr>
          <p:cNvPr id="5" name="Picture 4"/>
          <p:cNvPicPr>
            <a:picLocks noChangeAspect="1"/>
          </p:cNvPicPr>
          <p:nvPr/>
        </p:nvPicPr>
        <p:blipFill>
          <a:blip r:embed="rId2"/>
          <a:stretch>
            <a:fillRect/>
          </a:stretch>
        </p:blipFill>
        <p:spPr>
          <a:xfrm>
            <a:off x="7812064" y="3626017"/>
            <a:ext cx="3396104" cy="2253415"/>
          </a:xfrm>
          <a:prstGeom prst="rect">
            <a:avLst/>
          </a:prstGeom>
        </p:spPr>
      </p:pic>
      <p:sp>
        <p:nvSpPr>
          <p:cNvPr id="6" name="Date Placeholder 5"/>
          <p:cNvSpPr>
            <a:spLocks noGrp="1"/>
          </p:cNvSpPr>
          <p:nvPr>
            <p:ph type="dt" sz="half" idx="10"/>
          </p:nvPr>
        </p:nvSpPr>
        <p:spPr/>
        <p:txBody>
          <a:bodyPr/>
          <a:lstStyle/>
          <a:p>
            <a:r>
              <a:rPr lang="en-US" smtClean="0"/>
              <a:t>COPY RIGHT RESERVED</a:t>
            </a:r>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47</a:t>
            </a:fld>
            <a:endParaRPr lang="en-US"/>
          </a:p>
        </p:txBody>
      </p:sp>
    </p:spTree>
    <p:extLst>
      <p:ext uri="{BB962C8B-B14F-4D97-AF65-F5344CB8AC3E}">
        <p14:creationId xmlns:p14="http://schemas.microsoft.com/office/powerpoint/2010/main" val="2359222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9760" y="381000"/>
            <a:ext cx="9464040" cy="1295400"/>
          </a:xfrm>
        </p:spPr>
        <p:txBody>
          <a:bodyPr/>
          <a:lstStyle/>
          <a:p>
            <a:r>
              <a:rPr lang="en-US" dirty="0"/>
              <a:t>MANAGEMENT REVIEWS</a:t>
            </a:r>
            <a:br>
              <a:rPr lang="en-US" dirty="0"/>
            </a:br>
            <a:endParaRPr lang="en-US" dirty="0"/>
          </a:p>
        </p:txBody>
      </p:sp>
      <p:sp>
        <p:nvSpPr>
          <p:cNvPr id="3" name="Content Placeholder 2"/>
          <p:cNvSpPr>
            <a:spLocks noGrp="1"/>
          </p:cNvSpPr>
          <p:nvPr>
            <p:ph idx="1"/>
          </p:nvPr>
        </p:nvSpPr>
        <p:spPr>
          <a:xfrm>
            <a:off x="1981200" y="1430071"/>
            <a:ext cx="9372600" cy="4483101"/>
          </a:xfrm>
        </p:spPr>
        <p:txBody>
          <a:bodyPr/>
          <a:lstStyle/>
          <a:p>
            <a:pPr marL="0" indent="0">
              <a:buNone/>
            </a:pPr>
            <a:r>
              <a:rPr lang="en-US" dirty="0" smtClean="0"/>
              <a:t>The </a:t>
            </a:r>
            <a:r>
              <a:rPr lang="en-US" dirty="0"/>
              <a:t>purpose of the management review is to assess the effectiveness and efficiency </a:t>
            </a:r>
            <a:r>
              <a:rPr lang="en-US" dirty="0" smtClean="0"/>
              <a:t>of the </a:t>
            </a:r>
            <a:r>
              <a:rPr lang="en-US" dirty="0"/>
              <a:t>Project </a:t>
            </a:r>
            <a:r>
              <a:rPr lang="en-US" dirty="0" smtClean="0"/>
              <a:t>EHS </a:t>
            </a:r>
            <a:r>
              <a:rPr lang="en-US" dirty="0"/>
              <a:t>System.</a:t>
            </a:r>
          </a:p>
          <a:p>
            <a:pPr marL="0" indent="0">
              <a:buNone/>
            </a:pPr>
            <a:r>
              <a:rPr lang="en-US" dirty="0"/>
              <a:t>Senior management meetings are scheduled to contain agenda items relating to </a:t>
            </a:r>
            <a:r>
              <a:rPr lang="en-US" dirty="0" smtClean="0"/>
              <a:t>EHS activities</a:t>
            </a:r>
            <a:r>
              <a:rPr lang="en-US" dirty="0"/>
              <a:t>. The meeting will address Project </a:t>
            </a:r>
            <a:r>
              <a:rPr lang="en-US" dirty="0" smtClean="0"/>
              <a:t>EHS </a:t>
            </a:r>
            <a:r>
              <a:rPr lang="en-US" dirty="0"/>
              <a:t>trends and implement </a:t>
            </a:r>
            <a:r>
              <a:rPr lang="en-US" dirty="0" smtClean="0"/>
              <a:t>corrective actions </a:t>
            </a:r>
            <a:r>
              <a:rPr lang="en-US" dirty="0"/>
              <a:t>as appropriate.</a:t>
            </a:r>
          </a:p>
        </p:txBody>
      </p:sp>
      <p:sp>
        <p:nvSpPr>
          <p:cNvPr id="4" name="Footer Placeholder 3"/>
          <p:cNvSpPr>
            <a:spLocks noGrp="1"/>
          </p:cNvSpPr>
          <p:nvPr>
            <p:ph type="ftr" sz="quarter" idx="11"/>
          </p:nvPr>
        </p:nvSpPr>
        <p:spPr/>
        <p:txBody>
          <a:bodyPr/>
          <a:lstStyle/>
          <a:p>
            <a:r>
              <a:rPr lang="en-US" smtClean="0"/>
              <a:t>Copy Right @NECL</a:t>
            </a:r>
            <a:endParaRPr lang="en-US"/>
          </a:p>
        </p:txBody>
      </p:sp>
      <p:sp>
        <p:nvSpPr>
          <p:cNvPr id="5" name="Date Placeholder 4"/>
          <p:cNvSpPr>
            <a:spLocks noGrp="1"/>
          </p:cNvSpPr>
          <p:nvPr>
            <p:ph type="dt" sz="half" idx="10"/>
          </p:nvPr>
        </p:nvSpPr>
        <p:spPr/>
        <p:txBody>
          <a:bodyPr/>
          <a:lstStyle/>
          <a:p>
            <a:r>
              <a:rPr lang="en-US" smtClean="0"/>
              <a:t>COPY RIGHT RESERVED</a:t>
            </a:r>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48</a:t>
            </a:fld>
            <a:endParaRPr lang="en-US"/>
          </a:p>
        </p:txBody>
      </p:sp>
    </p:spTree>
    <p:extLst>
      <p:ext uri="{BB962C8B-B14F-4D97-AF65-F5344CB8AC3E}">
        <p14:creationId xmlns:p14="http://schemas.microsoft.com/office/powerpoint/2010/main" val="2214459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13284" y="3224463"/>
            <a:ext cx="8458200" cy="914400"/>
          </a:xfrm>
        </p:spPr>
        <p:txBody>
          <a:bodyPr/>
          <a:lstStyle/>
          <a:p>
            <a:pPr marL="0" indent="0" algn="ctr">
              <a:buNone/>
            </a:pPr>
            <a:r>
              <a:rPr lang="en-PH" sz="3200" b="1" dirty="0" smtClean="0">
                <a:solidFill>
                  <a:schemeClr val="accent1"/>
                </a:solidFill>
              </a:rPr>
              <a:t>Environmental Management System</a:t>
            </a:r>
            <a:endParaRPr lang="en-PH" sz="3200" b="1" dirty="0">
              <a:solidFill>
                <a:schemeClr val="accent1"/>
              </a:solidFill>
            </a:endParaRPr>
          </a:p>
          <a:p>
            <a:pPr algn="ctr"/>
            <a:endParaRPr lang="en-PH" dirty="0"/>
          </a:p>
        </p:txBody>
      </p:sp>
      <p:sp>
        <p:nvSpPr>
          <p:cNvPr id="2" name="Footer Placeholder 1"/>
          <p:cNvSpPr>
            <a:spLocks noGrp="1"/>
          </p:cNvSpPr>
          <p:nvPr>
            <p:ph type="ftr" sz="quarter" idx="11"/>
          </p:nvPr>
        </p:nvSpPr>
        <p:spPr/>
        <p:txBody>
          <a:bodyPr/>
          <a:lstStyle/>
          <a:p>
            <a:r>
              <a:rPr lang="en-US" smtClean="0"/>
              <a:t>Copy Right @NECL</a:t>
            </a:r>
            <a:endParaRPr lang="en-US" dirty="0"/>
          </a:p>
        </p:txBody>
      </p:sp>
      <p:sp>
        <p:nvSpPr>
          <p:cNvPr id="4" name="Date Placeholder 3"/>
          <p:cNvSpPr>
            <a:spLocks noGrp="1"/>
          </p:cNvSpPr>
          <p:nvPr>
            <p:ph type="dt" sz="half" idx="10"/>
          </p:nvPr>
        </p:nvSpPr>
        <p:spPr/>
        <p:txBody>
          <a:bodyPr/>
          <a:lstStyle/>
          <a:p>
            <a:r>
              <a:rPr lang="en-US" smtClean="0"/>
              <a:t>COPY RIGHT RESERVED</a:t>
            </a:r>
            <a:endParaRPr lang="en-US"/>
          </a:p>
        </p:txBody>
      </p:sp>
      <p:sp>
        <p:nvSpPr>
          <p:cNvPr id="5" name="Slide Number Placeholder 4"/>
          <p:cNvSpPr>
            <a:spLocks noGrp="1"/>
          </p:cNvSpPr>
          <p:nvPr>
            <p:ph type="sldNum" sz="quarter" idx="12"/>
          </p:nvPr>
        </p:nvSpPr>
        <p:spPr/>
        <p:txBody>
          <a:bodyPr/>
          <a:lstStyle/>
          <a:p>
            <a:fld id="{E31375A4-56A4-47D6-9801-1991572033F7}" type="slidenum">
              <a:rPr lang="en-US" smtClean="0"/>
              <a:t>49</a:t>
            </a:fld>
            <a:endParaRPr lang="en-US"/>
          </a:p>
        </p:txBody>
      </p:sp>
    </p:spTree>
    <p:extLst>
      <p:ext uri="{BB962C8B-B14F-4D97-AF65-F5344CB8AC3E}">
        <p14:creationId xmlns:p14="http://schemas.microsoft.com/office/powerpoint/2010/main" val="3118238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381000"/>
            <a:ext cx="9829800" cy="1295400"/>
          </a:xfrm>
        </p:spPr>
        <p:txBody>
          <a:bodyPr/>
          <a:lstStyle/>
          <a:p>
            <a:r>
              <a:rPr lang="en-US" dirty="0" smtClean="0"/>
              <a:t>Improve </a:t>
            </a:r>
            <a:r>
              <a:rPr lang="en-US" dirty="0"/>
              <a:t>company </a:t>
            </a:r>
            <a:r>
              <a:rPr lang="en-US" dirty="0" smtClean="0"/>
              <a:t>reputation</a:t>
            </a:r>
            <a:endParaRPr lang="en-US" dirty="0"/>
          </a:p>
        </p:txBody>
      </p:sp>
      <p:sp>
        <p:nvSpPr>
          <p:cNvPr id="3" name="Content Placeholder 2"/>
          <p:cNvSpPr>
            <a:spLocks noGrp="1"/>
          </p:cNvSpPr>
          <p:nvPr>
            <p:ph idx="1"/>
          </p:nvPr>
        </p:nvSpPr>
        <p:spPr/>
        <p:txBody>
          <a:bodyPr>
            <a:normAutofit fontScale="70000" lnSpcReduction="20000"/>
          </a:bodyPr>
          <a:lstStyle/>
          <a:p>
            <a:pPr fontAlgn="base"/>
            <a:r>
              <a:rPr lang="en-US" dirty="0"/>
              <a:t>Preventing accidents and ill health at work </a:t>
            </a:r>
            <a:r>
              <a:rPr lang="en-US" dirty="0" smtClean="0"/>
              <a:t>bring companies a good </a:t>
            </a:r>
            <a:r>
              <a:rPr lang="en-US" dirty="0"/>
              <a:t>reputation </a:t>
            </a:r>
            <a:r>
              <a:rPr lang="en-US" dirty="0" smtClean="0"/>
              <a:t>among stakeholders and society.</a:t>
            </a:r>
            <a:endParaRPr lang="en-US" dirty="0"/>
          </a:p>
          <a:p>
            <a:pPr fontAlgn="base"/>
            <a:r>
              <a:rPr lang="en-US" dirty="0" smtClean="0"/>
              <a:t>It's important that the company carry </a:t>
            </a:r>
            <a:r>
              <a:rPr lang="en-US" dirty="0"/>
              <a:t>good name. Good </a:t>
            </a:r>
            <a:r>
              <a:rPr lang="en-US" dirty="0" smtClean="0"/>
              <a:t>reputation increase marketing  </a:t>
            </a:r>
            <a:r>
              <a:rPr lang="en-US" dirty="0"/>
              <a:t>and generate more leads.</a:t>
            </a:r>
          </a:p>
          <a:p>
            <a:pPr fontAlgn="base"/>
            <a:r>
              <a:rPr lang="en-US" dirty="0" smtClean="0"/>
              <a:t>If the company experiencing avoidable </a:t>
            </a:r>
            <a:r>
              <a:rPr lang="en-US" dirty="0"/>
              <a:t>injury or accidents in the work environment, or continued employee ill health, it can cost you more than </a:t>
            </a:r>
            <a:r>
              <a:rPr lang="en-US" dirty="0" smtClean="0"/>
              <a:t>expected and the reputation issues include;</a:t>
            </a:r>
            <a:endParaRPr lang="en-US" dirty="0"/>
          </a:p>
          <a:p>
            <a:pPr fontAlgn="base">
              <a:buFont typeface="Wingdings" panose="05000000000000000000" pitchFamily="2" charset="2"/>
              <a:buChar char="q"/>
            </a:pPr>
            <a:r>
              <a:rPr lang="en-US" dirty="0" smtClean="0"/>
              <a:t>media damages</a:t>
            </a:r>
            <a:endParaRPr lang="en-US" dirty="0"/>
          </a:p>
          <a:p>
            <a:pPr fontAlgn="base">
              <a:buFont typeface="Wingdings" panose="05000000000000000000" pitchFamily="2" charset="2"/>
              <a:buChar char="q"/>
            </a:pPr>
            <a:r>
              <a:rPr lang="en-US" dirty="0"/>
              <a:t>negative public opinion that is hard to reverse</a:t>
            </a:r>
          </a:p>
          <a:p>
            <a:pPr fontAlgn="base">
              <a:buFont typeface="Wingdings" panose="05000000000000000000" pitchFamily="2" charset="2"/>
              <a:buChar char="q"/>
            </a:pPr>
            <a:r>
              <a:rPr lang="en-US" dirty="0" smtClean="0"/>
              <a:t>penalties</a:t>
            </a:r>
            <a:endParaRPr lang="en-US" dirty="0"/>
          </a:p>
          <a:p>
            <a:pPr fontAlgn="base">
              <a:buFont typeface="Wingdings" panose="05000000000000000000" pitchFamily="2" charset="2"/>
              <a:buChar char="q"/>
            </a:pPr>
            <a:r>
              <a:rPr lang="en-US" dirty="0" smtClean="0"/>
              <a:t>negative </a:t>
            </a:r>
            <a:r>
              <a:rPr lang="en-US" dirty="0"/>
              <a:t>sales</a:t>
            </a:r>
          </a:p>
          <a:p>
            <a:pPr fontAlgn="base">
              <a:buFont typeface="Wingdings" panose="05000000000000000000" pitchFamily="2" charset="2"/>
              <a:buChar char="q"/>
            </a:pPr>
            <a:r>
              <a:rPr lang="en-US" dirty="0"/>
              <a:t>reduced profits and revenue.</a:t>
            </a:r>
          </a:p>
          <a:p>
            <a:pPr fontAlgn="base"/>
            <a:r>
              <a:rPr lang="en-US" dirty="0"/>
              <a:t>It can take time to recover and get </a:t>
            </a:r>
            <a:r>
              <a:rPr lang="en-US" dirty="0" smtClean="0"/>
              <a:t>company business </a:t>
            </a:r>
            <a:r>
              <a:rPr lang="en-US" dirty="0"/>
              <a:t>up and running again. But it's easy to prevent damage to </a:t>
            </a:r>
            <a:r>
              <a:rPr lang="en-US" dirty="0" smtClean="0"/>
              <a:t>health </a:t>
            </a:r>
            <a:r>
              <a:rPr lang="en-US" dirty="0"/>
              <a:t>and safety reputation by implementing a simple and effective </a:t>
            </a:r>
            <a:r>
              <a:rPr lang="en-US" dirty="0" err="1"/>
              <a:t>programme</a:t>
            </a:r>
            <a:r>
              <a:rPr lang="en-US" dirty="0"/>
              <a:t> of control to manage the risks.</a:t>
            </a:r>
          </a:p>
          <a:p>
            <a:endParaRPr lang="en-US" dirty="0"/>
          </a:p>
        </p:txBody>
      </p:sp>
      <p:sp>
        <p:nvSpPr>
          <p:cNvPr id="4" name="Date Placeholder 3"/>
          <p:cNvSpPr>
            <a:spLocks noGrp="1"/>
          </p:cNvSpPr>
          <p:nvPr>
            <p:ph type="dt" sz="half" idx="10"/>
          </p:nvPr>
        </p:nvSpPr>
        <p:spPr/>
        <p:txBody>
          <a:bodyPr/>
          <a:lstStyle/>
          <a:p>
            <a:r>
              <a:rPr lang="en-US" smtClean="0"/>
              <a:t>COPY RIGHT RESERVED</a:t>
            </a:r>
            <a:endParaRPr lang="en-US" dirty="0"/>
          </a:p>
        </p:txBody>
      </p:sp>
      <p:sp>
        <p:nvSpPr>
          <p:cNvPr id="5" name="Footer Placeholder 4"/>
          <p:cNvSpPr>
            <a:spLocks noGrp="1"/>
          </p:cNvSpPr>
          <p:nvPr>
            <p:ph type="ftr" sz="quarter" idx="11"/>
          </p:nvPr>
        </p:nvSpPr>
        <p:spPr/>
        <p:txBody>
          <a:bodyPr/>
          <a:lstStyle/>
          <a:p>
            <a:r>
              <a:rPr lang="en-US" smtClean="0"/>
              <a:t>Copy Right @NECL</a:t>
            </a:r>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smtClean="0"/>
              <a:pPr/>
              <a:t>5</a:t>
            </a:fld>
            <a:endParaRPr lang="en-US" dirty="0"/>
          </a:p>
        </p:txBody>
      </p:sp>
    </p:spTree>
    <p:extLst>
      <p:ext uri="{BB962C8B-B14F-4D97-AF65-F5344CB8AC3E}">
        <p14:creationId xmlns:p14="http://schemas.microsoft.com/office/powerpoint/2010/main" val="1613857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6542" y="228599"/>
            <a:ext cx="8969375" cy="533401"/>
          </a:xfrm>
        </p:spPr>
        <p:txBody>
          <a:bodyPr/>
          <a:lstStyle/>
          <a:p>
            <a:r>
              <a:rPr lang="en-PH" sz="2800" dirty="0"/>
              <a:t>Environment protection and waste management</a:t>
            </a:r>
          </a:p>
        </p:txBody>
      </p:sp>
      <p:sp>
        <p:nvSpPr>
          <p:cNvPr id="3" name="Content Placeholder 2"/>
          <p:cNvSpPr>
            <a:spLocks noGrp="1"/>
          </p:cNvSpPr>
          <p:nvPr>
            <p:ph idx="1"/>
          </p:nvPr>
        </p:nvSpPr>
        <p:spPr/>
        <p:txBody>
          <a:bodyPr/>
          <a:lstStyle/>
          <a:p>
            <a:endParaRPr lang="en-PH" sz="1800" dirty="0"/>
          </a:p>
          <a:p>
            <a:endParaRPr lang="en-PH" sz="1800" dirty="0"/>
          </a:p>
        </p:txBody>
      </p:sp>
      <p:sp>
        <p:nvSpPr>
          <p:cNvPr id="4" name="TextBox 3"/>
          <p:cNvSpPr txBox="1"/>
          <p:nvPr/>
        </p:nvSpPr>
        <p:spPr>
          <a:xfrm>
            <a:off x="1703210" y="980746"/>
            <a:ext cx="8610600" cy="4524315"/>
          </a:xfrm>
          <a:prstGeom prst="rect">
            <a:avLst/>
          </a:prstGeom>
          <a:noFill/>
        </p:spPr>
        <p:txBody>
          <a:bodyPr wrap="square" rtlCol="0">
            <a:spAutoFit/>
          </a:bodyPr>
          <a:lstStyle/>
          <a:p>
            <a:r>
              <a:rPr lang="en-PH" b="1" dirty="0"/>
              <a:t>Planning Control of New Facilities</a:t>
            </a:r>
            <a:endParaRPr lang="en-PH" dirty="0"/>
          </a:p>
          <a:p>
            <a:pPr algn="just"/>
            <a:r>
              <a:rPr lang="en-PH" dirty="0"/>
              <a:t>The impact of all developments on the environment is assessed and considered before each development is allowed to proceed. PCD checks these proposals, assesses the impact on the environment and ensures that </a:t>
            </a:r>
            <a:r>
              <a:rPr lang="en-PH" dirty="0" smtClean="0"/>
              <a:t>project </a:t>
            </a:r>
            <a:r>
              <a:rPr lang="en-PH" dirty="0"/>
              <a:t>developments are properly sited and are compatible with the surrounding land use. It also processes building plans and assesses the environmental impact to ensure that the prospective industries will not pose unmanageable health and safety hazards, and pollution problems.</a:t>
            </a:r>
          </a:p>
          <a:p>
            <a:endParaRPr lang="en-PH" dirty="0"/>
          </a:p>
          <a:p>
            <a:r>
              <a:rPr lang="en-PH" b="1" dirty="0" smtClean="0"/>
              <a:t>Water </a:t>
            </a:r>
            <a:r>
              <a:rPr lang="en-PH" b="1" dirty="0"/>
              <a:t>Pollution Control</a:t>
            </a:r>
            <a:endParaRPr lang="en-PH" dirty="0"/>
          </a:p>
          <a:p>
            <a:pPr algn="just"/>
            <a:r>
              <a:rPr lang="en-PH" dirty="0"/>
              <a:t>All wastewater (trade effluence) from </a:t>
            </a:r>
            <a:r>
              <a:rPr lang="en-PH" dirty="0" smtClean="0"/>
              <a:t>construction and operation </a:t>
            </a:r>
            <a:r>
              <a:rPr lang="en-PH" dirty="0"/>
              <a:t>facilities must be discharged into the public sewerage system </a:t>
            </a:r>
            <a:r>
              <a:rPr lang="en-PH" dirty="0" smtClean="0"/>
              <a:t>, </a:t>
            </a:r>
            <a:r>
              <a:rPr lang="en-PH" dirty="0"/>
              <a:t>or to a watercourse if the public sewer is not available. A permit must be applied for such discharge.</a:t>
            </a:r>
          </a:p>
          <a:p>
            <a:r>
              <a:rPr lang="en-PH" dirty="0"/>
              <a:t> </a:t>
            </a:r>
          </a:p>
          <a:p>
            <a:r>
              <a:rPr lang="en-PH" dirty="0"/>
              <a:t> </a:t>
            </a:r>
          </a:p>
          <a:p>
            <a:r>
              <a:rPr lang="en-PH" dirty="0"/>
              <a:t> </a:t>
            </a:r>
          </a:p>
          <a:p>
            <a:endParaRPr lang="en-PH" dirty="0"/>
          </a:p>
        </p:txBody>
      </p:sp>
      <p:sp>
        <p:nvSpPr>
          <p:cNvPr id="5" name="Footer Placeholder 4"/>
          <p:cNvSpPr>
            <a:spLocks noGrp="1"/>
          </p:cNvSpPr>
          <p:nvPr>
            <p:ph type="ftr" sz="quarter" idx="11"/>
          </p:nvPr>
        </p:nvSpPr>
        <p:spPr/>
        <p:txBody>
          <a:bodyPr/>
          <a:lstStyle/>
          <a:p>
            <a:r>
              <a:rPr lang="en-US" smtClean="0"/>
              <a:t>Copy Right @NECL</a:t>
            </a:r>
            <a:endParaRPr lang="en-US" dirty="0"/>
          </a:p>
        </p:txBody>
      </p:sp>
      <p:pic>
        <p:nvPicPr>
          <p:cNvPr id="6" name="Picture 5"/>
          <p:cNvPicPr>
            <a:picLocks noChangeAspect="1"/>
          </p:cNvPicPr>
          <p:nvPr/>
        </p:nvPicPr>
        <p:blipFill>
          <a:blip r:embed="rId3"/>
          <a:stretch>
            <a:fillRect/>
          </a:stretch>
        </p:blipFill>
        <p:spPr>
          <a:xfrm>
            <a:off x="7058652" y="4186815"/>
            <a:ext cx="3097834" cy="2053564"/>
          </a:xfrm>
          <a:prstGeom prst="rect">
            <a:avLst/>
          </a:prstGeom>
        </p:spPr>
      </p:pic>
      <p:sp>
        <p:nvSpPr>
          <p:cNvPr id="7" name="Date Placeholder 6"/>
          <p:cNvSpPr>
            <a:spLocks noGrp="1"/>
          </p:cNvSpPr>
          <p:nvPr>
            <p:ph type="dt" sz="half" idx="10"/>
          </p:nvPr>
        </p:nvSpPr>
        <p:spPr/>
        <p:txBody>
          <a:bodyPr/>
          <a:lstStyle/>
          <a:p>
            <a:r>
              <a:rPr lang="en-US" smtClean="0"/>
              <a:t>COPY RIGHT RESERVED</a:t>
            </a:r>
            <a:endParaRPr lang="en-US"/>
          </a:p>
        </p:txBody>
      </p:sp>
      <p:sp>
        <p:nvSpPr>
          <p:cNvPr id="8" name="Slide Number Placeholder 7"/>
          <p:cNvSpPr>
            <a:spLocks noGrp="1"/>
          </p:cNvSpPr>
          <p:nvPr>
            <p:ph type="sldNum" sz="quarter" idx="12"/>
          </p:nvPr>
        </p:nvSpPr>
        <p:spPr/>
        <p:txBody>
          <a:bodyPr/>
          <a:lstStyle/>
          <a:p>
            <a:fld id="{E31375A4-56A4-47D6-9801-1991572033F7}" type="slidenum">
              <a:rPr lang="en-US" smtClean="0"/>
              <a:t>50</a:t>
            </a:fld>
            <a:endParaRPr lang="en-US"/>
          </a:p>
        </p:txBody>
      </p:sp>
    </p:spTree>
    <p:extLst>
      <p:ext uri="{BB962C8B-B14F-4D97-AF65-F5344CB8AC3E}">
        <p14:creationId xmlns:p14="http://schemas.microsoft.com/office/powerpoint/2010/main" val="3434802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6226" y="-71438"/>
            <a:ext cx="8893175" cy="533401"/>
          </a:xfrm>
        </p:spPr>
        <p:txBody>
          <a:bodyPr/>
          <a:lstStyle/>
          <a:p>
            <a:r>
              <a:rPr lang="en-PH" sz="2800" dirty="0">
                <a:solidFill>
                  <a:srgbClr val="FFFFFF"/>
                </a:solidFill>
              </a:rPr>
              <a:t>Environment protection and waste management</a:t>
            </a:r>
            <a:endParaRPr lang="en-PH" dirty="0"/>
          </a:p>
        </p:txBody>
      </p:sp>
      <p:sp>
        <p:nvSpPr>
          <p:cNvPr id="3" name="Content Placeholder 2"/>
          <p:cNvSpPr>
            <a:spLocks noGrp="1"/>
          </p:cNvSpPr>
          <p:nvPr>
            <p:ph idx="1"/>
          </p:nvPr>
        </p:nvSpPr>
        <p:spPr>
          <a:xfrm>
            <a:off x="1752600" y="533400"/>
            <a:ext cx="8534400" cy="5943600"/>
          </a:xfrm>
        </p:spPr>
        <p:txBody>
          <a:bodyPr/>
          <a:lstStyle/>
          <a:p>
            <a:pPr marL="0" indent="0">
              <a:spcBef>
                <a:spcPts val="0"/>
              </a:spcBef>
              <a:buNone/>
            </a:pPr>
            <a:r>
              <a:rPr lang="en-PH" sz="3600" dirty="0">
                <a:solidFill>
                  <a:schemeClr val="accent1"/>
                </a:solidFill>
              </a:rPr>
              <a:t>Air Pollution Control</a:t>
            </a:r>
          </a:p>
          <a:p>
            <a:pPr marL="0" indent="0" algn="just">
              <a:spcBef>
                <a:spcPts val="0"/>
              </a:spcBef>
              <a:buNone/>
            </a:pPr>
            <a:r>
              <a:rPr lang="en-PH" sz="1800" dirty="0" smtClean="0">
                <a:solidFill>
                  <a:srgbClr val="000000"/>
                </a:solidFill>
              </a:rPr>
              <a:t>Projects equipped </a:t>
            </a:r>
            <a:r>
              <a:rPr lang="en-PH" sz="1800" dirty="0">
                <a:solidFill>
                  <a:srgbClr val="000000"/>
                </a:solidFill>
              </a:rPr>
              <a:t>with pollution control equipment (such as diesel boilers, furnaces etc.) must comply with the air emission standards. The air emission standards are specified in the Environmental Protection and Management (Air Impurities) </a:t>
            </a:r>
            <a:r>
              <a:rPr lang="en-PH" sz="1800" dirty="0" smtClean="0">
                <a:solidFill>
                  <a:srgbClr val="000000"/>
                </a:solidFill>
              </a:rPr>
              <a:t>Regulations of specific countries.</a:t>
            </a:r>
            <a:endParaRPr lang="en-PH" sz="1800" dirty="0">
              <a:solidFill>
                <a:srgbClr val="000000"/>
              </a:solidFill>
            </a:endParaRPr>
          </a:p>
          <a:p>
            <a:pPr marL="0" indent="0" algn="just">
              <a:spcBef>
                <a:spcPts val="0"/>
              </a:spcBef>
              <a:buNone/>
            </a:pPr>
            <a:r>
              <a:rPr lang="en-PH" sz="1800" dirty="0">
                <a:solidFill>
                  <a:srgbClr val="000000"/>
                </a:solidFill>
              </a:rPr>
              <a:t> </a:t>
            </a:r>
          </a:p>
          <a:p>
            <a:pPr marL="0" indent="0" algn="just">
              <a:spcBef>
                <a:spcPts val="0"/>
              </a:spcBef>
              <a:buNone/>
            </a:pPr>
            <a:r>
              <a:rPr lang="en-PH" sz="1800" dirty="0">
                <a:solidFill>
                  <a:srgbClr val="000000"/>
                </a:solidFill>
              </a:rPr>
              <a:t>To </a:t>
            </a:r>
            <a:r>
              <a:rPr lang="en-PH" sz="1800" dirty="0" err="1">
                <a:solidFill>
                  <a:srgbClr val="000000"/>
                </a:solidFill>
              </a:rPr>
              <a:t>minimise</a:t>
            </a:r>
            <a:r>
              <a:rPr lang="en-PH" sz="1800" dirty="0">
                <a:solidFill>
                  <a:srgbClr val="000000"/>
                </a:solidFill>
              </a:rPr>
              <a:t> the emission of </a:t>
            </a:r>
            <a:r>
              <a:rPr lang="en-PH" sz="1800" dirty="0" err="1">
                <a:solidFill>
                  <a:srgbClr val="000000"/>
                </a:solidFill>
              </a:rPr>
              <a:t>sulphur</a:t>
            </a:r>
            <a:r>
              <a:rPr lang="en-PH" sz="1800" dirty="0">
                <a:solidFill>
                  <a:srgbClr val="000000"/>
                </a:solidFill>
              </a:rPr>
              <a:t> dioxide into the air, the </a:t>
            </a:r>
            <a:r>
              <a:rPr lang="en-PH" sz="1800" dirty="0" err="1">
                <a:solidFill>
                  <a:srgbClr val="000000"/>
                </a:solidFill>
              </a:rPr>
              <a:t>sulphur</a:t>
            </a:r>
            <a:r>
              <a:rPr lang="en-PH" sz="1800" dirty="0">
                <a:solidFill>
                  <a:srgbClr val="000000"/>
                </a:solidFill>
              </a:rPr>
              <a:t> content in fuels (such as diesel) used by industries is limited to not more than 1% by weight.</a:t>
            </a:r>
          </a:p>
          <a:p>
            <a:pPr marL="0" indent="0" algn="just">
              <a:spcBef>
                <a:spcPts val="0"/>
              </a:spcBef>
              <a:buNone/>
            </a:pPr>
            <a:r>
              <a:rPr lang="en-PH" sz="1800" dirty="0">
                <a:solidFill>
                  <a:srgbClr val="000000"/>
                </a:solidFill>
              </a:rPr>
              <a:t> </a:t>
            </a:r>
          </a:p>
          <a:p>
            <a:pPr marL="0" indent="0" algn="just">
              <a:spcBef>
                <a:spcPts val="0"/>
              </a:spcBef>
              <a:buNone/>
            </a:pPr>
            <a:r>
              <a:rPr lang="en-PH" sz="1800" dirty="0">
                <a:solidFill>
                  <a:srgbClr val="000000"/>
                </a:solidFill>
              </a:rPr>
              <a:t>The  use  of  open  fires  to  dispose  wastes  is  prohibited  under  the  Environmental  Pollution  Control  </a:t>
            </a:r>
            <a:r>
              <a:rPr lang="en-PH" sz="1800" dirty="0" smtClean="0">
                <a:solidFill>
                  <a:srgbClr val="000000"/>
                </a:solidFill>
              </a:rPr>
              <a:t>Provisions of specific country standards.</a:t>
            </a:r>
            <a:endParaRPr lang="en-PH" sz="1800" dirty="0">
              <a:solidFill>
                <a:srgbClr val="000000"/>
              </a:solidFill>
            </a:endParaRPr>
          </a:p>
          <a:p>
            <a:pPr marL="0" indent="0" algn="just">
              <a:spcBef>
                <a:spcPts val="0"/>
              </a:spcBef>
              <a:buNone/>
            </a:pPr>
            <a:r>
              <a:rPr lang="en-PH" sz="1800" dirty="0">
                <a:solidFill>
                  <a:srgbClr val="000000"/>
                </a:solidFill>
              </a:rPr>
              <a:t> </a:t>
            </a:r>
          </a:p>
          <a:p>
            <a:pPr marL="0" indent="0" algn="just">
              <a:spcBef>
                <a:spcPts val="0"/>
              </a:spcBef>
              <a:buNone/>
            </a:pPr>
            <a:r>
              <a:rPr lang="en-PH" sz="1800" dirty="0">
                <a:solidFill>
                  <a:srgbClr val="000000"/>
                </a:solidFill>
              </a:rPr>
              <a:t>Hazardous Substances Control</a:t>
            </a:r>
          </a:p>
          <a:p>
            <a:pPr marL="0" indent="0" algn="just">
              <a:spcBef>
                <a:spcPts val="0"/>
              </a:spcBef>
              <a:buNone/>
            </a:pPr>
            <a:r>
              <a:rPr lang="en-PH" sz="1800" dirty="0">
                <a:solidFill>
                  <a:srgbClr val="000000"/>
                </a:solidFill>
              </a:rPr>
              <a:t>The  control  of  hazardous  substances  is  governed  by  the  </a:t>
            </a:r>
            <a:r>
              <a:rPr lang="en-PH" sz="1800" dirty="0" smtClean="0">
                <a:solidFill>
                  <a:srgbClr val="000000"/>
                </a:solidFill>
              </a:rPr>
              <a:t>respective  </a:t>
            </a:r>
            <a:r>
              <a:rPr lang="en-PH" sz="1800" dirty="0">
                <a:solidFill>
                  <a:srgbClr val="000000"/>
                </a:solidFill>
              </a:rPr>
              <a:t>Environmental  Protection  </a:t>
            </a:r>
            <a:r>
              <a:rPr lang="en-PH" sz="1800" dirty="0" smtClean="0">
                <a:solidFill>
                  <a:srgbClr val="000000"/>
                </a:solidFill>
              </a:rPr>
              <a:t>Regulations</a:t>
            </a:r>
            <a:r>
              <a:rPr lang="en-PH" sz="1800" dirty="0">
                <a:solidFill>
                  <a:srgbClr val="000000"/>
                </a:solidFill>
              </a:rPr>
              <a:t>.</a:t>
            </a:r>
          </a:p>
          <a:p>
            <a:pPr marL="0" indent="0">
              <a:spcBef>
                <a:spcPts val="0"/>
              </a:spcBef>
              <a:buNone/>
            </a:pPr>
            <a:r>
              <a:rPr lang="en-PH" sz="1800" dirty="0">
                <a:solidFill>
                  <a:srgbClr val="000000"/>
                </a:solidFill>
              </a:rPr>
              <a:t> </a:t>
            </a:r>
          </a:p>
        </p:txBody>
      </p:sp>
      <p:sp>
        <p:nvSpPr>
          <p:cNvPr id="4" name="Footer Placeholder 3"/>
          <p:cNvSpPr>
            <a:spLocks noGrp="1"/>
          </p:cNvSpPr>
          <p:nvPr>
            <p:ph type="ftr" sz="quarter" idx="11"/>
          </p:nvPr>
        </p:nvSpPr>
        <p:spPr/>
        <p:txBody>
          <a:bodyPr/>
          <a:lstStyle/>
          <a:p>
            <a:r>
              <a:rPr lang="en-US" smtClean="0"/>
              <a:t>Copy Right @NECL</a:t>
            </a:r>
            <a:endParaRPr lang="en-US"/>
          </a:p>
        </p:txBody>
      </p:sp>
      <p:pic>
        <p:nvPicPr>
          <p:cNvPr id="5" name="Picture 4"/>
          <p:cNvPicPr>
            <a:picLocks noChangeAspect="1"/>
          </p:cNvPicPr>
          <p:nvPr/>
        </p:nvPicPr>
        <p:blipFill>
          <a:blip r:embed="rId3"/>
          <a:stretch>
            <a:fillRect/>
          </a:stretch>
        </p:blipFill>
        <p:spPr>
          <a:xfrm>
            <a:off x="5823284" y="4391525"/>
            <a:ext cx="3729789" cy="1864895"/>
          </a:xfrm>
          <a:prstGeom prst="rect">
            <a:avLst/>
          </a:prstGeom>
        </p:spPr>
      </p:pic>
      <p:sp>
        <p:nvSpPr>
          <p:cNvPr id="6" name="Date Placeholder 5"/>
          <p:cNvSpPr>
            <a:spLocks noGrp="1"/>
          </p:cNvSpPr>
          <p:nvPr>
            <p:ph type="dt" sz="half" idx="10"/>
          </p:nvPr>
        </p:nvSpPr>
        <p:spPr/>
        <p:txBody>
          <a:bodyPr/>
          <a:lstStyle/>
          <a:p>
            <a:r>
              <a:rPr lang="en-US" smtClean="0"/>
              <a:t>COPY RIGHT RESERVED</a:t>
            </a:r>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51</a:t>
            </a:fld>
            <a:endParaRPr lang="en-US"/>
          </a:p>
        </p:txBody>
      </p:sp>
    </p:spTree>
    <p:extLst>
      <p:ext uri="{BB962C8B-B14F-4D97-AF65-F5344CB8AC3E}">
        <p14:creationId xmlns:p14="http://schemas.microsoft.com/office/powerpoint/2010/main" val="1669393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48063" y="264695"/>
            <a:ext cx="8815137" cy="5755105"/>
          </a:xfrm>
        </p:spPr>
        <p:txBody>
          <a:bodyPr>
            <a:normAutofit fontScale="92500" lnSpcReduction="10000"/>
          </a:bodyPr>
          <a:lstStyle/>
          <a:p>
            <a:pPr marL="0" indent="0">
              <a:spcBef>
                <a:spcPts val="0"/>
              </a:spcBef>
              <a:buNone/>
            </a:pPr>
            <a:r>
              <a:rPr lang="en-PH" sz="3600" dirty="0">
                <a:solidFill>
                  <a:schemeClr val="accent1"/>
                </a:solidFill>
              </a:rPr>
              <a:t>General Waste Disposal</a:t>
            </a:r>
          </a:p>
          <a:p>
            <a:pPr marL="0" indent="0">
              <a:spcBef>
                <a:spcPts val="0"/>
              </a:spcBef>
              <a:buNone/>
            </a:pPr>
            <a:r>
              <a:rPr lang="en-PH" sz="1800" dirty="0" smtClean="0">
                <a:solidFill>
                  <a:srgbClr val="000000"/>
                </a:solidFill>
              </a:rPr>
              <a:t>Projects should  </a:t>
            </a:r>
            <a:r>
              <a:rPr lang="en-PH" sz="1800" dirty="0">
                <a:solidFill>
                  <a:srgbClr val="000000"/>
                </a:solidFill>
              </a:rPr>
              <a:t>implement  good  waste  control  and  management  practices.  Options  available  for  the  handling  and  treatment  of waste include:</a:t>
            </a:r>
          </a:p>
          <a:p>
            <a:pPr marL="0" indent="0">
              <a:spcBef>
                <a:spcPts val="0"/>
              </a:spcBef>
              <a:buNone/>
            </a:pPr>
            <a:r>
              <a:rPr lang="en-PH" sz="1800" dirty="0">
                <a:solidFill>
                  <a:srgbClr val="000000"/>
                </a:solidFill>
              </a:rPr>
              <a:t>·     Reduce (most preferred)</a:t>
            </a:r>
          </a:p>
          <a:p>
            <a:pPr marL="0" indent="0">
              <a:spcBef>
                <a:spcPts val="0"/>
              </a:spcBef>
              <a:buNone/>
            </a:pPr>
            <a:r>
              <a:rPr lang="en-PH" sz="1800" dirty="0">
                <a:solidFill>
                  <a:srgbClr val="000000"/>
                </a:solidFill>
              </a:rPr>
              <a:t>·     Reuse</a:t>
            </a:r>
          </a:p>
          <a:p>
            <a:pPr marL="0" indent="0">
              <a:spcBef>
                <a:spcPts val="0"/>
              </a:spcBef>
              <a:buNone/>
            </a:pPr>
            <a:r>
              <a:rPr lang="en-PH" sz="1800" dirty="0">
                <a:solidFill>
                  <a:srgbClr val="000000"/>
                </a:solidFill>
              </a:rPr>
              <a:t>·     Recycle</a:t>
            </a:r>
          </a:p>
          <a:p>
            <a:pPr marL="0" indent="0">
              <a:spcBef>
                <a:spcPts val="0"/>
              </a:spcBef>
              <a:buNone/>
            </a:pPr>
            <a:r>
              <a:rPr lang="en-PH" sz="1800" dirty="0">
                <a:solidFill>
                  <a:srgbClr val="000000"/>
                </a:solidFill>
              </a:rPr>
              <a:t>·     Disposal (most preferred)</a:t>
            </a:r>
          </a:p>
          <a:p>
            <a:pPr marL="0" indent="0">
              <a:spcBef>
                <a:spcPts val="0"/>
              </a:spcBef>
              <a:buNone/>
            </a:pPr>
            <a:r>
              <a:rPr lang="en-PH" sz="1800" dirty="0">
                <a:solidFill>
                  <a:srgbClr val="000000"/>
                </a:solidFill>
              </a:rPr>
              <a:t> </a:t>
            </a:r>
            <a:endParaRPr lang="en-PH" sz="1800" dirty="0" smtClean="0">
              <a:solidFill>
                <a:srgbClr val="000000"/>
              </a:solidFill>
            </a:endParaRPr>
          </a:p>
          <a:p>
            <a:pPr marL="0" indent="0">
              <a:spcBef>
                <a:spcPts val="0"/>
              </a:spcBef>
              <a:buNone/>
            </a:pPr>
            <a:endParaRPr lang="en-PH" sz="1800" dirty="0">
              <a:solidFill>
                <a:srgbClr val="000000"/>
              </a:solidFill>
            </a:endParaRPr>
          </a:p>
          <a:p>
            <a:pPr marL="0" indent="0">
              <a:spcBef>
                <a:spcPts val="0"/>
              </a:spcBef>
              <a:buNone/>
            </a:pPr>
            <a:endParaRPr lang="en-PH" sz="1800" dirty="0" smtClean="0">
              <a:solidFill>
                <a:srgbClr val="000000"/>
              </a:solidFill>
            </a:endParaRPr>
          </a:p>
          <a:p>
            <a:pPr marL="0" indent="0">
              <a:spcBef>
                <a:spcPts val="0"/>
              </a:spcBef>
              <a:buNone/>
            </a:pPr>
            <a:endParaRPr lang="en-PH" sz="1800" dirty="0">
              <a:solidFill>
                <a:srgbClr val="000000"/>
              </a:solidFill>
            </a:endParaRPr>
          </a:p>
          <a:p>
            <a:pPr algn="just">
              <a:spcBef>
                <a:spcPts val="0"/>
              </a:spcBef>
              <a:buFont typeface="Wingdings" panose="05000000000000000000" pitchFamily="2" charset="2"/>
              <a:buChar char="q"/>
            </a:pPr>
            <a:r>
              <a:rPr lang="en-PH" sz="2000" dirty="0" err="1">
                <a:solidFill>
                  <a:srgbClr val="000000"/>
                </a:solidFill>
              </a:rPr>
              <a:t>Organisations</a:t>
            </a:r>
            <a:r>
              <a:rPr lang="en-PH" sz="2000" dirty="0">
                <a:solidFill>
                  <a:srgbClr val="000000"/>
                </a:solidFill>
              </a:rPr>
              <a:t> should systematically review their waste generation to identify the opportunities for waste </a:t>
            </a:r>
            <a:r>
              <a:rPr lang="en-PH" sz="2000" dirty="0" err="1">
                <a:solidFill>
                  <a:srgbClr val="000000"/>
                </a:solidFill>
              </a:rPr>
              <a:t>minimisation</a:t>
            </a:r>
            <a:r>
              <a:rPr lang="en-PH" sz="2000" dirty="0">
                <a:solidFill>
                  <a:srgbClr val="000000"/>
                </a:solidFill>
              </a:rPr>
              <a:t>. </a:t>
            </a:r>
            <a:endParaRPr lang="en-PH" sz="2000" dirty="0" smtClean="0">
              <a:solidFill>
                <a:srgbClr val="000000"/>
              </a:solidFill>
            </a:endParaRPr>
          </a:p>
          <a:p>
            <a:pPr algn="just">
              <a:spcBef>
                <a:spcPts val="0"/>
              </a:spcBef>
              <a:buFont typeface="Wingdings" panose="05000000000000000000" pitchFamily="2" charset="2"/>
              <a:buChar char="q"/>
            </a:pPr>
            <a:r>
              <a:rPr lang="en-PH" sz="2000" dirty="0" smtClean="0">
                <a:solidFill>
                  <a:srgbClr val="000000"/>
                </a:solidFill>
              </a:rPr>
              <a:t>The </a:t>
            </a:r>
            <a:r>
              <a:rPr lang="en-PH" sz="2000" dirty="0">
                <a:solidFill>
                  <a:srgbClr val="000000"/>
                </a:solidFill>
              </a:rPr>
              <a:t>most ideal approach is to </a:t>
            </a:r>
            <a:r>
              <a:rPr lang="en-PH" sz="2000" dirty="0" err="1">
                <a:solidFill>
                  <a:srgbClr val="000000"/>
                </a:solidFill>
              </a:rPr>
              <a:t>minimise</a:t>
            </a:r>
            <a:r>
              <a:rPr lang="en-PH" sz="2000" dirty="0">
                <a:solidFill>
                  <a:srgbClr val="000000"/>
                </a:solidFill>
              </a:rPr>
              <a:t> waste generation in the first place. </a:t>
            </a:r>
            <a:endParaRPr lang="en-PH" sz="2000" dirty="0" smtClean="0">
              <a:solidFill>
                <a:srgbClr val="000000"/>
              </a:solidFill>
            </a:endParaRPr>
          </a:p>
          <a:p>
            <a:pPr algn="just">
              <a:spcBef>
                <a:spcPts val="0"/>
              </a:spcBef>
              <a:buFont typeface="Wingdings" panose="05000000000000000000" pitchFamily="2" charset="2"/>
              <a:buChar char="q"/>
            </a:pPr>
            <a:r>
              <a:rPr lang="en-PH" sz="2000" dirty="0" smtClean="0">
                <a:solidFill>
                  <a:srgbClr val="000000"/>
                </a:solidFill>
              </a:rPr>
              <a:t>Whenever </a:t>
            </a:r>
            <a:r>
              <a:rPr lang="en-PH" sz="2000" dirty="0">
                <a:solidFill>
                  <a:srgbClr val="000000"/>
                </a:solidFill>
              </a:rPr>
              <a:t>possible, materials should be considered for reuse so as to </a:t>
            </a:r>
            <a:r>
              <a:rPr lang="en-PH" sz="2000" dirty="0" err="1">
                <a:solidFill>
                  <a:srgbClr val="000000"/>
                </a:solidFill>
              </a:rPr>
              <a:t>minimise</a:t>
            </a:r>
            <a:r>
              <a:rPr lang="en-PH" sz="2000" dirty="0">
                <a:solidFill>
                  <a:srgbClr val="000000"/>
                </a:solidFill>
              </a:rPr>
              <a:t> wastage. </a:t>
            </a:r>
            <a:endParaRPr lang="en-PH" sz="2000" dirty="0" smtClean="0">
              <a:solidFill>
                <a:srgbClr val="000000"/>
              </a:solidFill>
            </a:endParaRPr>
          </a:p>
          <a:p>
            <a:pPr algn="just">
              <a:spcBef>
                <a:spcPts val="0"/>
              </a:spcBef>
              <a:buFont typeface="Wingdings" panose="05000000000000000000" pitchFamily="2" charset="2"/>
              <a:buChar char="q"/>
            </a:pPr>
            <a:r>
              <a:rPr lang="en-PH" sz="2000" dirty="0" smtClean="0">
                <a:solidFill>
                  <a:srgbClr val="000000"/>
                </a:solidFill>
              </a:rPr>
              <a:t>If </a:t>
            </a:r>
            <a:r>
              <a:rPr lang="en-PH" sz="2000" dirty="0">
                <a:solidFill>
                  <a:srgbClr val="000000"/>
                </a:solidFill>
              </a:rPr>
              <a:t>reuse is not possible, the next best option would be to recycle the waste. </a:t>
            </a:r>
            <a:endParaRPr lang="en-PH" sz="2000" dirty="0" smtClean="0">
              <a:solidFill>
                <a:srgbClr val="000000"/>
              </a:solidFill>
            </a:endParaRPr>
          </a:p>
          <a:p>
            <a:pPr algn="just">
              <a:spcBef>
                <a:spcPts val="0"/>
              </a:spcBef>
              <a:buFont typeface="Wingdings" panose="05000000000000000000" pitchFamily="2" charset="2"/>
              <a:buChar char="q"/>
            </a:pPr>
            <a:r>
              <a:rPr lang="en-PH" sz="2000" dirty="0" smtClean="0">
                <a:solidFill>
                  <a:srgbClr val="000000"/>
                </a:solidFill>
              </a:rPr>
              <a:t>This </a:t>
            </a:r>
            <a:r>
              <a:rPr lang="en-PH" sz="2000" dirty="0">
                <a:solidFill>
                  <a:srgbClr val="000000"/>
                </a:solidFill>
              </a:rPr>
              <a:t>usually involves selling the waste as scrap to recyclers, who reprocess the scrap material into other forms or products. </a:t>
            </a:r>
            <a:endParaRPr lang="en-PH" sz="2000" dirty="0" smtClean="0">
              <a:solidFill>
                <a:srgbClr val="000000"/>
              </a:solidFill>
            </a:endParaRPr>
          </a:p>
          <a:p>
            <a:pPr algn="just">
              <a:spcBef>
                <a:spcPts val="0"/>
              </a:spcBef>
              <a:buFont typeface="Wingdings" panose="05000000000000000000" pitchFamily="2" charset="2"/>
              <a:buChar char="q"/>
            </a:pPr>
            <a:r>
              <a:rPr lang="en-PH" sz="2000" dirty="0" smtClean="0">
                <a:solidFill>
                  <a:srgbClr val="000000"/>
                </a:solidFill>
              </a:rPr>
              <a:t>Where </a:t>
            </a:r>
            <a:r>
              <a:rPr lang="en-PH" sz="2000" dirty="0">
                <a:solidFill>
                  <a:srgbClr val="000000"/>
                </a:solidFill>
              </a:rPr>
              <a:t>the above is not possible, waste should be properly disposed in accordance with the applicable legislations.</a:t>
            </a:r>
          </a:p>
          <a:p>
            <a:pPr marL="0" indent="0">
              <a:spcBef>
                <a:spcPts val="0"/>
              </a:spcBef>
              <a:buNone/>
            </a:pPr>
            <a:endParaRPr lang="en-PH" sz="1800" dirty="0">
              <a:solidFill>
                <a:srgbClr val="000000"/>
              </a:solidFill>
            </a:endParaRPr>
          </a:p>
          <a:p>
            <a:pPr marL="0" indent="0">
              <a:spcBef>
                <a:spcPts val="0"/>
              </a:spcBef>
              <a:buNone/>
            </a:pPr>
            <a:r>
              <a:rPr lang="en-PH" sz="1800" dirty="0">
                <a:solidFill>
                  <a:srgbClr val="000000"/>
                </a:solidFill>
              </a:rPr>
              <a:t/>
            </a:r>
            <a:br>
              <a:rPr lang="en-PH" sz="1800" dirty="0">
                <a:solidFill>
                  <a:srgbClr val="000000"/>
                </a:solidFill>
              </a:rPr>
            </a:br>
            <a:endParaRPr lang="en-PH" dirty="0"/>
          </a:p>
        </p:txBody>
      </p:sp>
      <p:sp>
        <p:nvSpPr>
          <p:cNvPr id="2" name="Footer Placeholder 1"/>
          <p:cNvSpPr>
            <a:spLocks noGrp="1"/>
          </p:cNvSpPr>
          <p:nvPr>
            <p:ph type="ftr" sz="quarter" idx="11"/>
          </p:nvPr>
        </p:nvSpPr>
        <p:spPr/>
        <p:txBody>
          <a:bodyPr/>
          <a:lstStyle/>
          <a:p>
            <a:r>
              <a:rPr lang="en-US" smtClean="0"/>
              <a:t>Copy Right @NECL</a:t>
            </a:r>
            <a:endParaRPr lang="en-US"/>
          </a:p>
        </p:txBody>
      </p:sp>
      <p:pic>
        <p:nvPicPr>
          <p:cNvPr id="4" name="Picture 3"/>
          <p:cNvPicPr>
            <a:picLocks noChangeAspect="1"/>
          </p:cNvPicPr>
          <p:nvPr/>
        </p:nvPicPr>
        <p:blipFill>
          <a:blip r:embed="rId3"/>
          <a:stretch>
            <a:fillRect/>
          </a:stretch>
        </p:blipFill>
        <p:spPr>
          <a:xfrm>
            <a:off x="7633880" y="1074822"/>
            <a:ext cx="1911555" cy="1530767"/>
          </a:xfrm>
          <a:prstGeom prst="rect">
            <a:avLst/>
          </a:prstGeom>
        </p:spPr>
      </p:pic>
      <p:sp>
        <p:nvSpPr>
          <p:cNvPr id="5" name="Date Placeholder 4"/>
          <p:cNvSpPr>
            <a:spLocks noGrp="1"/>
          </p:cNvSpPr>
          <p:nvPr>
            <p:ph type="dt" sz="half" idx="10"/>
          </p:nvPr>
        </p:nvSpPr>
        <p:spPr/>
        <p:txBody>
          <a:bodyPr/>
          <a:lstStyle/>
          <a:p>
            <a:r>
              <a:rPr lang="en-US" smtClean="0"/>
              <a:t>COPY RIGHT RESERVED</a:t>
            </a:r>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52</a:t>
            </a:fld>
            <a:endParaRPr lang="en-US"/>
          </a:p>
        </p:txBody>
      </p:sp>
    </p:spTree>
    <p:extLst>
      <p:ext uri="{BB962C8B-B14F-4D97-AF65-F5344CB8AC3E}">
        <p14:creationId xmlns:p14="http://schemas.microsoft.com/office/powerpoint/2010/main" val="1916051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6226" y="-71438"/>
            <a:ext cx="8512175" cy="533401"/>
          </a:xfrm>
        </p:spPr>
        <p:txBody>
          <a:bodyPr/>
          <a:lstStyle/>
          <a:p>
            <a:r>
              <a:rPr lang="en-PH" sz="2400" dirty="0">
                <a:solidFill>
                  <a:srgbClr val="FFFFFF"/>
                </a:solidFill>
              </a:rPr>
              <a:t>Environment protection and waste management</a:t>
            </a:r>
            <a:endParaRPr lang="en-PH" dirty="0"/>
          </a:p>
        </p:txBody>
      </p:sp>
      <p:sp>
        <p:nvSpPr>
          <p:cNvPr id="3" name="Content Placeholder 2"/>
          <p:cNvSpPr>
            <a:spLocks noGrp="1"/>
          </p:cNvSpPr>
          <p:nvPr>
            <p:ph idx="1"/>
          </p:nvPr>
        </p:nvSpPr>
        <p:spPr>
          <a:xfrm>
            <a:off x="1676400" y="685800"/>
            <a:ext cx="8610600" cy="6172200"/>
          </a:xfrm>
        </p:spPr>
        <p:txBody>
          <a:bodyPr>
            <a:normAutofit/>
          </a:bodyPr>
          <a:lstStyle/>
          <a:p>
            <a:pPr marL="0" indent="0">
              <a:buNone/>
            </a:pPr>
            <a:r>
              <a:rPr lang="en-PH" sz="3600" dirty="0">
                <a:solidFill>
                  <a:schemeClr val="accent1"/>
                </a:solidFill>
              </a:rPr>
              <a:t>Toxic Industrial Waste Control</a:t>
            </a:r>
          </a:p>
          <a:p>
            <a:pPr marL="0" indent="0">
              <a:buNone/>
            </a:pPr>
            <a:r>
              <a:rPr lang="en-PH" sz="1800" dirty="0"/>
              <a:t>For toxic industrial waste (TIW) generators, the requirements on control </a:t>
            </a:r>
            <a:r>
              <a:rPr lang="en-PH" sz="1800" dirty="0" smtClean="0"/>
              <a:t>measures, </a:t>
            </a:r>
            <a:r>
              <a:rPr lang="en-PH" sz="1800" dirty="0"/>
              <a:t>that contains the following information:</a:t>
            </a:r>
          </a:p>
          <a:p>
            <a:pPr marL="400050" lvl="1" indent="0">
              <a:buNone/>
            </a:pPr>
            <a:r>
              <a:rPr lang="en-PH" sz="1600" dirty="0"/>
              <a:t>-     Types and quantities generated;</a:t>
            </a:r>
          </a:p>
          <a:p>
            <a:pPr marL="400050" lvl="1" indent="0">
              <a:buNone/>
            </a:pPr>
            <a:r>
              <a:rPr lang="en-PH" sz="1600" dirty="0"/>
              <a:t>-     Manner of disposal;</a:t>
            </a:r>
          </a:p>
          <a:p>
            <a:pPr marL="400050" lvl="1" indent="0">
              <a:buNone/>
            </a:pPr>
            <a:r>
              <a:rPr lang="en-PH" sz="1600" dirty="0"/>
              <a:t>-     Date and quantity supplied or sold to a toxic industrial waste collector;</a:t>
            </a:r>
          </a:p>
          <a:p>
            <a:pPr marL="400050" lvl="1" indent="0">
              <a:buNone/>
            </a:pPr>
            <a:r>
              <a:rPr lang="en-PH" sz="1600" dirty="0"/>
              <a:t>-     Name and address of the toxic industrial waste collector; and</a:t>
            </a:r>
          </a:p>
          <a:p>
            <a:pPr marL="400050" lvl="1" indent="0">
              <a:buNone/>
            </a:pPr>
            <a:r>
              <a:rPr lang="en-PH" sz="1600" dirty="0"/>
              <a:t>-     Quantity held in stock.</a:t>
            </a:r>
          </a:p>
          <a:p>
            <a:pPr marL="0" indent="0">
              <a:buNone/>
            </a:pPr>
            <a:r>
              <a:rPr lang="en-PH" sz="1800" dirty="0"/>
              <a:t>Storing </a:t>
            </a:r>
            <a:r>
              <a:rPr lang="en-PH" sz="1800" dirty="0" smtClean="0"/>
              <a:t>TIW in </a:t>
            </a:r>
            <a:r>
              <a:rPr lang="en-PH" sz="1800" dirty="0"/>
              <a:t>containers with design, construction and maintenance in accordance with approved code of practice </a:t>
            </a:r>
            <a:r>
              <a:rPr lang="en-PH" sz="1800" dirty="0" smtClean="0"/>
              <a:t>and </a:t>
            </a:r>
            <a:r>
              <a:rPr lang="en-PH" sz="1800" dirty="0"/>
              <a:t>labelled with appropriate hazard warning </a:t>
            </a:r>
            <a:r>
              <a:rPr lang="en-PH" sz="1800" dirty="0" smtClean="0"/>
              <a:t>signs;</a:t>
            </a:r>
            <a:endParaRPr lang="en-PH" sz="1800" dirty="0"/>
          </a:p>
          <a:p>
            <a:r>
              <a:rPr lang="en-PH" sz="1800" dirty="0"/>
              <a:t>Prohibiting the mixing of different types </a:t>
            </a:r>
            <a:r>
              <a:rPr lang="en-PH" sz="1800" dirty="0" smtClean="0"/>
              <a:t>of TIW, </a:t>
            </a:r>
            <a:r>
              <a:rPr lang="en-PH" sz="1800" dirty="0"/>
              <a:t>or mixing of TIW with non-TIW are prohibited;</a:t>
            </a:r>
          </a:p>
          <a:p>
            <a:pPr marL="400050" lvl="1" indent="0">
              <a:buNone/>
            </a:pPr>
            <a:r>
              <a:rPr lang="en-PH" sz="1600" dirty="0"/>
              <a:t>•    Selling or supply to licensed collector only;</a:t>
            </a:r>
          </a:p>
          <a:p>
            <a:pPr marL="400050" lvl="1" indent="0">
              <a:buNone/>
            </a:pPr>
            <a:r>
              <a:rPr lang="en-PH" sz="1600" dirty="0"/>
              <a:t>•    Supplying accurate information about the TIW to the TIW collectors;</a:t>
            </a:r>
          </a:p>
          <a:p>
            <a:pPr marL="400050" lvl="1" indent="0">
              <a:buNone/>
            </a:pPr>
            <a:r>
              <a:rPr lang="en-PH" sz="1600" dirty="0"/>
              <a:t>•    Preparing and keeping up-to-date the emergency action plan detailing how spillage, leakage or accidents involving the TIW will be dealt with.</a:t>
            </a:r>
          </a:p>
          <a:p>
            <a:endParaRPr lang="en-PH" sz="1800" dirty="0"/>
          </a:p>
        </p:txBody>
      </p:sp>
      <p:sp>
        <p:nvSpPr>
          <p:cNvPr id="4" name="Footer Placeholder 3"/>
          <p:cNvSpPr>
            <a:spLocks noGrp="1"/>
          </p:cNvSpPr>
          <p:nvPr>
            <p:ph type="ftr" sz="quarter" idx="11"/>
          </p:nvPr>
        </p:nvSpPr>
        <p:spPr/>
        <p:txBody>
          <a:bodyPr/>
          <a:lstStyle/>
          <a:p>
            <a:r>
              <a:rPr lang="en-US" smtClean="0"/>
              <a:t>Copy Right @NECL</a:t>
            </a:r>
            <a:endParaRPr lang="en-US"/>
          </a:p>
        </p:txBody>
      </p:sp>
      <p:sp>
        <p:nvSpPr>
          <p:cNvPr id="5" name="Date Placeholder 4"/>
          <p:cNvSpPr>
            <a:spLocks noGrp="1"/>
          </p:cNvSpPr>
          <p:nvPr>
            <p:ph type="dt" sz="half" idx="10"/>
          </p:nvPr>
        </p:nvSpPr>
        <p:spPr/>
        <p:txBody>
          <a:bodyPr/>
          <a:lstStyle/>
          <a:p>
            <a:r>
              <a:rPr lang="en-US" smtClean="0"/>
              <a:t>COPY RIGHT RESERVED</a:t>
            </a:r>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53</a:t>
            </a:fld>
            <a:endParaRPr lang="en-US"/>
          </a:p>
        </p:txBody>
      </p:sp>
    </p:spTree>
    <p:extLst>
      <p:ext uri="{BB962C8B-B14F-4D97-AF65-F5344CB8AC3E}">
        <p14:creationId xmlns:p14="http://schemas.microsoft.com/office/powerpoint/2010/main" val="335334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1972491" y="102326"/>
            <a:ext cx="9372600" cy="1295400"/>
          </a:xfrm>
        </p:spPr>
        <p:txBody>
          <a:bodyPr/>
          <a:lstStyle/>
          <a:p>
            <a:pPr eaLnBrk="1" hangingPunct="1"/>
            <a:r>
              <a:rPr lang="en-US" altLang="en-US" noProof="1" smtClean="0"/>
              <a:t>Waste Classification</a:t>
            </a:r>
          </a:p>
        </p:txBody>
      </p:sp>
      <p:sp>
        <p:nvSpPr>
          <p:cNvPr id="22531" name="Rectangle 3"/>
          <p:cNvSpPr>
            <a:spLocks noGrp="1" noChangeArrowheads="1"/>
          </p:cNvSpPr>
          <p:nvPr>
            <p:ph idx="1"/>
          </p:nvPr>
        </p:nvSpPr>
        <p:spPr>
          <a:xfrm>
            <a:off x="1776549" y="1673226"/>
            <a:ext cx="8434251" cy="4708525"/>
          </a:xfrm>
        </p:spPr>
        <p:txBody>
          <a:bodyPr rtlCol="0">
            <a:normAutofit/>
          </a:bodyPr>
          <a:lstStyle/>
          <a:p>
            <a:pPr>
              <a:lnSpc>
                <a:spcPct val="80000"/>
              </a:lnSpc>
              <a:buNone/>
              <a:defRPr/>
            </a:pPr>
            <a:r>
              <a:rPr lang="tr-TR" sz="2800" b="1" noProof="1">
                <a:solidFill>
                  <a:schemeClr val="tx1">
                    <a:lumMod val="75000"/>
                    <a:lumOff val="25000"/>
                  </a:schemeClr>
                </a:solidFill>
              </a:rPr>
              <a:t>	Definition:</a:t>
            </a:r>
            <a:r>
              <a:rPr lang="tr-TR" sz="2800" noProof="1">
                <a:solidFill>
                  <a:schemeClr val="tx1">
                    <a:lumMod val="75000"/>
                    <a:lumOff val="25000"/>
                  </a:schemeClr>
                </a:solidFill>
              </a:rPr>
              <a:t> </a:t>
            </a:r>
            <a:r>
              <a:rPr lang="tr-TR" sz="2800" b="1" noProof="1">
                <a:solidFill>
                  <a:schemeClr val="tx1">
                    <a:lumMod val="75000"/>
                    <a:lumOff val="25000"/>
                  </a:schemeClr>
                </a:solidFill>
              </a:rPr>
              <a:t>Industrial waste classification is made in based on </a:t>
            </a:r>
            <a:r>
              <a:rPr lang="en-US" sz="2800" b="1" noProof="1">
                <a:solidFill>
                  <a:schemeClr val="tx1">
                    <a:lumMod val="75000"/>
                    <a:lumOff val="25000"/>
                  </a:schemeClr>
                </a:solidFill>
              </a:rPr>
              <a:t>various</a:t>
            </a:r>
            <a:r>
              <a:rPr lang="tr-TR" sz="2800" b="1" noProof="1">
                <a:solidFill>
                  <a:schemeClr val="tx1">
                    <a:lumMod val="75000"/>
                    <a:lumOff val="25000"/>
                  </a:schemeClr>
                </a:solidFill>
              </a:rPr>
              <a:t> types of waste.  These are;</a:t>
            </a:r>
          </a:p>
          <a:p>
            <a:pPr>
              <a:lnSpc>
                <a:spcPct val="80000"/>
              </a:lnSpc>
              <a:buNone/>
              <a:defRPr/>
            </a:pPr>
            <a:endParaRPr lang="tr-TR" sz="2800" b="1" noProof="1">
              <a:solidFill>
                <a:schemeClr val="tx1">
                  <a:lumMod val="75000"/>
                  <a:lumOff val="25000"/>
                </a:schemeClr>
              </a:solidFill>
            </a:endParaRPr>
          </a:p>
          <a:p>
            <a:pPr lvl="2" fontAlgn="t">
              <a:lnSpc>
                <a:spcPct val="80000"/>
              </a:lnSpc>
              <a:buFont typeface="Wingdings 3" charset="2"/>
              <a:buChar char=""/>
              <a:defRPr/>
            </a:pPr>
            <a:r>
              <a:rPr lang="tr-TR" sz="2800" b="1" noProof="1">
                <a:solidFill>
                  <a:schemeClr val="tx1">
                    <a:lumMod val="75000"/>
                    <a:lumOff val="25000"/>
                  </a:schemeClr>
                </a:solidFill>
              </a:rPr>
              <a:t>Wastewater</a:t>
            </a:r>
          </a:p>
          <a:p>
            <a:pPr lvl="2" fontAlgn="t">
              <a:lnSpc>
                <a:spcPct val="80000"/>
              </a:lnSpc>
              <a:buFont typeface="Wingdings 3" charset="2"/>
              <a:buChar char=""/>
              <a:defRPr/>
            </a:pPr>
            <a:r>
              <a:rPr lang="tr-TR" sz="2800" b="1" noProof="1">
                <a:solidFill>
                  <a:schemeClr val="tx1">
                    <a:lumMod val="75000"/>
                    <a:lumOff val="25000"/>
                  </a:schemeClr>
                </a:solidFill>
              </a:rPr>
              <a:t>Air emission</a:t>
            </a:r>
          </a:p>
          <a:p>
            <a:pPr lvl="2" fontAlgn="t">
              <a:lnSpc>
                <a:spcPct val="80000"/>
              </a:lnSpc>
              <a:buFont typeface="Wingdings 3" charset="2"/>
              <a:buChar char=""/>
              <a:defRPr/>
            </a:pPr>
            <a:r>
              <a:rPr lang="tr-TR" sz="2800" b="1" noProof="1">
                <a:solidFill>
                  <a:schemeClr val="tx1">
                    <a:lumMod val="75000"/>
                    <a:lumOff val="25000"/>
                  </a:schemeClr>
                </a:solidFill>
              </a:rPr>
              <a:t>Solid waste</a:t>
            </a:r>
          </a:p>
          <a:p>
            <a:pPr lvl="2" fontAlgn="t">
              <a:lnSpc>
                <a:spcPct val="80000"/>
              </a:lnSpc>
              <a:buFont typeface="Wingdings 3" charset="2"/>
              <a:buChar char=""/>
              <a:defRPr/>
            </a:pPr>
            <a:r>
              <a:rPr lang="tr-TR" sz="2800" b="1" noProof="1">
                <a:solidFill>
                  <a:schemeClr val="tx1">
                    <a:lumMod val="75000"/>
                    <a:lumOff val="25000"/>
                  </a:schemeClr>
                </a:solidFill>
              </a:rPr>
              <a:t>Hazardous waste</a:t>
            </a:r>
          </a:p>
          <a:p>
            <a:pPr lvl="2" fontAlgn="t">
              <a:lnSpc>
                <a:spcPct val="80000"/>
              </a:lnSpc>
              <a:buFont typeface="Wingdings 3" charset="2"/>
              <a:buChar char=""/>
              <a:defRPr/>
            </a:pPr>
            <a:r>
              <a:rPr lang="en-US" sz="2800" b="1" noProof="1">
                <a:solidFill>
                  <a:schemeClr val="tx1">
                    <a:lumMod val="75000"/>
                    <a:lumOff val="25000"/>
                  </a:schemeClr>
                </a:solidFill>
              </a:rPr>
              <a:t>Bio</a:t>
            </a:r>
            <a:r>
              <a:rPr lang="tr-TR" sz="2800" b="1" noProof="1">
                <a:solidFill>
                  <a:schemeClr val="tx1">
                    <a:lumMod val="75000"/>
                    <a:lumOff val="25000"/>
                  </a:schemeClr>
                </a:solidFill>
              </a:rPr>
              <a:t> waste</a:t>
            </a:r>
          </a:p>
          <a:p>
            <a:pPr lvl="2" fontAlgn="t">
              <a:lnSpc>
                <a:spcPct val="80000"/>
              </a:lnSpc>
              <a:buFont typeface="Wingdings 3" charset="2"/>
              <a:buChar char=""/>
              <a:defRPr/>
            </a:pPr>
            <a:r>
              <a:rPr lang="tr-TR" sz="2800" b="1" noProof="1">
                <a:solidFill>
                  <a:schemeClr val="tx1">
                    <a:lumMod val="75000"/>
                    <a:lumOff val="25000"/>
                  </a:schemeClr>
                </a:solidFill>
              </a:rPr>
              <a:t>Radioactive waste</a:t>
            </a:r>
          </a:p>
          <a:p>
            <a:pPr lvl="2" fontAlgn="t">
              <a:lnSpc>
                <a:spcPct val="80000"/>
              </a:lnSpc>
              <a:buFont typeface="Wingdings 3" charset="2"/>
              <a:buChar char=""/>
              <a:defRPr/>
            </a:pPr>
            <a:r>
              <a:rPr lang="tr-TR" sz="2800" b="1" noProof="1">
                <a:solidFill>
                  <a:schemeClr val="tx1">
                    <a:lumMod val="75000"/>
                    <a:lumOff val="25000"/>
                  </a:schemeClr>
                </a:solidFill>
              </a:rPr>
              <a:t>Sludge &amp; Slurry</a:t>
            </a:r>
          </a:p>
        </p:txBody>
      </p:sp>
      <p:sp>
        <p:nvSpPr>
          <p:cNvPr id="2" name="Footer Placeholder 1"/>
          <p:cNvSpPr>
            <a:spLocks noGrp="1"/>
          </p:cNvSpPr>
          <p:nvPr>
            <p:ph type="ftr" sz="quarter" idx="11"/>
          </p:nvPr>
        </p:nvSpPr>
        <p:spPr/>
        <p:txBody>
          <a:bodyPr/>
          <a:lstStyle/>
          <a:p>
            <a:r>
              <a:rPr lang="en-US" smtClean="0"/>
              <a:t>Copy Right @NECL</a:t>
            </a:r>
            <a:endParaRPr lang="en-US"/>
          </a:p>
        </p:txBody>
      </p:sp>
      <p:pic>
        <p:nvPicPr>
          <p:cNvPr id="3" name="Picture 2"/>
          <p:cNvPicPr>
            <a:picLocks noChangeAspect="1"/>
          </p:cNvPicPr>
          <p:nvPr/>
        </p:nvPicPr>
        <p:blipFill>
          <a:blip r:embed="rId2"/>
          <a:stretch>
            <a:fillRect/>
          </a:stretch>
        </p:blipFill>
        <p:spPr>
          <a:xfrm>
            <a:off x="6216316" y="3889599"/>
            <a:ext cx="4432896" cy="1428750"/>
          </a:xfrm>
          <a:prstGeom prst="rect">
            <a:avLst/>
          </a:prstGeom>
        </p:spPr>
      </p:pic>
      <p:sp>
        <p:nvSpPr>
          <p:cNvPr id="4" name="Date Placeholder 3"/>
          <p:cNvSpPr>
            <a:spLocks noGrp="1"/>
          </p:cNvSpPr>
          <p:nvPr>
            <p:ph type="dt" sz="half" idx="10"/>
          </p:nvPr>
        </p:nvSpPr>
        <p:spPr/>
        <p:txBody>
          <a:bodyPr/>
          <a:lstStyle/>
          <a:p>
            <a:r>
              <a:rPr lang="en-US" smtClean="0"/>
              <a:t>COPY RIGHT RESERVED</a:t>
            </a:r>
            <a:endParaRPr lang="en-US"/>
          </a:p>
        </p:txBody>
      </p:sp>
      <p:sp>
        <p:nvSpPr>
          <p:cNvPr id="5" name="Slide Number Placeholder 4"/>
          <p:cNvSpPr>
            <a:spLocks noGrp="1"/>
          </p:cNvSpPr>
          <p:nvPr>
            <p:ph type="sldNum" sz="quarter" idx="12"/>
          </p:nvPr>
        </p:nvSpPr>
        <p:spPr/>
        <p:txBody>
          <a:bodyPr/>
          <a:lstStyle/>
          <a:p>
            <a:fld id="{E31375A4-56A4-47D6-9801-1991572033F7}" type="slidenum">
              <a:rPr lang="en-US" smtClean="0"/>
              <a:t>54</a:t>
            </a:fld>
            <a:endParaRPr lang="en-US"/>
          </a:p>
        </p:txBody>
      </p:sp>
    </p:spTree>
    <p:extLst>
      <p:ext uri="{BB962C8B-B14F-4D97-AF65-F5344CB8AC3E}">
        <p14:creationId xmlns:p14="http://schemas.microsoft.com/office/powerpoint/2010/main" val="3074742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pPr eaLnBrk="1" hangingPunct="1"/>
            <a:r>
              <a:rPr lang="en-US" altLang="en-US" dirty="0" smtClean="0"/>
              <a:t>Sewage control</a:t>
            </a:r>
          </a:p>
        </p:txBody>
      </p:sp>
      <p:sp>
        <p:nvSpPr>
          <p:cNvPr id="63491" name="Rectangle 3"/>
          <p:cNvSpPr>
            <a:spLocks noGrp="1" noChangeArrowheads="1"/>
          </p:cNvSpPr>
          <p:nvPr>
            <p:ph idx="1"/>
          </p:nvPr>
        </p:nvSpPr>
        <p:spPr/>
        <p:txBody>
          <a:bodyPr rtlCol="0">
            <a:normAutofit/>
          </a:bodyPr>
          <a:lstStyle/>
          <a:p>
            <a:pPr marL="0" indent="0">
              <a:buNone/>
              <a:defRPr/>
            </a:pPr>
            <a:r>
              <a:rPr lang="en-US" altLang="en-US" b="1" dirty="0" smtClean="0">
                <a:solidFill>
                  <a:schemeClr val="tx1"/>
                </a:solidFill>
              </a:rPr>
              <a:t>Septic tank system</a:t>
            </a:r>
          </a:p>
          <a:p>
            <a:pPr>
              <a:buFont typeface="Wingdings 3" charset="2"/>
              <a:buChar char=""/>
              <a:defRPr/>
            </a:pPr>
            <a:r>
              <a:rPr lang="en-US" altLang="en-US" b="1" dirty="0" smtClean="0">
                <a:solidFill>
                  <a:schemeClr val="tx1"/>
                </a:solidFill>
              </a:rPr>
              <a:t>Wastewater </a:t>
            </a:r>
            <a:r>
              <a:rPr lang="en-US" altLang="en-US" dirty="0" smtClean="0">
                <a:solidFill>
                  <a:schemeClr val="tx1"/>
                </a:solidFill>
              </a:rPr>
              <a:t>or</a:t>
            </a:r>
            <a:r>
              <a:rPr lang="en-US" altLang="en-US" b="1" dirty="0" smtClean="0">
                <a:solidFill>
                  <a:schemeClr val="tx1"/>
                </a:solidFill>
              </a:rPr>
              <a:t> sewage treatment plants</a:t>
            </a:r>
            <a:endParaRPr lang="en-US" altLang="en-US" sz="2700" b="1" dirty="0"/>
          </a:p>
          <a:p>
            <a:pPr lvl="1">
              <a:buFont typeface="Wingdings 3" charset="2"/>
              <a:buChar char=""/>
              <a:defRPr/>
            </a:pPr>
            <a:r>
              <a:rPr lang="en-US" altLang="en-US" b="1" dirty="0" smtClean="0">
                <a:solidFill>
                  <a:schemeClr val="tx1"/>
                </a:solidFill>
              </a:rPr>
              <a:t>Primary sewage treatment</a:t>
            </a:r>
          </a:p>
          <a:p>
            <a:pPr lvl="2">
              <a:buFont typeface="Wingdings 3" charset="2"/>
              <a:buChar char=""/>
              <a:defRPr/>
            </a:pPr>
            <a:r>
              <a:rPr lang="en-US" altLang="en-US" dirty="0" smtClean="0">
                <a:solidFill>
                  <a:schemeClr val="tx1"/>
                </a:solidFill>
              </a:rPr>
              <a:t>Physical process</a:t>
            </a:r>
            <a:endParaRPr lang="en-US" altLang="en-US" b="1" dirty="0" smtClean="0">
              <a:solidFill>
                <a:schemeClr val="tx1"/>
              </a:solidFill>
            </a:endParaRPr>
          </a:p>
          <a:p>
            <a:pPr lvl="1">
              <a:buFont typeface="Wingdings 3" charset="2"/>
              <a:buChar char=""/>
              <a:defRPr/>
            </a:pPr>
            <a:r>
              <a:rPr lang="en-US" altLang="en-US" b="1" dirty="0" smtClean="0">
                <a:solidFill>
                  <a:schemeClr val="tx1"/>
                </a:solidFill>
              </a:rPr>
              <a:t>Secondary sewage treatment</a:t>
            </a:r>
          </a:p>
          <a:p>
            <a:pPr lvl="2">
              <a:buFont typeface="Wingdings 3" charset="2"/>
              <a:buChar char=""/>
              <a:defRPr/>
            </a:pPr>
            <a:r>
              <a:rPr lang="en-US" altLang="en-US" dirty="0" smtClean="0">
                <a:solidFill>
                  <a:schemeClr val="tx1"/>
                </a:solidFill>
              </a:rPr>
              <a:t>Biological process </a:t>
            </a:r>
          </a:p>
          <a:p>
            <a:pPr lvl="1">
              <a:buFont typeface="Wingdings 3" charset="2"/>
              <a:buChar char=""/>
              <a:defRPr/>
            </a:pPr>
            <a:r>
              <a:rPr lang="en-US" altLang="en-US" b="1" dirty="0" smtClean="0">
                <a:solidFill>
                  <a:schemeClr val="tx1"/>
                </a:solidFill>
              </a:rPr>
              <a:t>Tertiary </a:t>
            </a:r>
            <a:r>
              <a:rPr lang="en-US" altLang="en-US" dirty="0" smtClean="0">
                <a:solidFill>
                  <a:schemeClr val="tx1"/>
                </a:solidFill>
              </a:rPr>
              <a:t>or</a:t>
            </a:r>
            <a:r>
              <a:rPr lang="en-US" altLang="en-US" b="1" dirty="0" smtClean="0">
                <a:solidFill>
                  <a:schemeClr val="tx1"/>
                </a:solidFill>
              </a:rPr>
              <a:t> advance sewage treatment </a:t>
            </a:r>
          </a:p>
          <a:p>
            <a:pPr lvl="2">
              <a:buFont typeface="Wingdings 3" charset="2"/>
              <a:buChar char=""/>
              <a:defRPr/>
            </a:pPr>
            <a:r>
              <a:rPr lang="en-US" altLang="en-US" b="1" dirty="0" smtClean="0">
                <a:solidFill>
                  <a:schemeClr val="tx1"/>
                </a:solidFill>
              </a:rPr>
              <a:t>Bleaching</a:t>
            </a:r>
            <a:r>
              <a:rPr lang="en-US" altLang="en-US" dirty="0" smtClean="0">
                <a:solidFill>
                  <a:schemeClr val="tx1"/>
                </a:solidFill>
              </a:rPr>
              <a:t>, </a:t>
            </a:r>
            <a:r>
              <a:rPr lang="en-US" altLang="en-US" b="1" dirty="0" smtClean="0">
                <a:solidFill>
                  <a:schemeClr val="tx1"/>
                </a:solidFill>
              </a:rPr>
              <a:t>chlorination </a:t>
            </a:r>
          </a:p>
        </p:txBody>
      </p:sp>
      <p:sp>
        <p:nvSpPr>
          <p:cNvPr id="2" name="Footer Placeholder 1"/>
          <p:cNvSpPr>
            <a:spLocks noGrp="1"/>
          </p:cNvSpPr>
          <p:nvPr>
            <p:ph type="ftr" sz="quarter" idx="11"/>
          </p:nvPr>
        </p:nvSpPr>
        <p:spPr/>
        <p:txBody>
          <a:bodyPr/>
          <a:lstStyle/>
          <a:p>
            <a:r>
              <a:rPr lang="en-US" smtClean="0"/>
              <a:t>Copy Right @NECL</a:t>
            </a:r>
            <a:endParaRPr lang="en-US" dirty="0"/>
          </a:p>
        </p:txBody>
      </p:sp>
      <p:pic>
        <p:nvPicPr>
          <p:cNvPr id="3" name="Picture 2"/>
          <p:cNvPicPr>
            <a:picLocks noChangeAspect="1"/>
          </p:cNvPicPr>
          <p:nvPr/>
        </p:nvPicPr>
        <p:blipFill>
          <a:blip r:embed="rId3"/>
          <a:stretch>
            <a:fillRect/>
          </a:stretch>
        </p:blipFill>
        <p:spPr>
          <a:xfrm>
            <a:off x="7494170" y="3916444"/>
            <a:ext cx="3859630" cy="2277814"/>
          </a:xfrm>
          <a:prstGeom prst="rect">
            <a:avLst/>
          </a:prstGeom>
        </p:spPr>
      </p:pic>
      <p:sp>
        <p:nvSpPr>
          <p:cNvPr id="4" name="Date Placeholder 3"/>
          <p:cNvSpPr>
            <a:spLocks noGrp="1"/>
          </p:cNvSpPr>
          <p:nvPr>
            <p:ph type="dt" sz="half" idx="10"/>
          </p:nvPr>
        </p:nvSpPr>
        <p:spPr/>
        <p:txBody>
          <a:bodyPr/>
          <a:lstStyle/>
          <a:p>
            <a:r>
              <a:rPr lang="en-US" smtClean="0"/>
              <a:t>COPY RIGHT RESERVED</a:t>
            </a:r>
            <a:endParaRPr lang="en-US"/>
          </a:p>
        </p:txBody>
      </p:sp>
      <p:sp>
        <p:nvSpPr>
          <p:cNvPr id="5" name="Slide Number Placeholder 4"/>
          <p:cNvSpPr>
            <a:spLocks noGrp="1"/>
          </p:cNvSpPr>
          <p:nvPr>
            <p:ph type="sldNum" sz="quarter" idx="12"/>
          </p:nvPr>
        </p:nvSpPr>
        <p:spPr/>
        <p:txBody>
          <a:bodyPr/>
          <a:lstStyle/>
          <a:p>
            <a:fld id="{E31375A4-56A4-47D6-9801-1991572033F7}" type="slidenum">
              <a:rPr lang="en-US" smtClean="0"/>
              <a:t>55</a:t>
            </a:fld>
            <a:endParaRPr lang="en-US"/>
          </a:p>
        </p:txBody>
      </p:sp>
    </p:spTree>
    <p:extLst>
      <p:ext uri="{BB962C8B-B14F-4D97-AF65-F5344CB8AC3E}">
        <p14:creationId xmlns:p14="http://schemas.microsoft.com/office/powerpoint/2010/main" val="1676775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itle 1"/>
          <p:cNvSpPr>
            <a:spLocks noGrp="1"/>
          </p:cNvSpPr>
          <p:nvPr>
            <p:ph type="title"/>
          </p:nvPr>
        </p:nvSpPr>
        <p:spPr>
          <a:xfrm>
            <a:off x="1715589" y="381000"/>
            <a:ext cx="9638211" cy="1295400"/>
          </a:xfrm>
        </p:spPr>
        <p:txBody>
          <a:bodyPr/>
          <a:lstStyle/>
          <a:p>
            <a:pPr eaLnBrk="1" hangingPunct="1"/>
            <a:r>
              <a:rPr lang="en-US" altLang="en-US" dirty="0" smtClean="0"/>
              <a:t>reducing Soil pollution</a:t>
            </a:r>
          </a:p>
        </p:txBody>
      </p:sp>
      <p:sp>
        <p:nvSpPr>
          <p:cNvPr id="108547" name="Content Placeholder 2"/>
          <p:cNvSpPr>
            <a:spLocks noGrp="1"/>
          </p:cNvSpPr>
          <p:nvPr>
            <p:ph idx="1"/>
          </p:nvPr>
        </p:nvSpPr>
        <p:spPr>
          <a:xfrm>
            <a:off x="1981200" y="2100263"/>
            <a:ext cx="8001000" cy="4114800"/>
          </a:xfrm>
        </p:spPr>
        <p:txBody>
          <a:bodyPr/>
          <a:lstStyle/>
          <a:p>
            <a:pPr eaLnBrk="1" hangingPunct="1"/>
            <a:r>
              <a:rPr lang="en-US" altLang="en-US" dirty="0" smtClean="0"/>
              <a:t>Minimize water wastes</a:t>
            </a:r>
          </a:p>
          <a:p>
            <a:pPr eaLnBrk="1" hangingPunct="1"/>
            <a:r>
              <a:rPr lang="en-US" altLang="en-US" dirty="0" smtClean="0"/>
              <a:t>Filtering system for storm water and waste water</a:t>
            </a:r>
          </a:p>
          <a:p>
            <a:pPr eaLnBrk="1" hangingPunct="1"/>
            <a:r>
              <a:rPr lang="en-US" altLang="en-US" dirty="0" smtClean="0"/>
              <a:t>Not to connect directly waste water into public pond, river, sea without treatment</a:t>
            </a:r>
          </a:p>
          <a:p>
            <a:pPr eaLnBrk="1" hangingPunct="1"/>
            <a:r>
              <a:rPr lang="en-US" altLang="en-US" dirty="0" smtClean="0"/>
              <a:t>Soil wastes should be disposed for treatment</a:t>
            </a:r>
          </a:p>
        </p:txBody>
      </p:sp>
      <p:sp>
        <p:nvSpPr>
          <p:cNvPr id="2" name="Footer Placeholder 1"/>
          <p:cNvSpPr>
            <a:spLocks noGrp="1"/>
          </p:cNvSpPr>
          <p:nvPr>
            <p:ph type="ftr" sz="quarter" idx="11"/>
          </p:nvPr>
        </p:nvSpPr>
        <p:spPr/>
        <p:txBody>
          <a:bodyPr/>
          <a:lstStyle/>
          <a:p>
            <a:r>
              <a:rPr lang="en-US" smtClean="0"/>
              <a:t>Copy Right @NECL</a:t>
            </a:r>
            <a:endParaRPr lang="en-US"/>
          </a:p>
        </p:txBody>
      </p:sp>
      <p:pic>
        <p:nvPicPr>
          <p:cNvPr id="3" name="Picture 2"/>
          <p:cNvPicPr>
            <a:picLocks noChangeAspect="1"/>
          </p:cNvPicPr>
          <p:nvPr/>
        </p:nvPicPr>
        <p:blipFill>
          <a:blip r:embed="rId2"/>
          <a:stretch>
            <a:fillRect/>
          </a:stretch>
        </p:blipFill>
        <p:spPr>
          <a:xfrm>
            <a:off x="8476867" y="3766228"/>
            <a:ext cx="2688358" cy="2208546"/>
          </a:xfrm>
          <a:prstGeom prst="rect">
            <a:avLst/>
          </a:prstGeom>
        </p:spPr>
      </p:pic>
      <p:sp>
        <p:nvSpPr>
          <p:cNvPr id="4" name="Date Placeholder 3"/>
          <p:cNvSpPr>
            <a:spLocks noGrp="1"/>
          </p:cNvSpPr>
          <p:nvPr>
            <p:ph type="dt" sz="half" idx="10"/>
          </p:nvPr>
        </p:nvSpPr>
        <p:spPr/>
        <p:txBody>
          <a:bodyPr/>
          <a:lstStyle/>
          <a:p>
            <a:r>
              <a:rPr lang="en-US" smtClean="0"/>
              <a:t>COPY RIGHT RESERVED</a:t>
            </a:r>
            <a:endParaRPr lang="en-US"/>
          </a:p>
        </p:txBody>
      </p:sp>
      <p:sp>
        <p:nvSpPr>
          <p:cNvPr id="5" name="Slide Number Placeholder 4"/>
          <p:cNvSpPr>
            <a:spLocks noGrp="1"/>
          </p:cNvSpPr>
          <p:nvPr>
            <p:ph type="sldNum" sz="quarter" idx="12"/>
          </p:nvPr>
        </p:nvSpPr>
        <p:spPr/>
        <p:txBody>
          <a:bodyPr/>
          <a:lstStyle/>
          <a:p>
            <a:fld id="{E31375A4-56A4-47D6-9801-1991572033F7}" type="slidenum">
              <a:rPr lang="en-US" smtClean="0"/>
              <a:t>56</a:t>
            </a:fld>
            <a:endParaRPr lang="en-US"/>
          </a:p>
        </p:txBody>
      </p:sp>
    </p:spTree>
    <p:extLst>
      <p:ext uri="{BB962C8B-B14F-4D97-AF65-F5344CB8AC3E}">
        <p14:creationId xmlns:p14="http://schemas.microsoft.com/office/powerpoint/2010/main" val="810547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a:xfrm>
            <a:off x="2057401" y="66675"/>
            <a:ext cx="8185483" cy="1320800"/>
          </a:xfrm>
          <a:noFill/>
          <a:extLst>
            <a:ext uri="{91240B29-F687-4F45-9708-019B960494DF}">
              <a14:hiddenLine xmlns:a14="http://schemas.microsoft.com/office/drawing/2010/main" w="9525" cap="flat" cmpd="sng">
                <a:solidFill>
                  <a:schemeClr val="tx1"/>
                </a:solidFill>
                <a:prstDash val="solid"/>
                <a:miter lim="800000"/>
                <a:headEnd/>
                <a:tailEnd/>
              </a14:hiddenLine>
            </a:ext>
          </a:extLst>
        </p:spPr>
        <p:txBody>
          <a:bodyPr>
            <a:normAutofit/>
          </a:bodyPr>
          <a:lstStyle/>
          <a:p>
            <a:pPr eaLnBrk="1" hangingPunct="1"/>
            <a:r>
              <a:rPr lang="en-US" altLang="en-US" sz="3600" dirty="0"/>
              <a:t>Groundwater Pollution Prevention</a:t>
            </a:r>
          </a:p>
        </p:txBody>
      </p:sp>
      <p:sp>
        <p:nvSpPr>
          <p:cNvPr id="2" name="Rectangle 1"/>
          <p:cNvSpPr/>
          <p:nvPr/>
        </p:nvSpPr>
        <p:spPr>
          <a:xfrm>
            <a:off x="2362200" y="1669991"/>
            <a:ext cx="6400800" cy="2031325"/>
          </a:xfrm>
          <a:prstGeom prst="rect">
            <a:avLst/>
          </a:prstGeom>
        </p:spPr>
        <p:txBody>
          <a:bodyPr wrap="square">
            <a:spAutoFit/>
          </a:bodyPr>
          <a:lstStyle/>
          <a:p>
            <a:pPr marL="342900" indent="-342900">
              <a:buFont typeface="Arial" panose="020B0604020202020204" pitchFamily="34" charset="0"/>
              <a:buChar char="•"/>
            </a:pPr>
            <a:r>
              <a:rPr lang="en-US" dirty="0"/>
              <a:t>Find less hazardous substitutes</a:t>
            </a:r>
          </a:p>
          <a:p>
            <a:pPr marL="342900" indent="-342900">
              <a:buFont typeface="Arial" panose="020B0604020202020204" pitchFamily="34" charset="0"/>
              <a:buChar char="•"/>
            </a:pPr>
            <a:r>
              <a:rPr lang="en-US" dirty="0"/>
              <a:t>Leak detection systems</a:t>
            </a:r>
          </a:p>
          <a:p>
            <a:pPr marL="342900" indent="-342900">
              <a:buFont typeface="Arial" panose="020B0604020202020204" pitchFamily="34" charset="0"/>
              <a:buChar char="•"/>
            </a:pPr>
            <a:r>
              <a:rPr lang="en-US" dirty="0"/>
              <a:t>Strictly regulating hazardous waste disposal</a:t>
            </a:r>
          </a:p>
          <a:p>
            <a:pPr marL="342900" indent="-342900">
              <a:buFont typeface="Arial" panose="020B0604020202020204" pitchFamily="34" charset="0"/>
              <a:buChar char="•"/>
            </a:pPr>
            <a:r>
              <a:rPr lang="en-US" dirty="0"/>
              <a:t>Store hazardous materials above ground</a:t>
            </a:r>
          </a:p>
          <a:p>
            <a:pPr marL="342900" indent="-342900">
              <a:buFont typeface="Arial" panose="020B0604020202020204" pitchFamily="34" charset="0"/>
              <a:buChar char="•"/>
            </a:pPr>
            <a:endParaRPr lang="en-US" dirty="0"/>
          </a:p>
          <a:p>
            <a:endParaRPr lang="en-US" dirty="0"/>
          </a:p>
          <a:p>
            <a:endParaRPr lang="en-US" dirty="0"/>
          </a:p>
        </p:txBody>
      </p:sp>
      <p:sp>
        <p:nvSpPr>
          <p:cNvPr id="3" name="Footer Placeholder 2"/>
          <p:cNvSpPr>
            <a:spLocks noGrp="1"/>
          </p:cNvSpPr>
          <p:nvPr>
            <p:ph type="ftr" sz="quarter" idx="11"/>
          </p:nvPr>
        </p:nvSpPr>
        <p:spPr/>
        <p:txBody>
          <a:bodyPr/>
          <a:lstStyle/>
          <a:p>
            <a:r>
              <a:rPr lang="en-US" smtClean="0"/>
              <a:t>Copy Right @NECL</a:t>
            </a:r>
            <a:endParaRPr lang="en-US"/>
          </a:p>
        </p:txBody>
      </p:sp>
      <p:pic>
        <p:nvPicPr>
          <p:cNvPr id="4" name="Picture 3"/>
          <p:cNvPicPr>
            <a:picLocks noChangeAspect="1"/>
          </p:cNvPicPr>
          <p:nvPr/>
        </p:nvPicPr>
        <p:blipFill>
          <a:blip r:embed="rId3"/>
          <a:stretch>
            <a:fillRect/>
          </a:stretch>
        </p:blipFill>
        <p:spPr>
          <a:xfrm>
            <a:off x="3966786" y="3591302"/>
            <a:ext cx="4366711" cy="1913759"/>
          </a:xfrm>
          <a:prstGeom prst="rect">
            <a:avLst/>
          </a:prstGeom>
        </p:spPr>
      </p:pic>
      <p:sp>
        <p:nvSpPr>
          <p:cNvPr id="5" name="Date Placeholder 4"/>
          <p:cNvSpPr>
            <a:spLocks noGrp="1"/>
          </p:cNvSpPr>
          <p:nvPr>
            <p:ph type="dt" sz="half" idx="10"/>
          </p:nvPr>
        </p:nvSpPr>
        <p:spPr/>
        <p:txBody>
          <a:bodyPr/>
          <a:lstStyle/>
          <a:p>
            <a:r>
              <a:rPr lang="en-US" smtClean="0"/>
              <a:t>COPY RIGHT RESERVED</a:t>
            </a:r>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57</a:t>
            </a:fld>
            <a:endParaRPr lang="en-US"/>
          </a:p>
        </p:txBody>
      </p:sp>
    </p:spTree>
    <p:extLst>
      <p:ext uri="{BB962C8B-B14F-4D97-AF65-F5344CB8AC3E}">
        <p14:creationId xmlns:p14="http://schemas.microsoft.com/office/powerpoint/2010/main" val="3036547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59398" y="1953241"/>
            <a:ext cx="8795686" cy="2457651"/>
          </a:xfrm>
        </p:spPr>
        <p:txBody>
          <a:bodyPr>
            <a:normAutofit fontScale="90000"/>
          </a:bodyPr>
          <a:lstStyle/>
          <a:p>
            <a:r>
              <a:rPr lang="en-US" dirty="0" smtClean="0"/>
              <a:t>Engineering and design based EHS management system</a:t>
            </a:r>
            <a:endParaRPr lang="en-US" dirty="0"/>
          </a:p>
        </p:txBody>
      </p:sp>
    </p:spTree>
    <p:extLst>
      <p:ext uri="{BB962C8B-B14F-4D97-AF65-F5344CB8AC3E}">
        <p14:creationId xmlns:p14="http://schemas.microsoft.com/office/powerpoint/2010/main" val="1991163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4149" y="154577"/>
            <a:ext cx="9372600" cy="1295400"/>
          </a:xfrm>
        </p:spPr>
        <p:txBody>
          <a:bodyPr/>
          <a:lstStyle/>
          <a:p>
            <a:r>
              <a:rPr lang="en-US" dirty="0" smtClean="0"/>
              <a:t>Scope </a:t>
            </a:r>
            <a:endParaRPr lang="en-US" dirty="0"/>
          </a:p>
        </p:txBody>
      </p:sp>
      <p:sp>
        <p:nvSpPr>
          <p:cNvPr id="3" name="Content Placeholder 2"/>
          <p:cNvSpPr>
            <a:spLocks noGrp="1"/>
          </p:cNvSpPr>
          <p:nvPr>
            <p:ph idx="1"/>
          </p:nvPr>
        </p:nvSpPr>
        <p:spPr>
          <a:xfrm>
            <a:off x="1833154" y="1517157"/>
            <a:ext cx="9372600" cy="4483101"/>
          </a:xfrm>
        </p:spPr>
        <p:txBody>
          <a:bodyPr>
            <a:normAutofit fontScale="92500" lnSpcReduction="10000"/>
          </a:bodyPr>
          <a:lstStyle/>
          <a:p>
            <a:pPr marL="0" indent="0">
              <a:buNone/>
            </a:pPr>
            <a:r>
              <a:rPr lang="en-US" dirty="0">
                <a:latin typeface="ArialMT"/>
              </a:rPr>
              <a:t>The plan provides:</a:t>
            </a:r>
          </a:p>
          <a:p>
            <a:r>
              <a:rPr lang="en-US" dirty="0" smtClean="0">
                <a:latin typeface="ArialMT"/>
              </a:rPr>
              <a:t>Reference </a:t>
            </a:r>
            <a:r>
              <a:rPr lang="en-US" dirty="0">
                <a:latin typeface="ArialMT"/>
              </a:rPr>
              <a:t>to main HSE-related requirements, standards and procedures, </a:t>
            </a:r>
            <a:r>
              <a:rPr lang="en-US" dirty="0" smtClean="0">
                <a:latin typeface="ArialMT"/>
              </a:rPr>
              <a:t>which form </a:t>
            </a:r>
            <a:r>
              <a:rPr lang="en-US" dirty="0">
                <a:latin typeface="ArialMT"/>
              </a:rPr>
              <a:t>the basis of the work carried </a:t>
            </a:r>
            <a:r>
              <a:rPr lang="en-US" dirty="0" smtClean="0">
                <a:latin typeface="ArialMT"/>
              </a:rPr>
              <a:t>out.</a:t>
            </a:r>
            <a:endParaRPr lang="en-US" dirty="0">
              <a:latin typeface="ArialMT"/>
            </a:endParaRPr>
          </a:p>
          <a:p>
            <a:r>
              <a:rPr lang="en-US" dirty="0" smtClean="0">
                <a:latin typeface="ArialMT"/>
              </a:rPr>
              <a:t>Reference </a:t>
            </a:r>
            <a:r>
              <a:rPr lang="en-US" dirty="0">
                <a:latin typeface="ArialMT"/>
              </a:rPr>
              <a:t>to measures adopted for the management of the HSE-risks </a:t>
            </a:r>
            <a:r>
              <a:rPr lang="en-US" dirty="0" smtClean="0">
                <a:latin typeface="ArialMT"/>
              </a:rPr>
              <a:t>associated to </a:t>
            </a:r>
            <a:r>
              <a:rPr lang="en-US" dirty="0">
                <a:latin typeface="ArialMT"/>
              </a:rPr>
              <a:t>the activities in the scope of work.</a:t>
            </a:r>
          </a:p>
          <a:p>
            <a:r>
              <a:rPr lang="en-US" dirty="0" smtClean="0">
                <a:latin typeface="ArialMT"/>
              </a:rPr>
              <a:t>Information </a:t>
            </a:r>
            <a:r>
              <a:rPr lang="en-US" dirty="0">
                <a:latin typeface="ArialMT"/>
              </a:rPr>
              <a:t>to the project team, clients, and third parties on the management </a:t>
            </a:r>
            <a:r>
              <a:rPr lang="en-US" dirty="0" smtClean="0">
                <a:latin typeface="ArialMT"/>
              </a:rPr>
              <a:t>and administration </a:t>
            </a:r>
            <a:r>
              <a:rPr lang="en-US" dirty="0">
                <a:latin typeface="ArialMT"/>
              </a:rPr>
              <a:t>of </a:t>
            </a:r>
            <a:r>
              <a:rPr lang="en-US" dirty="0" smtClean="0">
                <a:latin typeface="ArialMT"/>
              </a:rPr>
              <a:t>EHS, </a:t>
            </a:r>
            <a:r>
              <a:rPr lang="en-US" dirty="0">
                <a:latin typeface="ArialMT"/>
              </a:rPr>
              <a:t>throughout all stages of the project.</a:t>
            </a:r>
          </a:p>
          <a:p>
            <a:r>
              <a:rPr lang="en-US" dirty="0" smtClean="0">
                <a:latin typeface="ArialMT"/>
              </a:rPr>
              <a:t>A </a:t>
            </a:r>
            <a:r>
              <a:rPr lang="en-US" dirty="0">
                <a:latin typeface="ArialMT"/>
              </a:rPr>
              <a:t>means for controlling the performance of the work from a </a:t>
            </a:r>
            <a:r>
              <a:rPr lang="en-US" dirty="0" smtClean="0">
                <a:latin typeface="ArialMT"/>
              </a:rPr>
              <a:t>EHS </a:t>
            </a:r>
            <a:r>
              <a:rPr lang="en-US" dirty="0">
                <a:latin typeface="ArialMT"/>
              </a:rPr>
              <a:t>perspective.</a:t>
            </a:r>
          </a:p>
          <a:p>
            <a:r>
              <a:rPr lang="en-US" dirty="0" smtClean="0">
                <a:latin typeface="ArialMT"/>
              </a:rPr>
              <a:t>Description </a:t>
            </a:r>
            <a:r>
              <a:rPr lang="en-US" dirty="0">
                <a:latin typeface="ArialMT"/>
              </a:rPr>
              <a:t>of roles and responsibilities.</a:t>
            </a:r>
            <a:endParaRPr lang="en-US" dirty="0"/>
          </a:p>
        </p:txBody>
      </p:sp>
      <p:sp>
        <p:nvSpPr>
          <p:cNvPr id="4" name="Footer Placeholder 3"/>
          <p:cNvSpPr>
            <a:spLocks noGrp="1"/>
          </p:cNvSpPr>
          <p:nvPr>
            <p:ph type="ftr" sz="quarter" idx="11"/>
          </p:nvPr>
        </p:nvSpPr>
        <p:spPr/>
        <p:txBody>
          <a:bodyPr/>
          <a:lstStyle/>
          <a:p>
            <a:r>
              <a:rPr lang="en-US" smtClean="0"/>
              <a:t>Copy Right @NECL</a:t>
            </a:r>
            <a:endParaRPr lang="en-US"/>
          </a:p>
        </p:txBody>
      </p:sp>
      <p:sp>
        <p:nvSpPr>
          <p:cNvPr id="5" name="Date Placeholder 4"/>
          <p:cNvSpPr>
            <a:spLocks noGrp="1"/>
          </p:cNvSpPr>
          <p:nvPr>
            <p:ph type="dt" sz="half" idx="10"/>
          </p:nvPr>
        </p:nvSpPr>
        <p:spPr/>
        <p:txBody>
          <a:bodyPr/>
          <a:lstStyle/>
          <a:p>
            <a:r>
              <a:rPr lang="en-US" smtClean="0"/>
              <a:t>COPY RIGHT RESERVED</a:t>
            </a:r>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59</a:t>
            </a:fld>
            <a:endParaRPr lang="en-US"/>
          </a:p>
        </p:txBody>
      </p:sp>
    </p:spTree>
    <p:extLst>
      <p:ext uri="{BB962C8B-B14F-4D97-AF65-F5344CB8AC3E}">
        <p14:creationId xmlns:p14="http://schemas.microsoft.com/office/powerpoint/2010/main" val="4257979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381000"/>
            <a:ext cx="10134600" cy="1295400"/>
          </a:xfrm>
        </p:spPr>
        <p:txBody>
          <a:bodyPr/>
          <a:lstStyle/>
          <a:p>
            <a:r>
              <a:rPr lang="en-US" dirty="0"/>
              <a:t>Boost </a:t>
            </a:r>
            <a:r>
              <a:rPr lang="en-US" dirty="0" smtClean="0"/>
              <a:t>profit</a:t>
            </a:r>
            <a:endParaRPr lang="en-US" dirty="0"/>
          </a:p>
        </p:txBody>
      </p:sp>
      <p:sp>
        <p:nvSpPr>
          <p:cNvPr id="3" name="Content Placeholder 2"/>
          <p:cNvSpPr>
            <a:spLocks noGrp="1"/>
          </p:cNvSpPr>
          <p:nvPr>
            <p:ph sz="half" idx="1"/>
          </p:nvPr>
        </p:nvSpPr>
        <p:spPr>
          <a:xfrm>
            <a:off x="1098580" y="1845734"/>
            <a:ext cx="6064220" cy="4023360"/>
          </a:xfrm>
        </p:spPr>
        <p:txBody>
          <a:bodyPr>
            <a:normAutofit fontScale="92500" lnSpcReduction="20000"/>
          </a:bodyPr>
          <a:lstStyle/>
          <a:p>
            <a:pPr algn="just"/>
            <a:r>
              <a:rPr lang="en-US" dirty="0" smtClean="0"/>
              <a:t>The </a:t>
            </a:r>
            <a:r>
              <a:rPr lang="en-US" dirty="0"/>
              <a:t>cost benefit </a:t>
            </a:r>
            <a:r>
              <a:rPr lang="en-US" dirty="0" smtClean="0"/>
              <a:t>assesses </a:t>
            </a:r>
            <a:r>
              <a:rPr lang="en-US" dirty="0"/>
              <a:t>the total costs of employment and the losses due to workplace injury or illness. Because it is specific to the </a:t>
            </a:r>
            <a:r>
              <a:rPr lang="en-US" dirty="0" smtClean="0"/>
              <a:t>organization, </a:t>
            </a:r>
            <a:r>
              <a:rPr lang="en-US" dirty="0"/>
              <a:t>it is a better reflection of the actual economic benefits. An overview of the cost benefit model is shown in the flow diagram below. </a:t>
            </a:r>
            <a:r>
              <a:rPr lang="en-US" dirty="0" smtClean="0"/>
              <a:t>To boost the profit of the company, companies could avoid losses such as;</a:t>
            </a:r>
          </a:p>
          <a:p>
            <a:pPr>
              <a:buFont typeface="Wingdings" panose="05000000000000000000" pitchFamily="2" charset="2"/>
              <a:buChar char="q"/>
            </a:pPr>
            <a:r>
              <a:rPr lang="en-US" dirty="0" smtClean="0"/>
              <a:t>Direct cost: Accident compensation,  Medical expenses, Leave pay, Work stoppage </a:t>
            </a:r>
            <a:r>
              <a:rPr lang="en-US" dirty="0" err="1" smtClean="0"/>
              <a:t>etc</a:t>
            </a:r>
            <a:endParaRPr lang="en-US" dirty="0" smtClean="0"/>
          </a:p>
          <a:p>
            <a:pPr>
              <a:buFont typeface="Wingdings" panose="05000000000000000000" pitchFamily="2" charset="2"/>
              <a:buChar char="q"/>
            </a:pPr>
            <a:r>
              <a:rPr lang="en-US" dirty="0" smtClean="0"/>
              <a:t>Indirect cost: Insurance premium increase, Low morale, Company image loss and negative sales, Legal expenses, Re recruitment and training costs</a:t>
            </a:r>
          </a:p>
        </p:txBody>
      </p:sp>
      <p:pic>
        <p:nvPicPr>
          <p:cNvPr id="8" name="Content Placeholder 7"/>
          <p:cNvPicPr>
            <a:picLocks noGrp="1" noChangeAspect="1"/>
          </p:cNvPicPr>
          <p:nvPr>
            <p:ph sz="half" idx="2"/>
          </p:nvPr>
        </p:nvPicPr>
        <p:blipFill>
          <a:blip r:embed="rId2"/>
          <a:stretch>
            <a:fillRect/>
          </a:stretch>
        </p:blipFill>
        <p:spPr>
          <a:xfrm>
            <a:off x="7391401" y="1816980"/>
            <a:ext cx="3548709" cy="4022725"/>
          </a:xfrm>
          <a:prstGeom prst="rect">
            <a:avLst/>
          </a:prstGeom>
        </p:spPr>
      </p:pic>
      <p:sp>
        <p:nvSpPr>
          <p:cNvPr id="4" name="Date Placeholder 3"/>
          <p:cNvSpPr>
            <a:spLocks noGrp="1"/>
          </p:cNvSpPr>
          <p:nvPr>
            <p:ph type="dt" sz="half" idx="10"/>
          </p:nvPr>
        </p:nvSpPr>
        <p:spPr/>
        <p:txBody>
          <a:bodyPr/>
          <a:lstStyle/>
          <a:p>
            <a:r>
              <a:rPr lang="en-US" smtClean="0"/>
              <a:t>COPY RIGHT RESERVED</a:t>
            </a:r>
            <a:endParaRPr lang="en-US" dirty="0"/>
          </a:p>
        </p:txBody>
      </p:sp>
      <p:sp>
        <p:nvSpPr>
          <p:cNvPr id="5" name="Footer Placeholder 4"/>
          <p:cNvSpPr>
            <a:spLocks noGrp="1"/>
          </p:cNvSpPr>
          <p:nvPr>
            <p:ph type="ftr" sz="quarter" idx="11"/>
          </p:nvPr>
        </p:nvSpPr>
        <p:spPr/>
        <p:txBody>
          <a:bodyPr/>
          <a:lstStyle/>
          <a:p>
            <a:r>
              <a:rPr lang="en-US" smtClean="0"/>
              <a:t>Copy Right @NECL</a:t>
            </a:r>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smtClean="0"/>
              <a:pPr/>
              <a:t>6</a:t>
            </a:fld>
            <a:endParaRPr lang="en-US" dirty="0"/>
          </a:p>
        </p:txBody>
      </p:sp>
    </p:spTree>
    <p:extLst>
      <p:ext uri="{BB962C8B-B14F-4D97-AF65-F5344CB8AC3E}">
        <p14:creationId xmlns:p14="http://schemas.microsoft.com/office/powerpoint/2010/main" val="817575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8023" y="206829"/>
            <a:ext cx="9372600" cy="967740"/>
          </a:xfrm>
        </p:spPr>
        <p:txBody>
          <a:bodyPr/>
          <a:lstStyle/>
          <a:p>
            <a:r>
              <a:rPr lang="en-US" dirty="0"/>
              <a:t>LEADERSHIP &amp; COMMITTMENT</a:t>
            </a:r>
          </a:p>
        </p:txBody>
      </p:sp>
      <p:sp>
        <p:nvSpPr>
          <p:cNvPr id="3" name="Content Placeholder 2"/>
          <p:cNvSpPr>
            <a:spLocks noGrp="1"/>
          </p:cNvSpPr>
          <p:nvPr>
            <p:ph idx="1"/>
          </p:nvPr>
        </p:nvSpPr>
        <p:spPr>
          <a:xfrm>
            <a:off x="1981200" y="1348740"/>
            <a:ext cx="9372600" cy="5303520"/>
          </a:xfrm>
        </p:spPr>
        <p:txBody>
          <a:bodyPr>
            <a:normAutofit fontScale="92500" lnSpcReduction="20000"/>
          </a:bodyPr>
          <a:lstStyle/>
          <a:p>
            <a:pPr marL="0" indent="0">
              <a:buNone/>
            </a:pPr>
            <a:r>
              <a:rPr lang="en-US" b="1" dirty="0" smtClean="0"/>
              <a:t>1.SUSTAINABLE </a:t>
            </a:r>
            <a:r>
              <a:rPr lang="en-US" b="1" dirty="0"/>
              <a:t>DEVELOPMENT</a:t>
            </a:r>
          </a:p>
          <a:p>
            <a:r>
              <a:rPr lang="en-US" dirty="0" smtClean="0"/>
              <a:t>NECL </a:t>
            </a:r>
            <a:r>
              <a:rPr lang="en-US" dirty="0"/>
              <a:t>consider Sustainable Development as an essential element in the </a:t>
            </a:r>
            <a:r>
              <a:rPr lang="en-US" dirty="0" smtClean="0"/>
              <a:t>corporate’s asset </a:t>
            </a:r>
            <a:r>
              <a:rPr lang="en-US" dirty="0"/>
              <a:t>and an overall concept that includes:</a:t>
            </a:r>
          </a:p>
          <a:p>
            <a:r>
              <a:rPr lang="en-US" dirty="0" smtClean="0"/>
              <a:t>The </a:t>
            </a:r>
            <a:r>
              <a:rPr lang="en-US" dirty="0"/>
              <a:t>implementation of the requirements of Corporate Social Responsibility (</a:t>
            </a:r>
            <a:r>
              <a:rPr lang="en-US" dirty="0" smtClean="0"/>
              <a:t>CSR Management </a:t>
            </a:r>
            <a:r>
              <a:rPr lang="en-US" dirty="0"/>
              <a:t>System).</a:t>
            </a:r>
          </a:p>
          <a:p>
            <a:r>
              <a:rPr lang="en-US" dirty="0" smtClean="0"/>
              <a:t>The </a:t>
            </a:r>
            <a:r>
              <a:rPr lang="en-US" dirty="0"/>
              <a:t>activities regarding the safeguard of health of people, the prevention </a:t>
            </a:r>
            <a:r>
              <a:rPr lang="en-US" dirty="0" smtClean="0"/>
              <a:t>of incidents </a:t>
            </a:r>
            <a:r>
              <a:rPr lang="en-US" dirty="0"/>
              <a:t>and the protection of the natural Environment </a:t>
            </a:r>
            <a:r>
              <a:rPr lang="en-US" dirty="0" smtClean="0"/>
              <a:t>(EHS Management System</a:t>
            </a:r>
            <a:r>
              <a:rPr lang="en-US" dirty="0"/>
              <a:t>).</a:t>
            </a:r>
          </a:p>
          <a:p>
            <a:pPr marL="0" indent="0">
              <a:buNone/>
            </a:pPr>
            <a:r>
              <a:rPr lang="en-US" b="1" dirty="0" smtClean="0"/>
              <a:t>2.CSR </a:t>
            </a:r>
            <a:r>
              <a:rPr lang="en-US" b="1" dirty="0"/>
              <a:t>MANAGEMENT SYSTEM</a:t>
            </a:r>
          </a:p>
          <a:p>
            <a:r>
              <a:rPr lang="en-US" dirty="0"/>
              <a:t>In compliance with the procedures of its Corporate Social Responsibility (CSR</a:t>
            </a:r>
            <a:r>
              <a:rPr lang="en-US" dirty="0" smtClean="0"/>
              <a:t>) Management </a:t>
            </a:r>
            <a:r>
              <a:rPr lang="en-US" dirty="0"/>
              <a:t>System already operating according SA 8000 </a:t>
            </a:r>
            <a:r>
              <a:rPr lang="en-US" dirty="0" smtClean="0"/>
              <a:t>standard, </a:t>
            </a:r>
            <a:r>
              <a:rPr lang="en-US" dirty="0" smtClean="0"/>
              <a:t>NECL confirms </a:t>
            </a:r>
            <a:r>
              <a:rPr lang="en-US" dirty="0"/>
              <a:t>its commitment to fundamental values such as Human and Worker’s Rights</a:t>
            </a:r>
            <a:r>
              <a:rPr lang="en-US" dirty="0" smtClean="0"/>
              <a:t>. In </a:t>
            </a:r>
            <a:r>
              <a:rPr lang="en-US" dirty="0"/>
              <a:t>particular a special procedure for supply chain (suppliers and subcontractors</a:t>
            </a:r>
            <a:r>
              <a:rPr lang="en-US" dirty="0" smtClean="0"/>
              <a:t>) assessment </a:t>
            </a:r>
            <a:r>
              <a:rPr lang="en-US" dirty="0"/>
              <a:t>of the organization will be followed through a </a:t>
            </a:r>
            <a:r>
              <a:rPr lang="en-US" dirty="0" smtClean="0"/>
              <a:t>evaluation to </a:t>
            </a:r>
            <a:r>
              <a:rPr lang="en-US" dirty="0"/>
              <a:t>satisfy the requirements of SA 8000, supplementing </a:t>
            </a:r>
            <a:r>
              <a:rPr lang="en-US" dirty="0" smtClean="0"/>
              <a:t>existing procedures </a:t>
            </a:r>
            <a:r>
              <a:rPr lang="en-US" dirty="0"/>
              <a:t>on vendor assessment and selection according to their ability to </a:t>
            </a:r>
            <a:r>
              <a:rPr lang="en-US" dirty="0" smtClean="0"/>
              <a:t>satisfy expectations </a:t>
            </a:r>
            <a:r>
              <a:rPr lang="en-US" dirty="0"/>
              <a:t>on </a:t>
            </a:r>
            <a:r>
              <a:rPr lang="en-US" dirty="0" smtClean="0"/>
              <a:t>EHS </a:t>
            </a:r>
            <a:r>
              <a:rPr lang="en-US" dirty="0"/>
              <a:t>and Quality.</a:t>
            </a:r>
          </a:p>
        </p:txBody>
      </p:sp>
      <p:sp>
        <p:nvSpPr>
          <p:cNvPr id="4" name="Footer Placeholder 3"/>
          <p:cNvSpPr>
            <a:spLocks noGrp="1"/>
          </p:cNvSpPr>
          <p:nvPr>
            <p:ph type="ftr" sz="quarter" idx="11"/>
          </p:nvPr>
        </p:nvSpPr>
        <p:spPr/>
        <p:txBody>
          <a:bodyPr/>
          <a:lstStyle/>
          <a:p>
            <a:r>
              <a:rPr lang="en-US" smtClean="0"/>
              <a:t>Copy Right @NECL</a:t>
            </a:r>
            <a:endParaRPr lang="en-US"/>
          </a:p>
        </p:txBody>
      </p:sp>
      <p:sp>
        <p:nvSpPr>
          <p:cNvPr id="5" name="Date Placeholder 4"/>
          <p:cNvSpPr>
            <a:spLocks noGrp="1"/>
          </p:cNvSpPr>
          <p:nvPr>
            <p:ph type="dt" sz="half" idx="10"/>
          </p:nvPr>
        </p:nvSpPr>
        <p:spPr/>
        <p:txBody>
          <a:bodyPr/>
          <a:lstStyle/>
          <a:p>
            <a:r>
              <a:rPr lang="en-US" smtClean="0"/>
              <a:t>COPY RIGHT RESERVED</a:t>
            </a:r>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60</a:t>
            </a:fld>
            <a:endParaRPr lang="en-US"/>
          </a:p>
        </p:txBody>
      </p:sp>
    </p:spTree>
    <p:extLst>
      <p:ext uri="{BB962C8B-B14F-4D97-AF65-F5344CB8AC3E}">
        <p14:creationId xmlns:p14="http://schemas.microsoft.com/office/powerpoint/2010/main" val="2199816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LEADERSHIP &amp; COMMITTMENT</a:t>
            </a:r>
          </a:p>
        </p:txBody>
      </p:sp>
      <p:sp>
        <p:nvSpPr>
          <p:cNvPr id="3" name="Content Placeholder 2"/>
          <p:cNvSpPr>
            <a:spLocks noGrp="1"/>
          </p:cNvSpPr>
          <p:nvPr>
            <p:ph idx="1"/>
          </p:nvPr>
        </p:nvSpPr>
        <p:spPr/>
        <p:txBody>
          <a:bodyPr>
            <a:normAutofit/>
          </a:bodyPr>
          <a:lstStyle/>
          <a:p>
            <a:pPr marL="0" indent="0">
              <a:buNone/>
            </a:pPr>
            <a:r>
              <a:rPr lang="en-US" b="1" dirty="0" smtClean="0"/>
              <a:t>3. EHS </a:t>
            </a:r>
            <a:r>
              <a:rPr lang="en-US" b="1" dirty="0"/>
              <a:t>MANAGEMENT SYSTEM</a:t>
            </a:r>
          </a:p>
          <a:p>
            <a:r>
              <a:rPr lang="en-US" dirty="0"/>
              <a:t>The </a:t>
            </a:r>
            <a:r>
              <a:rPr lang="en-US" dirty="0" smtClean="0"/>
              <a:t>EHS </a:t>
            </a:r>
            <a:r>
              <a:rPr lang="en-US" dirty="0"/>
              <a:t>Management System includes Health and Environment together with Safety</a:t>
            </a:r>
          </a:p>
          <a:p>
            <a:r>
              <a:rPr lang="en-US" dirty="0"/>
              <a:t>for its scope of the work and in compliance with the Owner’s requirements reported </a:t>
            </a:r>
            <a:r>
              <a:rPr lang="en-US" dirty="0" smtClean="0"/>
              <a:t>in the </a:t>
            </a:r>
            <a:r>
              <a:rPr lang="en-US" dirty="0"/>
              <a:t>contractual document.</a:t>
            </a:r>
          </a:p>
          <a:p>
            <a:r>
              <a:rPr lang="en-US" dirty="0"/>
              <a:t>The system has been tailored in accordance with </a:t>
            </a:r>
            <a:r>
              <a:rPr lang="en-US" dirty="0" smtClean="0"/>
              <a:t> EHS Management System according </a:t>
            </a:r>
            <a:r>
              <a:rPr lang="en-US" dirty="0"/>
              <a:t>to OHSAS </a:t>
            </a:r>
            <a:r>
              <a:rPr lang="en-US" dirty="0" smtClean="0"/>
              <a:t>18001:2007/ ISO 45001 </a:t>
            </a:r>
            <a:r>
              <a:rPr lang="en-US" dirty="0"/>
              <a:t>and ISO </a:t>
            </a:r>
            <a:r>
              <a:rPr lang="en-US" dirty="0" smtClean="0"/>
              <a:t>14001:2004 requirements</a:t>
            </a:r>
            <a:r>
              <a:rPr lang="en-US" dirty="0"/>
              <a:t>. </a:t>
            </a:r>
          </a:p>
        </p:txBody>
      </p:sp>
      <p:sp>
        <p:nvSpPr>
          <p:cNvPr id="4" name="Footer Placeholder 3"/>
          <p:cNvSpPr>
            <a:spLocks noGrp="1"/>
          </p:cNvSpPr>
          <p:nvPr>
            <p:ph type="ftr" sz="quarter" idx="11"/>
          </p:nvPr>
        </p:nvSpPr>
        <p:spPr/>
        <p:txBody>
          <a:bodyPr/>
          <a:lstStyle/>
          <a:p>
            <a:r>
              <a:rPr lang="en-US" smtClean="0"/>
              <a:t>Copy Right @NECL</a:t>
            </a:r>
            <a:endParaRPr lang="en-US"/>
          </a:p>
        </p:txBody>
      </p:sp>
      <p:sp>
        <p:nvSpPr>
          <p:cNvPr id="5" name="Date Placeholder 4"/>
          <p:cNvSpPr>
            <a:spLocks noGrp="1"/>
          </p:cNvSpPr>
          <p:nvPr>
            <p:ph type="dt" sz="half" idx="10"/>
          </p:nvPr>
        </p:nvSpPr>
        <p:spPr/>
        <p:txBody>
          <a:bodyPr/>
          <a:lstStyle/>
          <a:p>
            <a:r>
              <a:rPr lang="en-US" smtClean="0"/>
              <a:t>COPY RIGHT RESERVED</a:t>
            </a:r>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61</a:t>
            </a:fld>
            <a:endParaRPr lang="en-US"/>
          </a:p>
        </p:txBody>
      </p:sp>
    </p:spTree>
    <p:extLst>
      <p:ext uri="{BB962C8B-B14F-4D97-AF65-F5344CB8AC3E}">
        <p14:creationId xmlns:p14="http://schemas.microsoft.com/office/powerpoint/2010/main" val="3176937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81000"/>
            <a:ext cx="9372600" cy="842010"/>
          </a:xfrm>
        </p:spPr>
        <p:txBody>
          <a:bodyPr/>
          <a:lstStyle/>
          <a:p>
            <a:r>
              <a:rPr lang="en-US" dirty="0" smtClean="0"/>
              <a:t>Hse POLICY </a:t>
            </a:r>
            <a:r>
              <a:rPr lang="en-US" dirty="0"/>
              <a:t>&amp; </a:t>
            </a:r>
            <a:r>
              <a:rPr lang="en-US" dirty="0" smtClean="0"/>
              <a:t>OBJECTIVES</a:t>
            </a:r>
            <a:endParaRPr lang="en-US" dirty="0"/>
          </a:p>
        </p:txBody>
      </p:sp>
      <p:sp>
        <p:nvSpPr>
          <p:cNvPr id="3" name="Content Placeholder 2"/>
          <p:cNvSpPr>
            <a:spLocks noGrp="1"/>
          </p:cNvSpPr>
          <p:nvPr>
            <p:ph idx="1"/>
          </p:nvPr>
        </p:nvSpPr>
        <p:spPr>
          <a:xfrm>
            <a:off x="1981200" y="1348740"/>
            <a:ext cx="9372600" cy="5417821"/>
          </a:xfrm>
        </p:spPr>
        <p:txBody>
          <a:bodyPr>
            <a:normAutofit/>
          </a:bodyPr>
          <a:lstStyle/>
          <a:p>
            <a:pPr marL="0" indent="0">
              <a:buNone/>
            </a:pPr>
            <a:r>
              <a:rPr lang="en-US" dirty="0" smtClean="0"/>
              <a:t>EHS </a:t>
            </a:r>
            <a:r>
              <a:rPr lang="en-US" dirty="0"/>
              <a:t>POLICY</a:t>
            </a:r>
          </a:p>
          <a:p>
            <a:pPr marL="0" indent="0">
              <a:buNone/>
            </a:pPr>
            <a:r>
              <a:rPr lang="en-US" dirty="0" smtClean="0"/>
              <a:t>NECL EHS </a:t>
            </a:r>
            <a:r>
              <a:rPr lang="en-US" dirty="0"/>
              <a:t>Policy is declared in the Policy Statement on Health </a:t>
            </a:r>
            <a:r>
              <a:rPr lang="en-US" dirty="0" smtClean="0"/>
              <a:t>Safety &amp; </a:t>
            </a:r>
            <a:r>
              <a:rPr lang="en-US" dirty="0"/>
              <a:t>Environment </a:t>
            </a:r>
            <a:r>
              <a:rPr lang="en-US" dirty="0" smtClean="0"/>
              <a:t>manual </a:t>
            </a:r>
            <a:r>
              <a:rPr lang="en-US" dirty="0"/>
              <a:t>and is the fundamental of </a:t>
            </a:r>
            <a:r>
              <a:rPr lang="en-US" dirty="0" smtClean="0"/>
              <a:t>this plan </a:t>
            </a:r>
            <a:r>
              <a:rPr lang="en-US" dirty="0"/>
              <a:t>and its implementation for the Project. </a:t>
            </a:r>
          </a:p>
          <a:p>
            <a:pPr marL="0" indent="0">
              <a:buNone/>
            </a:pPr>
            <a:r>
              <a:rPr lang="en-US" dirty="0"/>
              <a:t>The expressed intent in the policy is to consider </a:t>
            </a:r>
            <a:r>
              <a:rPr lang="en-US" dirty="0" smtClean="0"/>
              <a:t>EHS </a:t>
            </a:r>
            <a:r>
              <a:rPr lang="en-US" dirty="0"/>
              <a:t>as </a:t>
            </a:r>
            <a:r>
              <a:rPr lang="en-US" dirty="0" smtClean="0"/>
              <a:t>NECL </a:t>
            </a:r>
            <a:r>
              <a:rPr lang="en-US" dirty="0"/>
              <a:t>Project values </a:t>
            </a:r>
            <a:r>
              <a:rPr lang="en-US" dirty="0" smtClean="0"/>
              <a:t>not subject </a:t>
            </a:r>
            <a:r>
              <a:rPr lang="en-US" dirty="0"/>
              <a:t>to compromise</a:t>
            </a:r>
            <a:r>
              <a:rPr lang="en-US" dirty="0" smtClean="0"/>
              <a:t>.</a:t>
            </a:r>
            <a:endParaRPr lang="en-US" dirty="0"/>
          </a:p>
        </p:txBody>
      </p:sp>
      <p:sp>
        <p:nvSpPr>
          <p:cNvPr id="4" name="Footer Placeholder 3"/>
          <p:cNvSpPr>
            <a:spLocks noGrp="1"/>
          </p:cNvSpPr>
          <p:nvPr>
            <p:ph type="ftr" sz="quarter" idx="11"/>
          </p:nvPr>
        </p:nvSpPr>
        <p:spPr/>
        <p:txBody>
          <a:bodyPr/>
          <a:lstStyle/>
          <a:p>
            <a:r>
              <a:rPr lang="en-US" smtClean="0"/>
              <a:t>Copy Right @NECL</a:t>
            </a:r>
            <a:endParaRPr lang="en-US"/>
          </a:p>
        </p:txBody>
      </p:sp>
      <p:sp>
        <p:nvSpPr>
          <p:cNvPr id="5" name="Date Placeholder 4"/>
          <p:cNvSpPr>
            <a:spLocks noGrp="1"/>
          </p:cNvSpPr>
          <p:nvPr>
            <p:ph type="dt" sz="half" idx="10"/>
          </p:nvPr>
        </p:nvSpPr>
        <p:spPr/>
        <p:txBody>
          <a:bodyPr/>
          <a:lstStyle/>
          <a:p>
            <a:r>
              <a:rPr lang="en-US" smtClean="0"/>
              <a:t>COPY RIGHT RESERVED</a:t>
            </a:r>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62</a:t>
            </a:fld>
            <a:endParaRPr lang="en-US"/>
          </a:p>
        </p:txBody>
      </p:sp>
    </p:spTree>
    <p:extLst>
      <p:ext uri="{BB962C8B-B14F-4D97-AF65-F5344CB8AC3E}">
        <p14:creationId xmlns:p14="http://schemas.microsoft.com/office/powerpoint/2010/main" val="2482705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68442"/>
            <a:ext cx="9372600" cy="898358"/>
          </a:xfrm>
        </p:spPr>
        <p:txBody>
          <a:bodyPr>
            <a:normAutofit fontScale="90000"/>
          </a:bodyPr>
          <a:lstStyle/>
          <a:p>
            <a:r>
              <a:rPr lang="en-US" sz="3600" dirty="0" smtClean="0"/>
              <a:t>EHS Philosophy: </a:t>
            </a:r>
            <a:br>
              <a:rPr lang="en-US" sz="3600" dirty="0" smtClean="0"/>
            </a:br>
            <a:r>
              <a:rPr lang="en-US" sz="3600" dirty="0" smtClean="0"/>
              <a:t>INTEGRATED </a:t>
            </a:r>
            <a:r>
              <a:rPr lang="en-US" sz="3600" dirty="0"/>
              <a:t>CONTROL &amp; SAFETY SYSTEM (ICSS)</a:t>
            </a:r>
          </a:p>
        </p:txBody>
      </p:sp>
      <p:sp>
        <p:nvSpPr>
          <p:cNvPr id="3" name="Content Placeholder 2"/>
          <p:cNvSpPr>
            <a:spLocks noGrp="1"/>
          </p:cNvSpPr>
          <p:nvPr>
            <p:ph idx="1"/>
          </p:nvPr>
        </p:nvSpPr>
        <p:spPr>
          <a:xfrm>
            <a:off x="1981200" y="1066800"/>
            <a:ext cx="9372600" cy="5092701"/>
          </a:xfrm>
        </p:spPr>
        <p:txBody>
          <a:bodyPr>
            <a:normAutofit fontScale="85000" lnSpcReduction="20000"/>
          </a:bodyPr>
          <a:lstStyle/>
          <a:p>
            <a:pPr marL="0" indent="0" algn="just">
              <a:buNone/>
            </a:pPr>
            <a:r>
              <a:rPr lang="en-US" dirty="0"/>
              <a:t>The Integrated Control &amp; Safety System shall continuously monitor and control </a:t>
            </a:r>
            <a:r>
              <a:rPr lang="en-US" dirty="0" smtClean="0"/>
              <a:t>the plant </a:t>
            </a:r>
            <a:r>
              <a:rPr lang="en-US" dirty="0"/>
              <a:t>during start-up, normal operation, reduced rate operation, upsets, and </a:t>
            </a:r>
            <a:r>
              <a:rPr lang="en-US" dirty="0" smtClean="0"/>
              <a:t>emergency shutdown</a:t>
            </a:r>
            <a:r>
              <a:rPr lang="en-US" dirty="0"/>
              <a:t>.</a:t>
            </a:r>
          </a:p>
          <a:p>
            <a:pPr marL="0" indent="0" algn="just">
              <a:buNone/>
            </a:pPr>
            <a:r>
              <a:rPr lang="en-US" dirty="0"/>
              <a:t>The automation systems of the new and revamped Units will be based on </a:t>
            </a:r>
            <a:r>
              <a:rPr lang="en-US" dirty="0" smtClean="0"/>
              <a:t>several monitoring</a:t>
            </a:r>
            <a:r>
              <a:rPr lang="en-US" dirty="0"/>
              <a:t>, control and safety functions in an Integrated Control and Safety </a:t>
            </a:r>
            <a:r>
              <a:rPr lang="en-US" dirty="0" smtClean="0"/>
              <a:t>System (</a:t>
            </a:r>
            <a:r>
              <a:rPr lang="en-US" dirty="0"/>
              <a:t>ICSS).</a:t>
            </a:r>
          </a:p>
          <a:p>
            <a:pPr marL="0" indent="0" algn="just">
              <a:buNone/>
            </a:pPr>
            <a:r>
              <a:rPr lang="en-US" dirty="0"/>
              <a:t>The ICSS shall include the following main systems</a:t>
            </a:r>
            <a:r>
              <a:rPr lang="en-US" dirty="0" smtClean="0"/>
              <a:t>: </a:t>
            </a:r>
          </a:p>
          <a:p>
            <a:pPr algn="just"/>
            <a:r>
              <a:rPr lang="en-US" dirty="0" smtClean="0"/>
              <a:t>Distributed </a:t>
            </a:r>
            <a:r>
              <a:rPr lang="en-US" dirty="0"/>
              <a:t>Control System (DCS) - Provides primary process control, monitoring</a:t>
            </a:r>
            <a:r>
              <a:rPr lang="en-US" dirty="0" smtClean="0"/>
              <a:t>, and </a:t>
            </a:r>
            <a:r>
              <a:rPr lang="en-US" dirty="0"/>
              <a:t>data acquisition functions for the plant.</a:t>
            </a:r>
          </a:p>
          <a:p>
            <a:pPr algn="just"/>
            <a:r>
              <a:rPr lang="en-US" dirty="0" smtClean="0"/>
              <a:t>Safety </a:t>
            </a:r>
            <a:r>
              <a:rPr lang="en-US" dirty="0"/>
              <a:t>Instrumented System (SIS) including Emergency Shutdown System (ESD</a:t>
            </a:r>
            <a:r>
              <a:rPr lang="en-US" dirty="0" smtClean="0"/>
              <a:t>) and </a:t>
            </a:r>
            <a:r>
              <a:rPr lang="en-US" dirty="0"/>
              <a:t>Burner Management System (BMS) - Provides protection of personnel</a:t>
            </a:r>
            <a:r>
              <a:rPr lang="en-US" dirty="0" smtClean="0"/>
              <a:t>, environment</a:t>
            </a:r>
            <a:r>
              <a:rPr lang="en-US" dirty="0"/>
              <a:t>, and equipment, through detection and actuation of devices </a:t>
            </a:r>
            <a:r>
              <a:rPr lang="en-US" dirty="0" smtClean="0"/>
              <a:t>designed to </a:t>
            </a:r>
            <a:r>
              <a:rPr lang="en-US" dirty="0"/>
              <a:t>lead the plant into a safe condition.</a:t>
            </a:r>
          </a:p>
          <a:p>
            <a:pPr algn="just"/>
            <a:r>
              <a:rPr lang="en-US" dirty="0" smtClean="0"/>
              <a:t>Fire </a:t>
            </a:r>
            <a:r>
              <a:rPr lang="en-US" dirty="0"/>
              <a:t>and Gas Detection System (F&amp;G) - Provides local and centralized warning </a:t>
            </a:r>
            <a:r>
              <a:rPr lang="en-US" dirty="0" smtClean="0"/>
              <a:t>to personnel </a:t>
            </a:r>
            <a:r>
              <a:rPr lang="en-US" dirty="0"/>
              <a:t>to handle the fire and gas events, through detection of fire or </a:t>
            </a:r>
            <a:r>
              <a:rPr lang="en-US" dirty="0" smtClean="0"/>
              <a:t>gas leakage </a:t>
            </a:r>
            <a:r>
              <a:rPr lang="en-US" dirty="0"/>
              <a:t>in the field.</a:t>
            </a:r>
          </a:p>
        </p:txBody>
      </p:sp>
      <p:sp>
        <p:nvSpPr>
          <p:cNvPr id="4" name="Footer Placeholder 3"/>
          <p:cNvSpPr>
            <a:spLocks noGrp="1"/>
          </p:cNvSpPr>
          <p:nvPr>
            <p:ph type="ftr" sz="quarter" idx="11"/>
          </p:nvPr>
        </p:nvSpPr>
        <p:spPr/>
        <p:txBody>
          <a:bodyPr/>
          <a:lstStyle/>
          <a:p>
            <a:r>
              <a:rPr lang="en-US" smtClean="0"/>
              <a:t>Copy Right @NECL</a:t>
            </a:r>
            <a:endParaRPr lang="en-US" dirty="0"/>
          </a:p>
        </p:txBody>
      </p:sp>
      <p:sp>
        <p:nvSpPr>
          <p:cNvPr id="5" name="Date Placeholder 4"/>
          <p:cNvSpPr>
            <a:spLocks noGrp="1"/>
          </p:cNvSpPr>
          <p:nvPr>
            <p:ph type="dt" sz="half" idx="10"/>
          </p:nvPr>
        </p:nvSpPr>
        <p:spPr/>
        <p:txBody>
          <a:bodyPr/>
          <a:lstStyle/>
          <a:p>
            <a:r>
              <a:rPr lang="en-US" smtClean="0"/>
              <a:t>COPY RIGHT RESERVED</a:t>
            </a:r>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63</a:t>
            </a:fld>
            <a:endParaRPr lang="en-US"/>
          </a:p>
        </p:txBody>
      </p:sp>
    </p:spTree>
    <p:extLst>
      <p:ext uri="{BB962C8B-B14F-4D97-AF65-F5344CB8AC3E}">
        <p14:creationId xmlns:p14="http://schemas.microsoft.com/office/powerpoint/2010/main" val="1962333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GOALS, TARGETS &amp; PERFORMANCE STANDARDS</a:t>
            </a:r>
          </a:p>
        </p:txBody>
      </p:sp>
      <p:sp>
        <p:nvSpPr>
          <p:cNvPr id="3" name="Content Placeholder 2"/>
          <p:cNvSpPr>
            <a:spLocks noGrp="1"/>
          </p:cNvSpPr>
          <p:nvPr>
            <p:ph idx="1"/>
          </p:nvPr>
        </p:nvSpPr>
        <p:spPr>
          <a:xfrm>
            <a:off x="1981200" y="1676401"/>
            <a:ext cx="9372600" cy="4794120"/>
          </a:xfrm>
        </p:spPr>
        <p:txBody>
          <a:bodyPr/>
          <a:lstStyle/>
          <a:p>
            <a:pPr marL="0" indent="0">
              <a:buNone/>
            </a:pPr>
            <a:r>
              <a:rPr lang="en-US" b="1" dirty="0"/>
              <a:t>Goals</a:t>
            </a:r>
          </a:p>
          <a:p>
            <a:pPr marL="0" indent="0">
              <a:buNone/>
            </a:pPr>
            <a:r>
              <a:rPr lang="en-US" dirty="0"/>
              <a:t>The overall Project </a:t>
            </a:r>
            <a:r>
              <a:rPr lang="en-US" dirty="0" smtClean="0"/>
              <a:t>EHS </a:t>
            </a:r>
            <a:r>
              <a:rPr lang="en-US" dirty="0"/>
              <a:t>goals are to ensure excellence in </a:t>
            </a:r>
            <a:r>
              <a:rPr lang="en-US" dirty="0" smtClean="0"/>
              <a:t>EHS </a:t>
            </a:r>
            <a:r>
              <a:rPr lang="en-US" dirty="0"/>
              <a:t>performance and </a:t>
            </a:r>
            <a:r>
              <a:rPr lang="en-US" dirty="0" smtClean="0"/>
              <a:t>they are </a:t>
            </a:r>
            <a:r>
              <a:rPr lang="en-US" dirty="0"/>
              <a:t>summarized as “The Zeros”:</a:t>
            </a:r>
          </a:p>
          <a:p>
            <a:r>
              <a:rPr lang="en-US" dirty="0" smtClean="0"/>
              <a:t>ZERO Engineering &amp; Design failures </a:t>
            </a:r>
          </a:p>
          <a:p>
            <a:r>
              <a:rPr lang="en-US" dirty="0" smtClean="0"/>
              <a:t>ZERO </a:t>
            </a:r>
            <a:r>
              <a:rPr lang="en-US" dirty="0"/>
              <a:t>Injuries</a:t>
            </a:r>
          </a:p>
          <a:p>
            <a:r>
              <a:rPr lang="en-US" dirty="0" smtClean="0"/>
              <a:t>ZERO </a:t>
            </a:r>
            <a:r>
              <a:rPr lang="en-US" dirty="0"/>
              <a:t>Occupational Illnesses</a:t>
            </a:r>
          </a:p>
          <a:p>
            <a:r>
              <a:rPr lang="en-US" dirty="0" smtClean="0"/>
              <a:t>ZERO </a:t>
            </a:r>
            <a:r>
              <a:rPr lang="en-US" dirty="0"/>
              <a:t>Releases or spills to the Environment</a:t>
            </a:r>
          </a:p>
          <a:p>
            <a:r>
              <a:rPr lang="en-US" dirty="0" smtClean="0"/>
              <a:t>ZERO </a:t>
            </a:r>
            <a:r>
              <a:rPr lang="en-US" dirty="0"/>
              <a:t>Adverse impact to the Community</a:t>
            </a:r>
          </a:p>
          <a:p>
            <a:r>
              <a:rPr lang="en-US" dirty="0" smtClean="0"/>
              <a:t>ZERO </a:t>
            </a:r>
            <a:r>
              <a:rPr lang="en-US" dirty="0"/>
              <a:t>Process Incidents.</a:t>
            </a:r>
          </a:p>
        </p:txBody>
      </p:sp>
      <p:sp>
        <p:nvSpPr>
          <p:cNvPr id="4" name="Footer Placeholder 3"/>
          <p:cNvSpPr>
            <a:spLocks noGrp="1"/>
          </p:cNvSpPr>
          <p:nvPr>
            <p:ph type="ftr" sz="quarter" idx="11"/>
          </p:nvPr>
        </p:nvSpPr>
        <p:spPr/>
        <p:txBody>
          <a:bodyPr/>
          <a:lstStyle/>
          <a:p>
            <a:r>
              <a:rPr lang="en-US" smtClean="0"/>
              <a:t>Copy Right @NECL</a:t>
            </a:r>
            <a:endParaRPr lang="en-US"/>
          </a:p>
        </p:txBody>
      </p:sp>
      <p:sp>
        <p:nvSpPr>
          <p:cNvPr id="5" name="Date Placeholder 4"/>
          <p:cNvSpPr>
            <a:spLocks noGrp="1"/>
          </p:cNvSpPr>
          <p:nvPr>
            <p:ph type="dt" sz="half" idx="10"/>
          </p:nvPr>
        </p:nvSpPr>
        <p:spPr/>
        <p:txBody>
          <a:bodyPr/>
          <a:lstStyle/>
          <a:p>
            <a:r>
              <a:rPr lang="en-US" smtClean="0"/>
              <a:t>COPY RIGHT RESERVED</a:t>
            </a:r>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64</a:t>
            </a:fld>
            <a:endParaRPr lang="en-US"/>
          </a:p>
        </p:txBody>
      </p:sp>
    </p:spTree>
    <p:extLst>
      <p:ext uri="{BB962C8B-B14F-4D97-AF65-F5344CB8AC3E}">
        <p14:creationId xmlns:p14="http://schemas.microsoft.com/office/powerpoint/2010/main" val="1510952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40030"/>
            <a:ext cx="9551670" cy="1097280"/>
          </a:xfrm>
        </p:spPr>
        <p:txBody>
          <a:bodyPr>
            <a:normAutofit/>
          </a:bodyPr>
          <a:lstStyle/>
          <a:p>
            <a:r>
              <a:rPr lang="en-US" sz="3600" dirty="0"/>
              <a:t>GOALS, TARGETS &amp; PERFORMANCE STANDARDS</a:t>
            </a:r>
          </a:p>
        </p:txBody>
      </p:sp>
      <p:sp>
        <p:nvSpPr>
          <p:cNvPr id="3" name="Content Placeholder 2"/>
          <p:cNvSpPr>
            <a:spLocks noGrp="1"/>
          </p:cNvSpPr>
          <p:nvPr>
            <p:ph idx="1"/>
          </p:nvPr>
        </p:nvSpPr>
        <p:spPr>
          <a:xfrm>
            <a:off x="1981200" y="1337310"/>
            <a:ext cx="9403080" cy="5337810"/>
          </a:xfrm>
        </p:spPr>
        <p:txBody>
          <a:bodyPr>
            <a:normAutofit/>
          </a:bodyPr>
          <a:lstStyle/>
          <a:p>
            <a:pPr marL="0" indent="0">
              <a:buNone/>
            </a:pPr>
            <a:r>
              <a:rPr lang="en-US" sz="2900" b="1" dirty="0" smtClean="0"/>
              <a:t>Rules </a:t>
            </a:r>
            <a:r>
              <a:rPr lang="en-US" sz="2900" b="1" dirty="0"/>
              <a:t>compliance. </a:t>
            </a:r>
            <a:endParaRPr lang="en-US" sz="2900" b="1" dirty="0" smtClean="0"/>
          </a:p>
          <a:p>
            <a:pPr marL="0" indent="0">
              <a:buNone/>
            </a:pPr>
            <a:r>
              <a:rPr lang="en-US" dirty="0" smtClean="0"/>
              <a:t>1</a:t>
            </a:r>
            <a:r>
              <a:rPr lang="en-US" dirty="0"/>
              <a:t>. When requirements are in conflict the most stringent shall apply.</a:t>
            </a:r>
          </a:p>
          <a:p>
            <a:pPr marL="0" indent="0">
              <a:buNone/>
            </a:pPr>
            <a:r>
              <a:rPr lang="en-US" dirty="0"/>
              <a:t>2. Any deviation from requirements shall be evaluated.</a:t>
            </a:r>
          </a:p>
          <a:p>
            <a:pPr marL="0" indent="0">
              <a:buNone/>
            </a:pPr>
            <a:r>
              <a:rPr lang="en-US" sz="2900" b="1" dirty="0" smtClean="0"/>
              <a:t>a. Risk </a:t>
            </a:r>
            <a:r>
              <a:rPr lang="en-US" sz="2900" b="1" dirty="0"/>
              <a:t>assessment </a:t>
            </a:r>
            <a:endParaRPr lang="en-US" sz="2900" b="1" dirty="0" smtClean="0"/>
          </a:p>
          <a:p>
            <a:pPr marL="0" indent="0">
              <a:buNone/>
            </a:pPr>
            <a:r>
              <a:rPr lang="en-US" dirty="0" smtClean="0"/>
              <a:t>1</a:t>
            </a:r>
            <a:r>
              <a:rPr lang="en-US" dirty="0"/>
              <a:t>. Probability reducing measures are to be given priority </a:t>
            </a:r>
            <a:r>
              <a:rPr lang="en-US" dirty="0" smtClean="0"/>
              <a:t>over consequence </a:t>
            </a:r>
            <a:r>
              <a:rPr lang="en-US" dirty="0"/>
              <a:t>reducing measures whenever possible.</a:t>
            </a:r>
          </a:p>
          <a:p>
            <a:pPr marL="0" indent="0">
              <a:buNone/>
            </a:pPr>
            <a:r>
              <a:rPr lang="en-US" dirty="0"/>
              <a:t>2. The safeguarding priority criterion:</a:t>
            </a:r>
          </a:p>
          <a:p>
            <a:pPr marL="0" indent="0">
              <a:buNone/>
            </a:pPr>
            <a:r>
              <a:rPr lang="en-US" dirty="0"/>
              <a:t>a. Safeguarding of personnel</a:t>
            </a:r>
            <a:r>
              <a:rPr lang="en-US" dirty="0" smtClean="0"/>
              <a:t>,</a:t>
            </a:r>
            <a:endParaRPr lang="en-US" dirty="0"/>
          </a:p>
        </p:txBody>
      </p:sp>
      <p:sp>
        <p:nvSpPr>
          <p:cNvPr id="4" name="Footer Placeholder 3"/>
          <p:cNvSpPr>
            <a:spLocks noGrp="1"/>
          </p:cNvSpPr>
          <p:nvPr>
            <p:ph type="ftr" sz="quarter" idx="11"/>
          </p:nvPr>
        </p:nvSpPr>
        <p:spPr/>
        <p:txBody>
          <a:bodyPr/>
          <a:lstStyle/>
          <a:p>
            <a:r>
              <a:rPr lang="en-US" smtClean="0"/>
              <a:t>Copy Right @NECL</a:t>
            </a:r>
            <a:endParaRPr lang="en-US"/>
          </a:p>
        </p:txBody>
      </p:sp>
      <p:sp>
        <p:nvSpPr>
          <p:cNvPr id="5" name="Date Placeholder 4"/>
          <p:cNvSpPr>
            <a:spLocks noGrp="1"/>
          </p:cNvSpPr>
          <p:nvPr>
            <p:ph type="dt" sz="half" idx="10"/>
          </p:nvPr>
        </p:nvSpPr>
        <p:spPr/>
        <p:txBody>
          <a:bodyPr/>
          <a:lstStyle/>
          <a:p>
            <a:r>
              <a:rPr lang="en-US" smtClean="0"/>
              <a:t>COPY RIGHT RESERVED</a:t>
            </a:r>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65</a:t>
            </a:fld>
            <a:endParaRPr lang="en-US"/>
          </a:p>
        </p:txBody>
      </p:sp>
    </p:spTree>
    <p:extLst>
      <p:ext uri="{BB962C8B-B14F-4D97-AF65-F5344CB8AC3E}">
        <p14:creationId xmlns:p14="http://schemas.microsoft.com/office/powerpoint/2010/main" val="642704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GOALS, TARGETS &amp; PERFORMANCE STANDARDS</a:t>
            </a:r>
          </a:p>
        </p:txBody>
      </p:sp>
      <p:sp>
        <p:nvSpPr>
          <p:cNvPr id="3" name="Content Placeholder 2"/>
          <p:cNvSpPr>
            <a:spLocks noGrp="1"/>
          </p:cNvSpPr>
          <p:nvPr>
            <p:ph idx="1"/>
          </p:nvPr>
        </p:nvSpPr>
        <p:spPr/>
        <p:txBody>
          <a:bodyPr/>
          <a:lstStyle/>
          <a:p>
            <a:pPr marL="0" indent="0">
              <a:buNone/>
            </a:pPr>
            <a:r>
              <a:rPr lang="en-US" dirty="0"/>
              <a:t>b. Safeguarding of the environment,</a:t>
            </a:r>
          </a:p>
          <a:p>
            <a:pPr marL="0" indent="0">
              <a:buNone/>
            </a:pPr>
            <a:r>
              <a:rPr lang="en-US" dirty="0"/>
              <a:t>c. Safeguarding of plant.</a:t>
            </a:r>
          </a:p>
          <a:p>
            <a:pPr marL="0" indent="0">
              <a:buNone/>
            </a:pPr>
            <a:r>
              <a:rPr lang="en-US" dirty="0"/>
              <a:t>3. The risk priority criterion is:</a:t>
            </a:r>
          </a:p>
          <a:p>
            <a:pPr marL="0" indent="0">
              <a:buNone/>
            </a:pPr>
            <a:r>
              <a:rPr lang="en-US" dirty="0"/>
              <a:t>a. Design out the hazard:</a:t>
            </a:r>
          </a:p>
          <a:p>
            <a:r>
              <a:rPr lang="en-US" dirty="0"/>
              <a:t>Change technology or use less hazardous substances.</a:t>
            </a:r>
          </a:p>
          <a:p>
            <a:r>
              <a:rPr lang="en-US" dirty="0"/>
              <a:t>Segregation by plant and units from normally manned areas, buildings, safety critical equipment, 3rd parties.</a:t>
            </a:r>
          </a:p>
          <a:p>
            <a:r>
              <a:rPr lang="en-US" dirty="0"/>
              <a:t>Elimination of ignition sources.</a:t>
            </a:r>
          </a:p>
          <a:p>
            <a:pPr marL="0" indent="0">
              <a:buNone/>
            </a:pPr>
            <a:endParaRPr lang="en-US" dirty="0"/>
          </a:p>
        </p:txBody>
      </p:sp>
      <p:sp>
        <p:nvSpPr>
          <p:cNvPr id="4" name="Footer Placeholder 3"/>
          <p:cNvSpPr>
            <a:spLocks noGrp="1"/>
          </p:cNvSpPr>
          <p:nvPr>
            <p:ph type="ftr" sz="quarter" idx="11"/>
          </p:nvPr>
        </p:nvSpPr>
        <p:spPr/>
        <p:txBody>
          <a:bodyPr/>
          <a:lstStyle/>
          <a:p>
            <a:r>
              <a:rPr lang="en-US" smtClean="0"/>
              <a:t>Copy Right @NECL</a:t>
            </a:r>
            <a:endParaRPr lang="en-US"/>
          </a:p>
        </p:txBody>
      </p:sp>
      <p:sp>
        <p:nvSpPr>
          <p:cNvPr id="5" name="Date Placeholder 4"/>
          <p:cNvSpPr>
            <a:spLocks noGrp="1"/>
          </p:cNvSpPr>
          <p:nvPr>
            <p:ph type="dt" sz="half" idx="10"/>
          </p:nvPr>
        </p:nvSpPr>
        <p:spPr/>
        <p:txBody>
          <a:bodyPr/>
          <a:lstStyle/>
          <a:p>
            <a:r>
              <a:rPr lang="en-US" smtClean="0"/>
              <a:t>COPY RIGHT RESERVED</a:t>
            </a:r>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66</a:t>
            </a:fld>
            <a:endParaRPr lang="en-US"/>
          </a:p>
        </p:txBody>
      </p:sp>
    </p:spTree>
    <p:extLst>
      <p:ext uri="{BB962C8B-B14F-4D97-AF65-F5344CB8AC3E}">
        <p14:creationId xmlns:p14="http://schemas.microsoft.com/office/powerpoint/2010/main" val="1951868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GOALS, TARGETS &amp; PERFORMANCE STANDARDS</a:t>
            </a:r>
          </a:p>
        </p:txBody>
      </p:sp>
      <p:sp>
        <p:nvSpPr>
          <p:cNvPr id="3" name="Content Placeholder 2"/>
          <p:cNvSpPr>
            <a:spLocks noGrp="1"/>
          </p:cNvSpPr>
          <p:nvPr>
            <p:ph idx="1"/>
          </p:nvPr>
        </p:nvSpPr>
        <p:spPr>
          <a:xfrm>
            <a:off x="1981200" y="1676400"/>
            <a:ext cx="9372600" cy="5181601"/>
          </a:xfrm>
        </p:spPr>
        <p:txBody>
          <a:bodyPr>
            <a:normAutofit/>
          </a:bodyPr>
          <a:lstStyle/>
          <a:p>
            <a:pPr marL="0" indent="0">
              <a:buNone/>
            </a:pPr>
            <a:r>
              <a:rPr lang="en-US" sz="2600" b="1" dirty="0"/>
              <a:t>b. Control the hazard by technical solutions:</a:t>
            </a:r>
          </a:p>
          <a:p>
            <a:r>
              <a:rPr lang="en-US" dirty="0" smtClean="0"/>
              <a:t>Inherent </a:t>
            </a:r>
            <a:r>
              <a:rPr lang="en-US" dirty="0"/>
              <a:t>safety.</a:t>
            </a:r>
          </a:p>
          <a:p>
            <a:r>
              <a:rPr lang="en-US" dirty="0" smtClean="0"/>
              <a:t>No </a:t>
            </a:r>
            <a:r>
              <a:rPr lang="en-US" dirty="0"/>
              <a:t>single failure or operator error lead to </a:t>
            </a:r>
            <a:r>
              <a:rPr lang="en-US" dirty="0" smtClean="0"/>
              <a:t>catastrophic event</a:t>
            </a:r>
            <a:r>
              <a:rPr lang="en-US" dirty="0"/>
              <a:t>.</a:t>
            </a:r>
          </a:p>
          <a:p>
            <a:r>
              <a:rPr lang="en-US" dirty="0" smtClean="0"/>
              <a:t>Barriers </a:t>
            </a:r>
            <a:r>
              <a:rPr lang="en-US" dirty="0"/>
              <a:t>preventing development </a:t>
            </a:r>
            <a:r>
              <a:rPr lang="en-US" dirty="0" smtClean="0"/>
              <a:t>of incidents/accidents</a:t>
            </a:r>
            <a:r>
              <a:rPr lang="en-US" dirty="0"/>
              <a:t>.</a:t>
            </a:r>
          </a:p>
          <a:p>
            <a:r>
              <a:rPr lang="en-US" dirty="0" smtClean="0"/>
              <a:t>Minimization </a:t>
            </a:r>
            <a:r>
              <a:rPr lang="en-US" dirty="0"/>
              <a:t>at source of air emissions: CO2, CO</a:t>
            </a:r>
            <a:r>
              <a:rPr lang="en-US" dirty="0" smtClean="0"/>
              <a:t>, NOx</a:t>
            </a:r>
            <a:r>
              <a:rPr lang="en-US" dirty="0"/>
              <a:t>, CH4, </a:t>
            </a:r>
            <a:r>
              <a:rPr lang="en-US" dirty="0" err="1"/>
              <a:t>nmVOC</a:t>
            </a:r>
            <a:r>
              <a:rPr lang="en-US" dirty="0"/>
              <a:t>, H2S, </a:t>
            </a:r>
            <a:r>
              <a:rPr lang="en-US" dirty="0" err="1"/>
              <a:t>SOx</a:t>
            </a:r>
            <a:r>
              <a:rPr lang="en-US" dirty="0"/>
              <a:t> and particles.</a:t>
            </a:r>
          </a:p>
          <a:p>
            <a:r>
              <a:rPr lang="en-US" dirty="0" smtClean="0"/>
              <a:t>Minimization </a:t>
            </a:r>
            <a:r>
              <a:rPr lang="en-US" dirty="0"/>
              <a:t>of wastes.</a:t>
            </a:r>
          </a:p>
          <a:p>
            <a:r>
              <a:rPr lang="en-US" dirty="0" smtClean="0"/>
              <a:t>ventilate </a:t>
            </a:r>
            <a:r>
              <a:rPr lang="en-US" dirty="0"/>
              <a:t>enclosed spaces to reduce </a:t>
            </a:r>
            <a:r>
              <a:rPr lang="en-US" dirty="0" smtClean="0"/>
              <a:t>gas concentrations.</a:t>
            </a:r>
          </a:p>
          <a:p>
            <a:pPr marL="0" indent="0">
              <a:buNone/>
            </a:pPr>
            <a:endParaRPr lang="en-US" dirty="0"/>
          </a:p>
        </p:txBody>
      </p:sp>
      <p:sp>
        <p:nvSpPr>
          <p:cNvPr id="4" name="Footer Placeholder 3"/>
          <p:cNvSpPr>
            <a:spLocks noGrp="1"/>
          </p:cNvSpPr>
          <p:nvPr>
            <p:ph type="ftr" sz="quarter" idx="11"/>
          </p:nvPr>
        </p:nvSpPr>
        <p:spPr/>
        <p:txBody>
          <a:bodyPr/>
          <a:lstStyle/>
          <a:p>
            <a:r>
              <a:rPr lang="en-US" smtClean="0"/>
              <a:t>Copy Right @NECL</a:t>
            </a:r>
            <a:endParaRPr lang="en-US" dirty="0"/>
          </a:p>
        </p:txBody>
      </p:sp>
      <p:sp>
        <p:nvSpPr>
          <p:cNvPr id="5" name="Date Placeholder 4"/>
          <p:cNvSpPr>
            <a:spLocks noGrp="1"/>
          </p:cNvSpPr>
          <p:nvPr>
            <p:ph type="dt" sz="half" idx="10"/>
          </p:nvPr>
        </p:nvSpPr>
        <p:spPr/>
        <p:txBody>
          <a:bodyPr/>
          <a:lstStyle/>
          <a:p>
            <a:r>
              <a:rPr lang="en-US" smtClean="0"/>
              <a:t>COPY RIGHT RESERVED</a:t>
            </a:r>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67</a:t>
            </a:fld>
            <a:endParaRPr lang="en-US"/>
          </a:p>
        </p:txBody>
      </p:sp>
    </p:spTree>
    <p:extLst>
      <p:ext uri="{BB962C8B-B14F-4D97-AF65-F5344CB8AC3E}">
        <p14:creationId xmlns:p14="http://schemas.microsoft.com/office/powerpoint/2010/main" val="1133608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GOALS, TARGETS &amp; PERFORMANCE STANDARDS</a:t>
            </a:r>
          </a:p>
        </p:txBody>
      </p:sp>
      <p:sp>
        <p:nvSpPr>
          <p:cNvPr id="3" name="Content Placeholder 2"/>
          <p:cNvSpPr>
            <a:spLocks noGrp="1"/>
          </p:cNvSpPr>
          <p:nvPr>
            <p:ph idx="1"/>
          </p:nvPr>
        </p:nvSpPr>
        <p:spPr/>
        <p:txBody>
          <a:bodyPr/>
          <a:lstStyle/>
          <a:p>
            <a:pPr marL="0" indent="0">
              <a:buNone/>
            </a:pPr>
            <a:r>
              <a:rPr lang="en-US" b="1" dirty="0"/>
              <a:t>c. Control the hazard by organizational means:</a:t>
            </a:r>
          </a:p>
          <a:p>
            <a:pPr marL="0" indent="0">
              <a:buNone/>
            </a:pPr>
            <a:r>
              <a:rPr lang="en-US" b="1" dirty="0"/>
              <a:t>d. Reduce the consequences:</a:t>
            </a:r>
          </a:p>
          <a:p>
            <a:r>
              <a:rPr lang="en-US" dirty="0"/>
              <a:t>Barriers limiting consequences of incidents/accidents.</a:t>
            </a:r>
          </a:p>
          <a:p>
            <a:r>
              <a:rPr lang="en-US" dirty="0"/>
              <a:t>Reduction of flammable inventory.</a:t>
            </a:r>
          </a:p>
          <a:p>
            <a:pPr marL="0" indent="0">
              <a:buNone/>
            </a:pPr>
            <a:r>
              <a:rPr lang="en-US" b="1" dirty="0"/>
              <a:t>e. Establish the list of prohibited chemicals</a:t>
            </a:r>
            <a:r>
              <a:rPr lang="en-US" dirty="0"/>
              <a:t>.</a:t>
            </a:r>
          </a:p>
          <a:p>
            <a:pPr marL="0" indent="0">
              <a:buNone/>
            </a:pPr>
            <a:endParaRPr lang="en-US" dirty="0"/>
          </a:p>
        </p:txBody>
      </p:sp>
      <p:sp>
        <p:nvSpPr>
          <p:cNvPr id="4" name="Footer Placeholder 3"/>
          <p:cNvSpPr>
            <a:spLocks noGrp="1"/>
          </p:cNvSpPr>
          <p:nvPr>
            <p:ph type="ftr" sz="quarter" idx="11"/>
          </p:nvPr>
        </p:nvSpPr>
        <p:spPr/>
        <p:txBody>
          <a:bodyPr/>
          <a:lstStyle/>
          <a:p>
            <a:r>
              <a:rPr lang="en-US" smtClean="0"/>
              <a:t>Copy Right @NECL</a:t>
            </a:r>
            <a:endParaRPr lang="en-US"/>
          </a:p>
        </p:txBody>
      </p:sp>
      <p:sp>
        <p:nvSpPr>
          <p:cNvPr id="5" name="Date Placeholder 4"/>
          <p:cNvSpPr>
            <a:spLocks noGrp="1"/>
          </p:cNvSpPr>
          <p:nvPr>
            <p:ph type="dt" sz="half" idx="10"/>
          </p:nvPr>
        </p:nvSpPr>
        <p:spPr/>
        <p:txBody>
          <a:bodyPr/>
          <a:lstStyle/>
          <a:p>
            <a:r>
              <a:rPr lang="en-US" smtClean="0"/>
              <a:t>COPY RIGHT RESERVED</a:t>
            </a:r>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68</a:t>
            </a:fld>
            <a:endParaRPr lang="en-US"/>
          </a:p>
        </p:txBody>
      </p:sp>
    </p:spTree>
    <p:extLst>
      <p:ext uri="{BB962C8B-B14F-4D97-AF65-F5344CB8AC3E}">
        <p14:creationId xmlns:p14="http://schemas.microsoft.com/office/powerpoint/2010/main" val="532716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81000"/>
            <a:ext cx="9517380" cy="762000"/>
          </a:xfrm>
        </p:spPr>
        <p:txBody>
          <a:bodyPr>
            <a:normAutofit/>
          </a:bodyPr>
          <a:lstStyle/>
          <a:p>
            <a:r>
              <a:rPr lang="en-US" sz="3600" dirty="0"/>
              <a:t>GOALS, TARGETS &amp; PERFORMANCE STANDARDS</a:t>
            </a:r>
          </a:p>
        </p:txBody>
      </p:sp>
      <p:sp>
        <p:nvSpPr>
          <p:cNvPr id="3" name="Content Placeholder 2"/>
          <p:cNvSpPr>
            <a:spLocks noGrp="1"/>
          </p:cNvSpPr>
          <p:nvPr>
            <p:ph idx="1"/>
          </p:nvPr>
        </p:nvSpPr>
        <p:spPr>
          <a:xfrm>
            <a:off x="1981200" y="1223010"/>
            <a:ext cx="9517380" cy="5292091"/>
          </a:xfrm>
        </p:spPr>
        <p:txBody>
          <a:bodyPr>
            <a:normAutofit fontScale="92500" lnSpcReduction="10000"/>
          </a:bodyPr>
          <a:lstStyle/>
          <a:p>
            <a:pPr marL="0" indent="0">
              <a:buNone/>
            </a:pPr>
            <a:r>
              <a:rPr lang="en-US" sz="2900" b="1" dirty="0"/>
              <a:t>Communication </a:t>
            </a:r>
            <a:endParaRPr lang="en-US" sz="2900" b="1" dirty="0" smtClean="0"/>
          </a:p>
          <a:p>
            <a:pPr marL="0" indent="0">
              <a:buNone/>
            </a:pPr>
            <a:r>
              <a:rPr lang="en-US" dirty="0" smtClean="0"/>
              <a:t>Operational </a:t>
            </a:r>
            <a:r>
              <a:rPr lang="en-US" dirty="0"/>
              <a:t>instructions and specified operator training.</a:t>
            </a:r>
          </a:p>
          <a:p>
            <a:pPr marL="0" indent="0">
              <a:buNone/>
            </a:pPr>
            <a:r>
              <a:rPr lang="en-US" sz="2900" b="1" dirty="0"/>
              <a:t>Resources assessment. </a:t>
            </a:r>
            <a:endParaRPr lang="en-US" sz="2900" b="1" dirty="0" smtClean="0"/>
          </a:p>
          <a:p>
            <a:pPr marL="0" indent="0">
              <a:buNone/>
            </a:pPr>
            <a:r>
              <a:rPr lang="en-US" dirty="0" smtClean="0"/>
              <a:t>1</a:t>
            </a:r>
            <a:r>
              <a:rPr lang="en-US" dirty="0"/>
              <a:t>. The assignment of duties on the basis of personnel’s skills</a:t>
            </a:r>
            <a:r>
              <a:rPr lang="en-US" dirty="0" smtClean="0"/>
              <a:t>, experience </a:t>
            </a:r>
            <a:r>
              <a:rPr lang="en-US" dirty="0"/>
              <a:t>and health conditions.</a:t>
            </a:r>
          </a:p>
          <a:p>
            <a:pPr marL="0" indent="0">
              <a:buNone/>
            </a:pPr>
            <a:r>
              <a:rPr lang="en-US" dirty="0"/>
              <a:t>2. </a:t>
            </a:r>
            <a:r>
              <a:rPr lang="en-US" dirty="0" smtClean="0"/>
              <a:t>Water </a:t>
            </a:r>
            <a:r>
              <a:rPr lang="en-US" dirty="0"/>
              <a:t>management </a:t>
            </a:r>
            <a:endParaRPr lang="en-US" dirty="0" smtClean="0"/>
          </a:p>
          <a:p>
            <a:pPr marL="0" indent="0">
              <a:buNone/>
            </a:pPr>
            <a:r>
              <a:rPr lang="en-US" dirty="0" smtClean="0"/>
              <a:t>3</a:t>
            </a:r>
            <a:r>
              <a:rPr lang="en-US" dirty="0"/>
              <a:t>. Energy optimization.</a:t>
            </a:r>
          </a:p>
          <a:p>
            <a:pPr marL="0" indent="0">
              <a:buNone/>
            </a:pPr>
            <a:r>
              <a:rPr lang="en-US" dirty="0"/>
              <a:t>4. Emergency facilities allocation.</a:t>
            </a:r>
          </a:p>
          <a:p>
            <a:pPr marL="0" indent="0">
              <a:buNone/>
            </a:pPr>
            <a:r>
              <a:rPr lang="en-US" sz="2900" b="1" dirty="0"/>
              <a:t>Responsibility </a:t>
            </a:r>
            <a:endParaRPr lang="en-US" sz="2900" b="1" dirty="0" smtClean="0"/>
          </a:p>
          <a:p>
            <a:pPr marL="0" indent="0">
              <a:buNone/>
            </a:pPr>
            <a:r>
              <a:rPr lang="en-US" dirty="0" smtClean="0"/>
              <a:t>1</a:t>
            </a:r>
            <a:r>
              <a:rPr lang="en-US" dirty="0"/>
              <a:t>. Responsibilities are proportional to the power.</a:t>
            </a:r>
          </a:p>
          <a:p>
            <a:pPr marL="0" indent="0">
              <a:buNone/>
            </a:pPr>
            <a:r>
              <a:rPr lang="en-US" dirty="0"/>
              <a:t>2. Everyone is in charge to stop the work if any risk may arise.</a:t>
            </a:r>
          </a:p>
        </p:txBody>
      </p:sp>
      <p:sp>
        <p:nvSpPr>
          <p:cNvPr id="4" name="Footer Placeholder 3"/>
          <p:cNvSpPr>
            <a:spLocks noGrp="1"/>
          </p:cNvSpPr>
          <p:nvPr>
            <p:ph type="ftr" sz="quarter" idx="11"/>
          </p:nvPr>
        </p:nvSpPr>
        <p:spPr/>
        <p:txBody>
          <a:bodyPr/>
          <a:lstStyle/>
          <a:p>
            <a:r>
              <a:rPr lang="en-US" smtClean="0"/>
              <a:t>Copy Right @NECL</a:t>
            </a:r>
            <a:endParaRPr lang="en-US"/>
          </a:p>
        </p:txBody>
      </p:sp>
      <p:sp>
        <p:nvSpPr>
          <p:cNvPr id="5" name="Date Placeholder 4"/>
          <p:cNvSpPr>
            <a:spLocks noGrp="1"/>
          </p:cNvSpPr>
          <p:nvPr>
            <p:ph type="dt" sz="half" idx="10"/>
          </p:nvPr>
        </p:nvSpPr>
        <p:spPr/>
        <p:txBody>
          <a:bodyPr/>
          <a:lstStyle/>
          <a:p>
            <a:r>
              <a:rPr lang="en-US" smtClean="0"/>
              <a:t>COPY RIGHT RESERVED</a:t>
            </a:r>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69</a:t>
            </a:fld>
            <a:endParaRPr lang="en-US"/>
          </a:p>
        </p:txBody>
      </p:sp>
    </p:spTree>
    <p:extLst>
      <p:ext uri="{BB962C8B-B14F-4D97-AF65-F5344CB8AC3E}">
        <p14:creationId xmlns:p14="http://schemas.microsoft.com/office/powerpoint/2010/main" val="3923255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9497" y="381000"/>
            <a:ext cx="9934303" cy="1295400"/>
          </a:xfrm>
        </p:spPr>
        <p:txBody>
          <a:bodyPr/>
          <a:lstStyle/>
          <a:p>
            <a:r>
              <a:rPr lang="en-US" dirty="0"/>
              <a:t>Improve </a:t>
            </a:r>
            <a:r>
              <a:rPr lang="en-US" dirty="0" smtClean="0"/>
              <a:t>productivity</a:t>
            </a:r>
            <a:endParaRPr lang="en-US" dirty="0"/>
          </a:p>
        </p:txBody>
      </p:sp>
      <p:sp>
        <p:nvSpPr>
          <p:cNvPr id="3" name="Content Placeholder 2"/>
          <p:cNvSpPr>
            <a:spLocks noGrp="1"/>
          </p:cNvSpPr>
          <p:nvPr>
            <p:ph sz="half" idx="1"/>
          </p:nvPr>
        </p:nvSpPr>
        <p:spPr>
          <a:xfrm>
            <a:off x="1419496" y="1989960"/>
            <a:ext cx="5129349" cy="4480560"/>
          </a:xfrm>
        </p:spPr>
        <p:txBody>
          <a:bodyPr/>
          <a:lstStyle/>
          <a:p>
            <a:r>
              <a:rPr lang="en-US" dirty="0" smtClean="0"/>
              <a:t>A good workplace safety and health will improve the quality of workmanship which ultimately improve productivity.</a:t>
            </a:r>
            <a:endParaRPr lang="en-US" dirty="0"/>
          </a:p>
        </p:txBody>
      </p:sp>
      <p:sp>
        <p:nvSpPr>
          <p:cNvPr id="4" name="Date Placeholder 3"/>
          <p:cNvSpPr>
            <a:spLocks noGrp="1"/>
          </p:cNvSpPr>
          <p:nvPr>
            <p:ph type="dt" sz="half" idx="10"/>
          </p:nvPr>
        </p:nvSpPr>
        <p:spPr/>
        <p:txBody>
          <a:bodyPr/>
          <a:lstStyle/>
          <a:p>
            <a:r>
              <a:rPr lang="en-US" smtClean="0"/>
              <a:t>COPY RIGHT RESERVED</a:t>
            </a:r>
            <a:endParaRPr lang="en-US" dirty="0"/>
          </a:p>
        </p:txBody>
      </p:sp>
      <p:sp>
        <p:nvSpPr>
          <p:cNvPr id="5" name="Footer Placeholder 4"/>
          <p:cNvSpPr>
            <a:spLocks noGrp="1"/>
          </p:cNvSpPr>
          <p:nvPr>
            <p:ph type="ftr" sz="quarter" idx="11"/>
          </p:nvPr>
        </p:nvSpPr>
        <p:spPr/>
        <p:txBody>
          <a:bodyPr/>
          <a:lstStyle/>
          <a:p>
            <a:r>
              <a:rPr lang="en-US" smtClean="0"/>
              <a:t>Copy Right @NECL</a:t>
            </a:r>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smtClean="0"/>
              <a:pPr/>
              <a:t>7</a:t>
            </a:fld>
            <a:endParaRPr lang="en-US" dirty="0"/>
          </a:p>
        </p:txBody>
      </p:sp>
      <p:pic>
        <p:nvPicPr>
          <p:cNvPr id="1026" name="Picture 2" descr="http://safety-health.com.au/wp-content/uploads/2014/04/ProductivityTriangle1.pn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776245" y="2095500"/>
            <a:ext cx="3819525" cy="3524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9465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0210" y="178513"/>
            <a:ext cx="9974580" cy="1295400"/>
          </a:xfrm>
        </p:spPr>
        <p:txBody>
          <a:bodyPr>
            <a:normAutofit/>
          </a:bodyPr>
          <a:lstStyle/>
          <a:p>
            <a:r>
              <a:rPr lang="en-US" sz="3600" dirty="0"/>
              <a:t>ORGANIZATION RESOURCES AND COMMUNICATION</a:t>
            </a:r>
          </a:p>
        </p:txBody>
      </p:sp>
      <p:sp>
        <p:nvSpPr>
          <p:cNvPr id="3" name="Content Placeholder 2"/>
          <p:cNvSpPr>
            <a:spLocks noGrp="1"/>
          </p:cNvSpPr>
          <p:nvPr>
            <p:ph idx="1"/>
          </p:nvPr>
        </p:nvSpPr>
        <p:spPr>
          <a:xfrm>
            <a:off x="2042160" y="1785839"/>
            <a:ext cx="9372600" cy="4483101"/>
          </a:xfrm>
        </p:spPr>
        <p:txBody>
          <a:bodyPr/>
          <a:lstStyle/>
          <a:p>
            <a:r>
              <a:rPr lang="en-US" dirty="0" smtClean="0"/>
              <a:t>Project Director/Manager</a:t>
            </a:r>
          </a:p>
          <a:p>
            <a:r>
              <a:rPr lang="en-US" dirty="0" smtClean="0"/>
              <a:t>EHS Committee</a:t>
            </a:r>
          </a:p>
          <a:p>
            <a:r>
              <a:rPr lang="en-US" dirty="0" smtClean="0"/>
              <a:t>Site Manager</a:t>
            </a:r>
          </a:p>
          <a:p>
            <a:r>
              <a:rPr lang="en-US" dirty="0" smtClean="0"/>
              <a:t>EHS Manager</a:t>
            </a:r>
          </a:p>
          <a:p>
            <a:r>
              <a:rPr lang="en-US" dirty="0" smtClean="0"/>
              <a:t>Discipline Managers</a:t>
            </a:r>
          </a:p>
          <a:p>
            <a:r>
              <a:rPr lang="en-US" dirty="0" smtClean="0"/>
              <a:t>Sub Contractors</a:t>
            </a:r>
          </a:p>
          <a:p>
            <a:r>
              <a:rPr lang="en-US" dirty="0" smtClean="0"/>
              <a:t>Vendors</a:t>
            </a:r>
          </a:p>
          <a:p>
            <a:r>
              <a:rPr lang="en-US" dirty="0" smtClean="0"/>
              <a:t>Employees</a:t>
            </a:r>
            <a:endParaRPr lang="en-US" dirty="0"/>
          </a:p>
        </p:txBody>
      </p:sp>
      <p:sp>
        <p:nvSpPr>
          <p:cNvPr id="4" name="Footer Placeholder 3"/>
          <p:cNvSpPr>
            <a:spLocks noGrp="1"/>
          </p:cNvSpPr>
          <p:nvPr>
            <p:ph type="ftr" sz="quarter" idx="11"/>
          </p:nvPr>
        </p:nvSpPr>
        <p:spPr/>
        <p:txBody>
          <a:bodyPr/>
          <a:lstStyle/>
          <a:p>
            <a:r>
              <a:rPr lang="en-US" smtClean="0"/>
              <a:t>Copy Right @NECL</a:t>
            </a:r>
            <a:endParaRPr lang="en-US"/>
          </a:p>
        </p:txBody>
      </p:sp>
      <p:pic>
        <p:nvPicPr>
          <p:cNvPr id="5" name="Picture 4"/>
          <p:cNvPicPr>
            <a:picLocks noChangeAspect="1"/>
          </p:cNvPicPr>
          <p:nvPr/>
        </p:nvPicPr>
        <p:blipFill>
          <a:blip r:embed="rId2"/>
          <a:stretch>
            <a:fillRect/>
          </a:stretch>
        </p:blipFill>
        <p:spPr>
          <a:xfrm>
            <a:off x="6797039" y="2266634"/>
            <a:ext cx="3331030" cy="3331030"/>
          </a:xfrm>
          <a:prstGeom prst="rect">
            <a:avLst/>
          </a:prstGeom>
        </p:spPr>
      </p:pic>
      <p:sp>
        <p:nvSpPr>
          <p:cNvPr id="6" name="Date Placeholder 5"/>
          <p:cNvSpPr>
            <a:spLocks noGrp="1"/>
          </p:cNvSpPr>
          <p:nvPr>
            <p:ph type="dt" sz="half" idx="10"/>
          </p:nvPr>
        </p:nvSpPr>
        <p:spPr/>
        <p:txBody>
          <a:bodyPr/>
          <a:lstStyle/>
          <a:p>
            <a:r>
              <a:rPr lang="en-US" smtClean="0"/>
              <a:t>COPY RIGHT RESERVED</a:t>
            </a:r>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70</a:t>
            </a:fld>
            <a:endParaRPr lang="en-US"/>
          </a:p>
        </p:txBody>
      </p:sp>
    </p:spTree>
    <p:extLst>
      <p:ext uri="{BB962C8B-B14F-4D97-AF65-F5344CB8AC3E}">
        <p14:creationId xmlns:p14="http://schemas.microsoft.com/office/powerpoint/2010/main" val="3605954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81000"/>
            <a:ext cx="9372600" cy="1024890"/>
          </a:xfrm>
        </p:spPr>
        <p:txBody>
          <a:bodyPr>
            <a:normAutofit fontScale="90000"/>
          </a:bodyPr>
          <a:lstStyle/>
          <a:p>
            <a:r>
              <a:rPr lang="en-US" dirty="0" smtClean="0"/>
              <a:t>EHS Management at </a:t>
            </a:r>
            <a:r>
              <a:rPr lang="en-US" dirty="0" smtClean="0"/>
              <a:t>corporate </a:t>
            </a:r>
            <a:r>
              <a:rPr lang="en-US" dirty="0" smtClean="0"/>
              <a:t>office</a:t>
            </a:r>
            <a:endParaRPr lang="en-US" dirty="0"/>
          </a:p>
        </p:txBody>
      </p:sp>
      <p:sp>
        <p:nvSpPr>
          <p:cNvPr id="3" name="Content Placeholder 2"/>
          <p:cNvSpPr>
            <a:spLocks noGrp="1"/>
          </p:cNvSpPr>
          <p:nvPr>
            <p:ph idx="1"/>
          </p:nvPr>
        </p:nvSpPr>
        <p:spPr>
          <a:xfrm>
            <a:off x="1981200" y="1703070"/>
            <a:ext cx="9372600" cy="4767451"/>
          </a:xfrm>
        </p:spPr>
        <p:txBody>
          <a:bodyPr>
            <a:normAutofit/>
          </a:bodyPr>
          <a:lstStyle/>
          <a:p>
            <a:r>
              <a:rPr lang="en-US" dirty="0" smtClean="0"/>
              <a:t>Write Project design philosophies for individual project and set targets &amp; KPI’s</a:t>
            </a:r>
          </a:p>
          <a:p>
            <a:r>
              <a:rPr lang="en-US" dirty="0" smtClean="0"/>
              <a:t>Prepare </a:t>
            </a:r>
            <a:r>
              <a:rPr lang="en-US" dirty="0"/>
              <a:t>manuals and procedures for contractors for site implementation</a:t>
            </a:r>
          </a:p>
          <a:p>
            <a:r>
              <a:rPr lang="en-US" dirty="0" smtClean="0"/>
              <a:t>Legal compliances</a:t>
            </a:r>
          </a:p>
          <a:p>
            <a:r>
              <a:rPr lang="en-US" dirty="0" smtClean="0"/>
              <a:t>Complying Clients country specific regulatory requirements, standards, codes</a:t>
            </a:r>
          </a:p>
          <a:p>
            <a:r>
              <a:rPr lang="en-US" dirty="0" smtClean="0"/>
              <a:t>Complying international codes and standards</a:t>
            </a:r>
          </a:p>
          <a:p>
            <a:r>
              <a:rPr lang="en-US" dirty="0" smtClean="0"/>
              <a:t>Site verifications and audits</a:t>
            </a:r>
          </a:p>
          <a:p>
            <a:r>
              <a:rPr lang="en-US" dirty="0" smtClean="0"/>
              <a:t>Accident and incident investigations related to engineering deviations</a:t>
            </a:r>
          </a:p>
          <a:p>
            <a:endParaRPr lang="en-US" dirty="0" smtClean="0"/>
          </a:p>
        </p:txBody>
      </p:sp>
      <p:sp>
        <p:nvSpPr>
          <p:cNvPr id="4" name="Footer Placeholder 3"/>
          <p:cNvSpPr>
            <a:spLocks noGrp="1"/>
          </p:cNvSpPr>
          <p:nvPr>
            <p:ph type="ftr" sz="quarter" idx="11"/>
          </p:nvPr>
        </p:nvSpPr>
        <p:spPr/>
        <p:txBody>
          <a:bodyPr/>
          <a:lstStyle/>
          <a:p>
            <a:r>
              <a:rPr lang="en-US" smtClean="0"/>
              <a:t>Copy Right @NECL</a:t>
            </a:r>
            <a:endParaRPr lang="en-US"/>
          </a:p>
        </p:txBody>
      </p:sp>
      <p:sp>
        <p:nvSpPr>
          <p:cNvPr id="5" name="Date Placeholder 4"/>
          <p:cNvSpPr>
            <a:spLocks noGrp="1"/>
          </p:cNvSpPr>
          <p:nvPr>
            <p:ph type="dt" sz="half" idx="10"/>
          </p:nvPr>
        </p:nvSpPr>
        <p:spPr/>
        <p:txBody>
          <a:bodyPr/>
          <a:lstStyle/>
          <a:p>
            <a:r>
              <a:rPr lang="en-US" smtClean="0"/>
              <a:t>COPY RIGHT RESERVED</a:t>
            </a:r>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71</a:t>
            </a:fld>
            <a:endParaRPr lang="en-US"/>
          </a:p>
        </p:txBody>
      </p:sp>
    </p:spTree>
    <p:extLst>
      <p:ext uri="{BB962C8B-B14F-4D97-AF65-F5344CB8AC3E}">
        <p14:creationId xmlns:p14="http://schemas.microsoft.com/office/powerpoint/2010/main" val="312810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altLang="en-US" dirty="0" smtClean="0"/>
              <a:t>Prevention through Design</a:t>
            </a:r>
          </a:p>
        </p:txBody>
      </p:sp>
      <p:sp>
        <p:nvSpPr>
          <p:cNvPr id="11267" name="Content Placeholder 2"/>
          <p:cNvSpPr>
            <a:spLocks noGrp="1"/>
          </p:cNvSpPr>
          <p:nvPr>
            <p:ph idx="1"/>
          </p:nvPr>
        </p:nvSpPr>
        <p:spPr/>
        <p:txBody>
          <a:bodyPr/>
          <a:lstStyle/>
          <a:p>
            <a:pPr algn="just"/>
            <a:r>
              <a:rPr lang="en-US" altLang="en-US" dirty="0" smtClean="0"/>
              <a:t>“Addressing EHS  needs in the design process to prevent or minimize the work-related hazards and risks associated with the engineering, construction, use, maintenance, and disposal of facilities, materials, and equipment.” </a:t>
            </a:r>
          </a:p>
        </p:txBody>
      </p:sp>
      <p:sp>
        <p:nvSpPr>
          <p:cNvPr id="2" name="Footer Placeholder 1"/>
          <p:cNvSpPr>
            <a:spLocks noGrp="1"/>
          </p:cNvSpPr>
          <p:nvPr>
            <p:ph type="ftr" sz="quarter" idx="11"/>
          </p:nvPr>
        </p:nvSpPr>
        <p:spPr/>
        <p:txBody>
          <a:bodyPr/>
          <a:lstStyle/>
          <a:p>
            <a:r>
              <a:rPr lang="en-US" smtClean="0"/>
              <a:t>Copy Right @NECL</a:t>
            </a:r>
            <a:endParaRPr lang="en-US"/>
          </a:p>
        </p:txBody>
      </p:sp>
      <p:pic>
        <p:nvPicPr>
          <p:cNvPr id="4" name="Picture 3"/>
          <p:cNvPicPr>
            <a:picLocks noChangeAspect="1"/>
          </p:cNvPicPr>
          <p:nvPr/>
        </p:nvPicPr>
        <p:blipFill>
          <a:blip r:embed="rId2"/>
          <a:stretch>
            <a:fillRect/>
          </a:stretch>
        </p:blipFill>
        <p:spPr>
          <a:xfrm>
            <a:off x="8361088" y="3485979"/>
            <a:ext cx="2416889" cy="3104856"/>
          </a:xfrm>
          <a:prstGeom prst="rect">
            <a:avLst/>
          </a:prstGeom>
        </p:spPr>
      </p:pic>
      <p:sp>
        <p:nvSpPr>
          <p:cNvPr id="5" name="TextBox 4"/>
          <p:cNvSpPr txBox="1"/>
          <p:nvPr/>
        </p:nvSpPr>
        <p:spPr>
          <a:xfrm>
            <a:off x="2286000" y="3638024"/>
            <a:ext cx="6176210" cy="2800767"/>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1600" b="1" dirty="0" smtClean="0"/>
              <a:t>Example: Steel Design</a:t>
            </a:r>
          </a:p>
          <a:p>
            <a:r>
              <a:rPr lang="en-US" sz="1600" dirty="0" smtClean="0"/>
              <a:t>Avoid </a:t>
            </a:r>
            <a:r>
              <a:rPr lang="en-US" sz="1600" dirty="0"/>
              <a:t>hanging connections; design to bear on columns instead using safety seats</a:t>
            </a:r>
          </a:p>
          <a:p>
            <a:endParaRPr lang="en-US" sz="1600" dirty="0"/>
          </a:p>
          <a:p>
            <a:r>
              <a:rPr lang="en-US" sz="1600" dirty="0"/>
              <a:t>Require holes in columns for tie lines 21” and 42” above each floor slab</a:t>
            </a:r>
          </a:p>
          <a:p>
            <a:endParaRPr lang="en-US" sz="1600" dirty="0"/>
          </a:p>
          <a:p>
            <a:r>
              <a:rPr lang="en-US" sz="1600" dirty="0"/>
              <a:t>Specify shop welded connections instead of bolts or field welds to avoid dangerous positions during erection</a:t>
            </a:r>
          </a:p>
          <a:p>
            <a:endParaRPr lang="en-US" sz="1600" dirty="0"/>
          </a:p>
          <a:p>
            <a:r>
              <a:rPr lang="en-US" sz="1600" dirty="0"/>
              <a:t>Consider approximate dimensions of connection tools to prevent pinches or awkward assemblies</a:t>
            </a:r>
          </a:p>
        </p:txBody>
      </p:sp>
      <p:sp>
        <p:nvSpPr>
          <p:cNvPr id="3" name="Date Placeholder 2"/>
          <p:cNvSpPr>
            <a:spLocks noGrp="1"/>
          </p:cNvSpPr>
          <p:nvPr>
            <p:ph type="dt" sz="half" idx="10"/>
          </p:nvPr>
        </p:nvSpPr>
        <p:spPr/>
        <p:txBody>
          <a:bodyPr/>
          <a:lstStyle/>
          <a:p>
            <a:r>
              <a:rPr lang="en-US" smtClean="0"/>
              <a:t>COPY RIGHT RESERVED</a:t>
            </a:r>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72</a:t>
            </a:fld>
            <a:endParaRPr lang="en-US"/>
          </a:p>
        </p:txBody>
      </p:sp>
    </p:spTree>
    <p:extLst>
      <p:ext uri="{BB962C8B-B14F-4D97-AF65-F5344CB8AC3E}">
        <p14:creationId xmlns:p14="http://schemas.microsoft.com/office/powerpoint/2010/main" val="322209415"/>
      </p:ext>
    </p:extLst>
  </p:cSld>
  <p:clrMapOvr>
    <a:masterClrMapping/>
  </p:clrMapOvr>
  <p:transition advTm="187"/>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981200" y="838200"/>
            <a:ext cx="8229600" cy="1143000"/>
          </a:xfrm>
        </p:spPr>
        <p:txBody>
          <a:bodyPr/>
          <a:lstStyle/>
          <a:p>
            <a:r>
              <a:rPr lang="en-US" altLang="en-US" dirty="0"/>
              <a:t>Accidents Linked to </a:t>
            </a:r>
            <a:r>
              <a:rPr lang="en-US" altLang="en-US" dirty="0" smtClean="0"/>
              <a:t>Design</a:t>
            </a:r>
            <a:endParaRPr lang="en-US" altLang="en-US" dirty="0"/>
          </a:p>
        </p:txBody>
      </p:sp>
      <p:sp>
        <p:nvSpPr>
          <p:cNvPr id="13315" name="Content Placeholder 2"/>
          <p:cNvSpPr>
            <a:spLocks noGrp="1"/>
          </p:cNvSpPr>
          <p:nvPr>
            <p:ph idx="1"/>
          </p:nvPr>
        </p:nvSpPr>
        <p:spPr>
          <a:xfrm>
            <a:off x="1524000" y="2252133"/>
            <a:ext cx="9144000" cy="4255031"/>
          </a:xfrm>
        </p:spPr>
        <p:txBody>
          <a:bodyPr/>
          <a:lstStyle/>
          <a:p>
            <a:pPr>
              <a:lnSpc>
                <a:spcPct val="80000"/>
              </a:lnSpc>
            </a:pPr>
            <a:r>
              <a:rPr lang="en-US" altLang="en-US" dirty="0" smtClean="0"/>
              <a:t>22%  injuries that occurred in EPC </a:t>
            </a:r>
          </a:p>
          <a:p>
            <a:pPr>
              <a:lnSpc>
                <a:spcPct val="80000"/>
              </a:lnSpc>
            </a:pPr>
            <a:r>
              <a:rPr lang="en-US" altLang="en-US" dirty="0" smtClean="0"/>
              <a:t>42% fatalities in EPC related accidents</a:t>
            </a:r>
          </a:p>
        </p:txBody>
      </p:sp>
      <p:sp>
        <p:nvSpPr>
          <p:cNvPr id="2" name="Footer Placeholder 1"/>
          <p:cNvSpPr>
            <a:spLocks noGrp="1"/>
          </p:cNvSpPr>
          <p:nvPr>
            <p:ph type="ftr" sz="quarter" idx="11"/>
          </p:nvPr>
        </p:nvSpPr>
        <p:spPr/>
        <p:txBody>
          <a:bodyPr/>
          <a:lstStyle/>
          <a:p>
            <a:r>
              <a:rPr lang="en-US" smtClean="0"/>
              <a:t>Copy Right @NECL</a:t>
            </a:r>
            <a:endParaRPr lang="en-US"/>
          </a:p>
        </p:txBody>
      </p:sp>
      <p:pic>
        <p:nvPicPr>
          <p:cNvPr id="3" name="Picture 2"/>
          <p:cNvPicPr>
            <a:picLocks noChangeAspect="1"/>
          </p:cNvPicPr>
          <p:nvPr/>
        </p:nvPicPr>
        <p:blipFill>
          <a:blip r:embed="rId2"/>
          <a:stretch>
            <a:fillRect/>
          </a:stretch>
        </p:blipFill>
        <p:spPr>
          <a:xfrm>
            <a:off x="6744368" y="3818020"/>
            <a:ext cx="4114132" cy="2468479"/>
          </a:xfrm>
          <a:prstGeom prst="rect">
            <a:avLst/>
          </a:prstGeom>
        </p:spPr>
      </p:pic>
      <p:sp>
        <p:nvSpPr>
          <p:cNvPr id="4" name="Date Placeholder 3"/>
          <p:cNvSpPr>
            <a:spLocks noGrp="1"/>
          </p:cNvSpPr>
          <p:nvPr>
            <p:ph type="dt" sz="half" idx="10"/>
          </p:nvPr>
        </p:nvSpPr>
        <p:spPr/>
        <p:txBody>
          <a:bodyPr/>
          <a:lstStyle/>
          <a:p>
            <a:r>
              <a:rPr lang="en-US" smtClean="0"/>
              <a:t>COPY RIGHT RESERVED</a:t>
            </a:r>
            <a:endParaRPr lang="en-US"/>
          </a:p>
        </p:txBody>
      </p:sp>
      <p:sp>
        <p:nvSpPr>
          <p:cNvPr id="5" name="Slide Number Placeholder 4"/>
          <p:cNvSpPr>
            <a:spLocks noGrp="1"/>
          </p:cNvSpPr>
          <p:nvPr>
            <p:ph type="sldNum" sz="quarter" idx="12"/>
          </p:nvPr>
        </p:nvSpPr>
        <p:spPr/>
        <p:txBody>
          <a:bodyPr/>
          <a:lstStyle/>
          <a:p>
            <a:fld id="{E31375A4-56A4-47D6-9801-1991572033F7}" type="slidenum">
              <a:rPr lang="en-US" smtClean="0"/>
              <a:t>73</a:t>
            </a:fld>
            <a:endParaRPr lang="en-US"/>
          </a:p>
        </p:txBody>
      </p:sp>
    </p:spTree>
    <p:extLst>
      <p:ext uri="{BB962C8B-B14F-4D97-AF65-F5344CB8AC3E}">
        <p14:creationId xmlns:p14="http://schemas.microsoft.com/office/powerpoint/2010/main" val="1198522730"/>
      </p:ext>
    </p:extLst>
  </p:cSld>
  <p:clrMapOvr>
    <a:masterClrMapping/>
  </p:clrMapOvr>
  <p:transition advTm="125"/>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1828800" y="685800"/>
            <a:ext cx="8534400" cy="1447800"/>
          </a:xfrm>
        </p:spPr>
        <p:txBody>
          <a:bodyPr/>
          <a:lstStyle/>
          <a:p>
            <a:r>
              <a:rPr lang="en-US" altLang="en-US" sz="4000"/>
              <a:t>Considering Safety During Design Offers the Most Payoff</a:t>
            </a:r>
          </a:p>
        </p:txBody>
      </p:sp>
      <p:grpSp>
        <p:nvGrpSpPr>
          <p:cNvPr id="15363" name="Group 17"/>
          <p:cNvGrpSpPr>
            <a:grpSpLocks/>
          </p:cNvGrpSpPr>
          <p:nvPr/>
        </p:nvGrpSpPr>
        <p:grpSpPr bwMode="auto">
          <a:xfrm>
            <a:off x="1524000" y="1919288"/>
            <a:ext cx="9144000" cy="4557712"/>
            <a:chOff x="304800" y="1919288"/>
            <a:chExt cx="8839200" cy="3686175"/>
          </a:xfrm>
        </p:grpSpPr>
        <p:sp>
          <p:nvSpPr>
            <p:cNvPr id="19" name="Text Box 3"/>
            <p:cNvSpPr txBox="1">
              <a:spLocks noChangeArrowheads="1"/>
            </p:cNvSpPr>
            <p:nvPr/>
          </p:nvSpPr>
          <p:spPr bwMode="auto">
            <a:xfrm>
              <a:off x="1980565" y="2133705"/>
              <a:ext cx="2438453" cy="304293"/>
            </a:xfrm>
            <a:prstGeom prst="rect">
              <a:avLst/>
            </a:prstGeom>
            <a:noFill/>
            <a:ln w="9525">
              <a:noFill/>
              <a:miter lim="800000"/>
              <a:headEnd/>
              <a:tailEnd/>
            </a:ln>
          </p:spPr>
          <p:txBody>
            <a:bodyPr anchor="ctr" anchorCtr="1"/>
            <a:lstStyle/>
            <a:p>
              <a:pPr algn="ctr">
                <a:spcBef>
                  <a:spcPct val="20000"/>
                </a:spcBef>
                <a:buClr>
                  <a:schemeClr val="tx1"/>
                </a:buClr>
                <a:buSzPct val="100000"/>
                <a:defRPr/>
              </a:pPr>
              <a:r>
                <a:rPr lang="en-US" altLang="zh-CN" sz="2000" dirty="0">
                  <a:latin typeface="Arial" charset="0"/>
                  <a:cs typeface="Arial" charset="0"/>
                </a:rPr>
                <a:t>Conceptual</a:t>
              </a:r>
              <a:r>
                <a:rPr lang="en-US" altLang="zh-CN" dirty="0">
                  <a:latin typeface="Arial" charset="0"/>
                  <a:cs typeface="Arial" charset="0"/>
                </a:rPr>
                <a:t> </a:t>
              </a:r>
              <a:r>
                <a:rPr lang="en-US" altLang="zh-CN" sz="2000" dirty="0">
                  <a:latin typeface="Arial" charset="0"/>
                  <a:cs typeface="Arial" charset="0"/>
                </a:rPr>
                <a:t>Design</a:t>
              </a:r>
              <a:endParaRPr lang="en-US" sz="2000" dirty="0">
                <a:effectLst>
                  <a:outerShdw blurRad="38100" dist="38100" dir="2700000" algn="tl">
                    <a:srgbClr val="000000"/>
                  </a:outerShdw>
                </a:effectLst>
                <a:latin typeface="Arial" charset="0"/>
                <a:cs typeface="Arial" charset="0"/>
              </a:endParaRPr>
            </a:p>
          </p:txBody>
        </p:sp>
        <p:sp>
          <p:nvSpPr>
            <p:cNvPr id="20" name="Text Box 4"/>
            <p:cNvSpPr txBox="1">
              <a:spLocks noChangeArrowheads="1"/>
            </p:cNvSpPr>
            <p:nvPr/>
          </p:nvSpPr>
          <p:spPr bwMode="auto">
            <a:xfrm>
              <a:off x="3143779" y="2666538"/>
              <a:ext cx="2647157" cy="305576"/>
            </a:xfrm>
            <a:prstGeom prst="rect">
              <a:avLst/>
            </a:prstGeom>
            <a:noFill/>
            <a:ln w="9525">
              <a:noFill/>
              <a:miter lim="800000"/>
              <a:headEnd/>
              <a:tailEnd/>
            </a:ln>
          </p:spPr>
          <p:txBody>
            <a:bodyPr anchor="ctr" anchorCtr="1"/>
            <a:lstStyle/>
            <a:p>
              <a:pPr algn="ctr">
                <a:spcBef>
                  <a:spcPct val="20000"/>
                </a:spcBef>
                <a:buClr>
                  <a:schemeClr val="tx1"/>
                </a:buClr>
                <a:buSzPct val="100000"/>
                <a:defRPr/>
              </a:pPr>
              <a:r>
                <a:rPr lang="en-US" altLang="zh-CN" sz="2000" dirty="0">
                  <a:latin typeface="Arial" charset="0"/>
                  <a:cs typeface="Arial" charset="0"/>
                </a:rPr>
                <a:t>Detailed Engineering</a:t>
              </a:r>
              <a:endParaRPr lang="en-US" sz="2000" dirty="0">
                <a:effectLst>
                  <a:outerShdw blurRad="38100" dist="38100" dir="2700000" algn="tl">
                    <a:srgbClr val="000000"/>
                  </a:outerShdw>
                </a:effectLst>
                <a:latin typeface="Arial" charset="0"/>
                <a:cs typeface="Arial" charset="0"/>
              </a:endParaRPr>
            </a:p>
          </p:txBody>
        </p:sp>
        <p:sp>
          <p:nvSpPr>
            <p:cNvPr id="21" name="Text Box 5"/>
            <p:cNvSpPr txBox="1">
              <a:spLocks noChangeArrowheads="1"/>
            </p:cNvSpPr>
            <p:nvPr/>
          </p:nvSpPr>
          <p:spPr bwMode="auto">
            <a:xfrm>
              <a:off x="4572477" y="3200654"/>
              <a:ext cx="1675765" cy="304292"/>
            </a:xfrm>
            <a:prstGeom prst="rect">
              <a:avLst/>
            </a:prstGeom>
            <a:noFill/>
            <a:ln w="9525">
              <a:noFill/>
              <a:miter lim="800000"/>
              <a:headEnd/>
              <a:tailEnd/>
            </a:ln>
          </p:spPr>
          <p:txBody>
            <a:bodyPr anchor="ctr" anchorCtr="1"/>
            <a:lstStyle/>
            <a:p>
              <a:pPr algn="ctr">
                <a:spcBef>
                  <a:spcPct val="20000"/>
                </a:spcBef>
                <a:buClr>
                  <a:schemeClr val="tx1"/>
                </a:buClr>
                <a:buSzPct val="100000"/>
                <a:defRPr/>
              </a:pPr>
              <a:r>
                <a:rPr lang="en-US" altLang="zh-CN" sz="2000" dirty="0">
                  <a:latin typeface="Arial" charset="0"/>
                  <a:cs typeface="Arial" charset="0"/>
                </a:rPr>
                <a:t>Procurement</a:t>
              </a:r>
              <a:endParaRPr lang="en-US" sz="2000" dirty="0">
                <a:effectLst>
                  <a:outerShdw blurRad="38100" dist="38100" dir="2700000" algn="tl">
                    <a:srgbClr val="000000"/>
                  </a:outerShdw>
                </a:effectLst>
                <a:latin typeface="Times New Roman" pitchFamily="18" charset="0"/>
                <a:cs typeface="Arial" charset="0"/>
              </a:endParaRPr>
            </a:p>
          </p:txBody>
        </p:sp>
        <p:sp>
          <p:nvSpPr>
            <p:cNvPr id="22" name="Text Box 6"/>
            <p:cNvSpPr txBox="1">
              <a:spLocks noChangeArrowheads="1"/>
            </p:cNvSpPr>
            <p:nvPr/>
          </p:nvSpPr>
          <p:spPr bwMode="auto">
            <a:xfrm>
              <a:off x="5258435" y="3747610"/>
              <a:ext cx="1875261" cy="305576"/>
            </a:xfrm>
            <a:prstGeom prst="rect">
              <a:avLst/>
            </a:prstGeom>
            <a:noFill/>
            <a:ln w="9525">
              <a:noFill/>
              <a:miter lim="800000"/>
              <a:headEnd/>
              <a:tailEnd/>
            </a:ln>
          </p:spPr>
          <p:txBody>
            <a:bodyPr anchor="ctr" anchorCtr="1"/>
            <a:lstStyle/>
            <a:p>
              <a:pPr algn="ctr">
                <a:spcBef>
                  <a:spcPct val="20000"/>
                </a:spcBef>
                <a:buClr>
                  <a:schemeClr val="tx1"/>
                </a:buClr>
                <a:buSzPct val="100000"/>
                <a:defRPr/>
              </a:pPr>
              <a:r>
                <a:rPr lang="en-US" altLang="zh-CN" sz="2000" dirty="0">
                  <a:latin typeface="Arial" charset="0"/>
                  <a:cs typeface="Arial" charset="0"/>
                </a:rPr>
                <a:t>Construction</a:t>
              </a:r>
              <a:endParaRPr lang="en-US" sz="2000" dirty="0">
                <a:effectLst>
                  <a:outerShdw blurRad="38100" dist="38100" dir="2700000" algn="tl">
                    <a:srgbClr val="000000"/>
                  </a:outerShdw>
                </a:effectLst>
                <a:latin typeface="Times New Roman" pitchFamily="18" charset="0"/>
                <a:cs typeface="Arial" charset="0"/>
              </a:endParaRPr>
            </a:p>
          </p:txBody>
        </p:sp>
        <p:sp>
          <p:nvSpPr>
            <p:cNvPr id="23" name="Text Box 7"/>
            <p:cNvSpPr txBox="1">
              <a:spLocks noChangeArrowheads="1"/>
            </p:cNvSpPr>
            <p:nvPr/>
          </p:nvSpPr>
          <p:spPr bwMode="auto">
            <a:xfrm>
              <a:off x="7287154" y="4267603"/>
              <a:ext cx="1170888" cy="304293"/>
            </a:xfrm>
            <a:prstGeom prst="rect">
              <a:avLst/>
            </a:prstGeom>
            <a:noFill/>
            <a:ln w="9525">
              <a:noFill/>
              <a:miter lim="800000"/>
              <a:headEnd/>
              <a:tailEnd/>
            </a:ln>
          </p:spPr>
          <p:txBody>
            <a:bodyPr anchor="ctr" anchorCtr="1"/>
            <a:lstStyle/>
            <a:p>
              <a:pPr algn="ctr">
                <a:spcBef>
                  <a:spcPct val="20000"/>
                </a:spcBef>
                <a:buClr>
                  <a:schemeClr val="tx1"/>
                </a:buClr>
                <a:buSzPct val="100000"/>
                <a:defRPr/>
              </a:pPr>
              <a:r>
                <a:rPr lang="en-US" altLang="zh-CN" sz="2000" dirty="0">
                  <a:latin typeface="Arial" charset="0"/>
                  <a:cs typeface="Arial" charset="0"/>
                </a:rPr>
                <a:t>Start-up</a:t>
              </a:r>
              <a:endParaRPr lang="en-US" sz="2000" dirty="0">
                <a:effectLst>
                  <a:outerShdw blurRad="38100" dist="38100" dir="2700000" algn="tl">
                    <a:srgbClr val="000000"/>
                  </a:outerShdw>
                </a:effectLst>
                <a:latin typeface="Times New Roman" pitchFamily="18" charset="0"/>
                <a:cs typeface="Arial" charset="0"/>
              </a:endParaRPr>
            </a:p>
          </p:txBody>
        </p:sp>
        <p:sp>
          <p:nvSpPr>
            <p:cNvPr id="24" name="Text Box 8"/>
            <p:cNvSpPr txBox="1">
              <a:spLocks noChangeArrowheads="1"/>
            </p:cNvSpPr>
            <p:nvPr/>
          </p:nvSpPr>
          <p:spPr bwMode="auto">
            <a:xfrm>
              <a:off x="1142683" y="2057953"/>
              <a:ext cx="600023" cy="313280"/>
            </a:xfrm>
            <a:prstGeom prst="rect">
              <a:avLst/>
            </a:prstGeom>
            <a:noFill/>
            <a:ln w="9525">
              <a:noFill/>
              <a:miter lim="800000"/>
              <a:headEnd/>
              <a:tailEnd/>
            </a:ln>
          </p:spPr>
          <p:txBody>
            <a:bodyPr/>
            <a:lstStyle/>
            <a:p>
              <a:pPr algn="r">
                <a:spcBef>
                  <a:spcPct val="20000"/>
                </a:spcBef>
                <a:buClr>
                  <a:schemeClr val="tx1"/>
                </a:buClr>
                <a:buSzPct val="100000"/>
                <a:defRPr/>
              </a:pPr>
              <a:r>
                <a:rPr lang="en-US" altLang="zh-CN" sz="1400" dirty="0">
                  <a:latin typeface="Arial" charset="0"/>
                  <a:cs typeface="Arial" charset="0"/>
                </a:rPr>
                <a:t>High</a:t>
              </a:r>
              <a:endParaRPr lang="en-US" sz="1400" dirty="0">
                <a:effectLst>
                  <a:outerShdw blurRad="38100" dist="38100" dir="2700000" algn="tl">
                    <a:srgbClr val="000000"/>
                  </a:outerShdw>
                </a:effectLst>
                <a:latin typeface="Times New Roman" pitchFamily="18" charset="0"/>
                <a:cs typeface="Arial" charset="0"/>
              </a:endParaRPr>
            </a:p>
          </p:txBody>
        </p:sp>
        <p:sp>
          <p:nvSpPr>
            <p:cNvPr id="25" name="Text Box 9"/>
            <p:cNvSpPr txBox="1">
              <a:spLocks noChangeArrowheads="1"/>
            </p:cNvSpPr>
            <p:nvPr/>
          </p:nvSpPr>
          <p:spPr bwMode="auto">
            <a:xfrm>
              <a:off x="1142683" y="4724684"/>
              <a:ext cx="600023" cy="332539"/>
            </a:xfrm>
            <a:prstGeom prst="rect">
              <a:avLst/>
            </a:prstGeom>
            <a:noFill/>
            <a:ln w="9525">
              <a:noFill/>
              <a:miter lim="800000"/>
              <a:headEnd/>
              <a:tailEnd/>
            </a:ln>
          </p:spPr>
          <p:txBody>
            <a:bodyPr/>
            <a:lstStyle/>
            <a:p>
              <a:pPr algn="r">
                <a:spcBef>
                  <a:spcPct val="20000"/>
                </a:spcBef>
                <a:buClr>
                  <a:schemeClr val="tx1"/>
                </a:buClr>
                <a:buSzPct val="100000"/>
                <a:defRPr/>
              </a:pPr>
              <a:r>
                <a:rPr lang="en-US" altLang="zh-CN" sz="1400" dirty="0">
                  <a:latin typeface="Arial" charset="0"/>
                  <a:cs typeface="Arial" charset="0"/>
                </a:rPr>
                <a:t>Low</a:t>
              </a:r>
              <a:endParaRPr lang="en-US" sz="1400" dirty="0">
                <a:effectLst>
                  <a:outerShdw blurRad="38100" dist="38100" dir="2700000" algn="tl">
                    <a:srgbClr val="000000"/>
                  </a:outerShdw>
                </a:effectLst>
                <a:latin typeface="Times New Roman" pitchFamily="18" charset="0"/>
                <a:cs typeface="Arial" charset="0"/>
              </a:endParaRPr>
            </a:p>
          </p:txBody>
        </p:sp>
        <p:sp>
          <p:nvSpPr>
            <p:cNvPr id="26" name="Text Box 10"/>
            <p:cNvSpPr txBox="1">
              <a:spLocks noChangeArrowheads="1"/>
            </p:cNvSpPr>
            <p:nvPr/>
          </p:nvSpPr>
          <p:spPr bwMode="auto">
            <a:xfrm>
              <a:off x="304800" y="3200654"/>
              <a:ext cx="1476269" cy="1142702"/>
            </a:xfrm>
            <a:prstGeom prst="rect">
              <a:avLst/>
            </a:prstGeom>
            <a:noFill/>
            <a:ln w="9525">
              <a:noFill/>
              <a:miter lim="800000"/>
              <a:headEnd/>
              <a:tailEnd/>
            </a:ln>
          </p:spPr>
          <p:txBody>
            <a:bodyPr/>
            <a:lstStyle/>
            <a:p>
              <a:pPr algn="ctr">
                <a:spcBef>
                  <a:spcPct val="20000"/>
                </a:spcBef>
                <a:buClr>
                  <a:schemeClr val="tx1"/>
                </a:buClr>
                <a:buSzPct val="100000"/>
                <a:defRPr/>
              </a:pPr>
              <a:r>
                <a:rPr lang="en-US" altLang="zh-CN" sz="2000" dirty="0">
                  <a:latin typeface="Arial" charset="0"/>
                  <a:cs typeface="Arial" charset="0"/>
                </a:rPr>
                <a:t>Ability to Influence Safety</a:t>
              </a:r>
              <a:endParaRPr lang="en-US" sz="2000" dirty="0">
                <a:effectLst>
                  <a:outerShdw blurRad="38100" dist="38100" dir="2700000" algn="tl">
                    <a:srgbClr val="000000"/>
                  </a:outerShdw>
                </a:effectLst>
                <a:latin typeface="Times New Roman" pitchFamily="18" charset="0"/>
                <a:cs typeface="Arial" charset="0"/>
              </a:endParaRPr>
            </a:p>
          </p:txBody>
        </p:sp>
        <p:sp>
          <p:nvSpPr>
            <p:cNvPr id="27" name="Text Box 11"/>
            <p:cNvSpPr txBox="1">
              <a:spLocks noChangeArrowheads="1"/>
            </p:cNvSpPr>
            <p:nvPr/>
          </p:nvSpPr>
          <p:spPr bwMode="auto">
            <a:xfrm>
              <a:off x="3733059" y="5262653"/>
              <a:ext cx="2467610" cy="342810"/>
            </a:xfrm>
            <a:prstGeom prst="rect">
              <a:avLst/>
            </a:prstGeom>
            <a:noFill/>
            <a:ln w="9525">
              <a:noFill/>
              <a:miter lim="800000"/>
              <a:headEnd/>
              <a:tailEnd/>
            </a:ln>
          </p:spPr>
          <p:txBody>
            <a:bodyPr/>
            <a:lstStyle/>
            <a:p>
              <a:pPr algn="ctr">
                <a:spcBef>
                  <a:spcPct val="20000"/>
                </a:spcBef>
                <a:buClr>
                  <a:schemeClr val="tx1"/>
                </a:buClr>
                <a:buSzPct val="100000"/>
                <a:defRPr/>
              </a:pPr>
              <a:r>
                <a:rPr lang="en-US" altLang="zh-CN" sz="2000" dirty="0">
                  <a:latin typeface="Arial" charset="0"/>
                  <a:cs typeface="Arial" charset="0"/>
                </a:rPr>
                <a:t>Project Schedule</a:t>
              </a:r>
            </a:p>
            <a:p>
              <a:pPr algn="ctr">
                <a:spcBef>
                  <a:spcPct val="20000"/>
                </a:spcBef>
                <a:buClr>
                  <a:schemeClr val="tx1"/>
                </a:buClr>
                <a:buSzPct val="100000"/>
                <a:defRPr/>
              </a:pPr>
              <a:endParaRPr lang="en-US" altLang="zh-CN" sz="2000" dirty="0">
                <a:latin typeface="Arial" charset="0"/>
                <a:cs typeface="Arial" charset="0"/>
              </a:endParaRPr>
            </a:p>
            <a:p>
              <a:pPr algn="ctr">
                <a:spcBef>
                  <a:spcPct val="20000"/>
                </a:spcBef>
                <a:buClr>
                  <a:schemeClr val="tx1"/>
                </a:buClr>
                <a:buSzPct val="100000"/>
                <a:defRPr/>
              </a:pPr>
              <a:r>
                <a:rPr lang="en-US" altLang="zh-CN" sz="2000" dirty="0">
                  <a:latin typeface="Arial" charset="0"/>
                  <a:cs typeface="Arial" charset="0"/>
                </a:rPr>
                <a:t> </a:t>
              </a:r>
              <a:endParaRPr lang="en-US" sz="2000" dirty="0">
                <a:effectLst>
                  <a:outerShdw blurRad="38100" dist="38100" dir="2700000" algn="tl">
                    <a:srgbClr val="000000"/>
                  </a:outerShdw>
                </a:effectLst>
                <a:latin typeface="Times New Roman" pitchFamily="18" charset="0"/>
                <a:cs typeface="Arial" charset="0"/>
              </a:endParaRPr>
            </a:p>
          </p:txBody>
        </p:sp>
        <p:sp>
          <p:nvSpPr>
            <p:cNvPr id="15374" name="Line 12"/>
            <p:cNvSpPr>
              <a:spLocks noChangeShapeType="1"/>
            </p:cNvSpPr>
            <p:nvPr/>
          </p:nvSpPr>
          <p:spPr bwMode="auto">
            <a:xfrm flipV="1">
              <a:off x="1752600" y="1919288"/>
              <a:ext cx="9525" cy="3109912"/>
            </a:xfrm>
            <a:prstGeom prst="line">
              <a:avLst/>
            </a:prstGeom>
            <a:noFill/>
            <a:ln w="38100">
              <a:solidFill>
                <a:srgbClr val="000000"/>
              </a:solidFill>
              <a:round/>
              <a:headEnd/>
              <a:tailEnd type="triangle" w="med" len="lg"/>
            </a:ln>
            <a:extLst>
              <a:ext uri="{909E8E84-426E-40DD-AFC4-6F175D3DCCD1}">
                <a14:hiddenFill xmlns:a14="http://schemas.microsoft.com/office/drawing/2010/main">
                  <a:noFill/>
                </a14:hiddenFill>
              </a:ext>
            </a:extLst>
          </p:spPr>
          <p:txBody>
            <a:bodyPr/>
            <a:lstStyle/>
            <a:p>
              <a:endParaRPr lang="en-US"/>
            </a:p>
          </p:txBody>
        </p:sp>
        <p:sp>
          <p:nvSpPr>
            <p:cNvPr id="15375" name="Line 13"/>
            <p:cNvSpPr>
              <a:spLocks noChangeShapeType="1"/>
            </p:cNvSpPr>
            <p:nvPr/>
          </p:nvSpPr>
          <p:spPr bwMode="auto">
            <a:xfrm>
              <a:off x="1743075" y="5029200"/>
              <a:ext cx="6553200" cy="0"/>
            </a:xfrm>
            <a:prstGeom prst="line">
              <a:avLst/>
            </a:prstGeom>
            <a:noFill/>
            <a:ln w="38100">
              <a:solidFill>
                <a:srgbClr val="000000"/>
              </a:solidFill>
              <a:round/>
              <a:headEnd/>
              <a:tailEnd type="triangle" w="med" len="lg"/>
            </a:ln>
            <a:extLst>
              <a:ext uri="{909E8E84-426E-40DD-AFC4-6F175D3DCCD1}">
                <a14:hiddenFill xmlns:a14="http://schemas.microsoft.com/office/drawing/2010/main">
                  <a:noFill/>
                </a14:hiddenFill>
              </a:ext>
            </a:extLst>
          </p:spPr>
          <p:txBody>
            <a:bodyPr/>
            <a:lstStyle/>
            <a:p>
              <a:endParaRPr lang="en-US"/>
            </a:p>
          </p:txBody>
        </p:sp>
        <p:sp>
          <p:nvSpPr>
            <p:cNvPr id="15376" name="Arc 14"/>
            <p:cNvSpPr>
              <a:spLocks/>
            </p:cNvSpPr>
            <p:nvPr/>
          </p:nvSpPr>
          <p:spPr bwMode="auto">
            <a:xfrm rot="10800000">
              <a:off x="1828800" y="1981200"/>
              <a:ext cx="7315200" cy="2971800"/>
            </a:xfrm>
            <a:custGeom>
              <a:avLst/>
              <a:gdLst>
                <a:gd name="T0" fmla="*/ 2147483647 w 21551"/>
                <a:gd name="T1" fmla="*/ 0 h 21343"/>
                <a:gd name="T2" fmla="*/ 2147483647 w 21551"/>
                <a:gd name="T3" fmla="*/ 2147483647 h 21343"/>
                <a:gd name="T4" fmla="*/ 0 w 21551"/>
                <a:gd name="T5" fmla="*/ 2147483647 h 21343"/>
                <a:gd name="T6" fmla="*/ 0 60000 65536"/>
                <a:gd name="T7" fmla="*/ 0 60000 65536"/>
                <a:gd name="T8" fmla="*/ 0 60000 65536"/>
                <a:gd name="T9" fmla="*/ 0 w 21551"/>
                <a:gd name="T10" fmla="*/ 0 h 21343"/>
                <a:gd name="T11" fmla="*/ 21551 w 21551"/>
                <a:gd name="T12" fmla="*/ 21343 h 21343"/>
              </a:gdLst>
              <a:ahLst/>
              <a:cxnLst>
                <a:cxn ang="T6">
                  <a:pos x="T0" y="T1"/>
                </a:cxn>
                <a:cxn ang="T7">
                  <a:pos x="T2" y="T3"/>
                </a:cxn>
                <a:cxn ang="T8">
                  <a:pos x="T4" y="T5"/>
                </a:cxn>
              </a:cxnLst>
              <a:rect l="T9" t="T10" r="T11" b="T12"/>
              <a:pathLst>
                <a:path w="21551" h="21343" fill="none" extrusionOk="0">
                  <a:moveTo>
                    <a:pt x="3323" y="0"/>
                  </a:moveTo>
                  <a:cubicBezTo>
                    <a:pt x="13300" y="1554"/>
                    <a:pt x="20870" y="9812"/>
                    <a:pt x="21550" y="19887"/>
                  </a:cubicBezTo>
                </a:path>
                <a:path w="21551" h="21343" stroke="0" extrusionOk="0">
                  <a:moveTo>
                    <a:pt x="3323" y="0"/>
                  </a:moveTo>
                  <a:cubicBezTo>
                    <a:pt x="13300" y="1554"/>
                    <a:pt x="20870" y="9812"/>
                    <a:pt x="21550" y="19887"/>
                  </a:cubicBezTo>
                  <a:lnTo>
                    <a:pt x="0" y="21343"/>
                  </a:lnTo>
                  <a:close/>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n-US" altLang="en-US"/>
            </a:p>
          </p:txBody>
        </p:sp>
        <p:sp>
          <p:nvSpPr>
            <p:cNvPr id="15377" name="Line 15"/>
            <p:cNvSpPr>
              <a:spLocks noChangeShapeType="1"/>
            </p:cNvSpPr>
            <p:nvPr/>
          </p:nvSpPr>
          <p:spPr bwMode="auto">
            <a:xfrm>
              <a:off x="3124200" y="3343275"/>
              <a:ext cx="1714500" cy="762000"/>
            </a:xfrm>
            <a:prstGeom prst="line">
              <a:avLst/>
            </a:prstGeom>
            <a:noFill/>
            <a:ln w="63500">
              <a:solidFill>
                <a:srgbClr val="8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
        <p:nvSpPr>
          <p:cNvPr id="2" name="Footer Placeholder 1"/>
          <p:cNvSpPr>
            <a:spLocks noGrp="1"/>
          </p:cNvSpPr>
          <p:nvPr>
            <p:ph type="ftr" sz="quarter" idx="11"/>
          </p:nvPr>
        </p:nvSpPr>
        <p:spPr/>
        <p:txBody>
          <a:bodyPr/>
          <a:lstStyle/>
          <a:p>
            <a:r>
              <a:rPr lang="en-US" smtClean="0"/>
              <a:t>Copy Right @NECL</a:t>
            </a:r>
            <a:endParaRPr lang="en-US"/>
          </a:p>
        </p:txBody>
      </p:sp>
      <p:sp>
        <p:nvSpPr>
          <p:cNvPr id="3" name="Date Placeholder 2"/>
          <p:cNvSpPr>
            <a:spLocks noGrp="1"/>
          </p:cNvSpPr>
          <p:nvPr>
            <p:ph type="dt" sz="half" idx="10"/>
          </p:nvPr>
        </p:nvSpPr>
        <p:spPr/>
        <p:txBody>
          <a:bodyPr/>
          <a:lstStyle/>
          <a:p>
            <a:r>
              <a:rPr lang="en-US" smtClean="0"/>
              <a:t>COPY RIGHT RESERVED</a:t>
            </a:r>
            <a:endParaRPr lang="en-US"/>
          </a:p>
        </p:txBody>
      </p:sp>
      <p:sp>
        <p:nvSpPr>
          <p:cNvPr id="4" name="Slide Number Placeholder 3"/>
          <p:cNvSpPr>
            <a:spLocks noGrp="1"/>
          </p:cNvSpPr>
          <p:nvPr>
            <p:ph type="sldNum" sz="quarter" idx="12"/>
          </p:nvPr>
        </p:nvSpPr>
        <p:spPr/>
        <p:txBody>
          <a:bodyPr/>
          <a:lstStyle/>
          <a:p>
            <a:fld id="{E31375A4-56A4-47D6-9801-1991572033F7}" type="slidenum">
              <a:rPr lang="en-US" smtClean="0"/>
              <a:t>74</a:t>
            </a:fld>
            <a:endParaRPr lang="en-US"/>
          </a:p>
        </p:txBody>
      </p:sp>
    </p:spTree>
    <p:extLst>
      <p:ext uri="{BB962C8B-B14F-4D97-AF65-F5344CB8AC3E}">
        <p14:creationId xmlns:p14="http://schemas.microsoft.com/office/powerpoint/2010/main" val="2974107205"/>
      </p:ext>
    </p:extLst>
  </p:cSld>
  <p:clrMapOvr>
    <a:masterClrMapping/>
  </p:clrMapOvr>
  <p:transition advTm="140"/>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1981200" y="704850"/>
            <a:ext cx="8229600" cy="746961"/>
          </a:xfrm>
        </p:spPr>
        <p:txBody>
          <a:bodyPr/>
          <a:lstStyle/>
          <a:p>
            <a:r>
              <a:rPr lang="en-US" altLang="en-US" dirty="0" smtClean="0"/>
              <a:t>Sustainability</a:t>
            </a:r>
          </a:p>
        </p:txBody>
      </p:sp>
      <p:sp>
        <p:nvSpPr>
          <p:cNvPr id="4" name="Isosceles Triangle 3"/>
          <p:cNvSpPr/>
          <p:nvPr/>
        </p:nvSpPr>
        <p:spPr>
          <a:xfrm>
            <a:off x="3962400" y="2514600"/>
            <a:ext cx="4038600" cy="35052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15CF53"/>
              </a:solidFill>
            </a:endParaRPr>
          </a:p>
        </p:txBody>
      </p:sp>
      <p:sp>
        <p:nvSpPr>
          <p:cNvPr id="16388" name="TextBox 4"/>
          <p:cNvSpPr txBox="1">
            <a:spLocks noChangeArrowheads="1"/>
          </p:cNvSpPr>
          <p:nvPr/>
        </p:nvSpPr>
        <p:spPr bwMode="auto">
          <a:xfrm>
            <a:off x="4800600" y="1676401"/>
            <a:ext cx="2590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eaLnBrk="1" hangingPunct="1"/>
            <a:r>
              <a:rPr lang="en-US" altLang="en-US" sz="2400" dirty="0"/>
              <a:t>Environmental Equity</a:t>
            </a:r>
          </a:p>
        </p:txBody>
      </p:sp>
      <p:sp>
        <p:nvSpPr>
          <p:cNvPr id="16389" name="TextBox 6"/>
          <p:cNvSpPr txBox="1">
            <a:spLocks noChangeArrowheads="1"/>
          </p:cNvSpPr>
          <p:nvPr/>
        </p:nvSpPr>
        <p:spPr bwMode="auto">
          <a:xfrm>
            <a:off x="2362200" y="5791201"/>
            <a:ext cx="1676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en-US" altLang="en-US" sz="2400"/>
              <a:t>Economic Equity</a:t>
            </a:r>
          </a:p>
        </p:txBody>
      </p:sp>
      <p:sp>
        <p:nvSpPr>
          <p:cNvPr id="16390" name="TextBox 7"/>
          <p:cNvSpPr txBox="1">
            <a:spLocks noChangeArrowheads="1"/>
          </p:cNvSpPr>
          <p:nvPr/>
        </p:nvSpPr>
        <p:spPr bwMode="auto">
          <a:xfrm>
            <a:off x="8153400" y="5791201"/>
            <a:ext cx="1752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en-US" altLang="en-US" sz="2400"/>
              <a:t>Social Equity</a:t>
            </a:r>
          </a:p>
        </p:txBody>
      </p:sp>
      <p:sp>
        <p:nvSpPr>
          <p:cNvPr id="16391" name="Rectangle 9"/>
          <p:cNvSpPr>
            <a:spLocks noChangeArrowheads="1"/>
          </p:cNvSpPr>
          <p:nvPr/>
        </p:nvSpPr>
        <p:spPr bwMode="auto">
          <a:xfrm>
            <a:off x="4724401" y="4800600"/>
            <a:ext cx="25685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en-US" altLang="en-US" sz="3200">
                <a:solidFill>
                  <a:schemeClr val="bg1"/>
                </a:solidFill>
              </a:rPr>
              <a:t>Sustainability</a:t>
            </a:r>
          </a:p>
        </p:txBody>
      </p:sp>
      <p:sp>
        <p:nvSpPr>
          <p:cNvPr id="2" name="Footer Placeholder 1"/>
          <p:cNvSpPr>
            <a:spLocks noGrp="1"/>
          </p:cNvSpPr>
          <p:nvPr>
            <p:ph type="ftr" sz="quarter" idx="11"/>
          </p:nvPr>
        </p:nvSpPr>
        <p:spPr/>
        <p:txBody>
          <a:bodyPr/>
          <a:lstStyle/>
          <a:p>
            <a:r>
              <a:rPr lang="en-US" smtClean="0"/>
              <a:t>Copy Right @NECL</a:t>
            </a:r>
            <a:endParaRPr lang="en-US"/>
          </a:p>
        </p:txBody>
      </p:sp>
      <p:sp>
        <p:nvSpPr>
          <p:cNvPr id="3" name="Date Placeholder 2"/>
          <p:cNvSpPr>
            <a:spLocks noGrp="1"/>
          </p:cNvSpPr>
          <p:nvPr>
            <p:ph type="dt" sz="half" idx="10"/>
          </p:nvPr>
        </p:nvSpPr>
        <p:spPr/>
        <p:txBody>
          <a:bodyPr/>
          <a:lstStyle/>
          <a:p>
            <a:r>
              <a:rPr lang="en-US" smtClean="0"/>
              <a:t>COPY RIGHT RESERVED</a:t>
            </a:r>
            <a:endParaRPr lang="en-US"/>
          </a:p>
        </p:txBody>
      </p:sp>
      <p:sp>
        <p:nvSpPr>
          <p:cNvPr id="5" name="Slide Number Placeholder 4"/>
          <p:cNvSpPr>
            <a:spLocks noGrp="1"/>
          </p:cNvSpPr>
          <p:nvPr>
            <p:ph type="sldNum" sz="quarter" idx="12"/>
          </p:nvPr>
        </p:nvSpPr>
        <p:spPr/>
        <p:txBody>
          <a:bodyPr/>
          <a:lstStyle/>
          <a:p>
            <a:fld id="{E31375A4-56A4-47D6-9801-1991572033F7}" type="slidenum">
              <a:rPr lang="en-US" smtClean="0"/>
              <a:t>75</a:t>
            </a:fld>
            <a:endParaRPr lang="en-US"/>
          </a:p>
        </p:txBody>
      </p:sp>
    </p:spTree>
    <p:extLst>
      <p:ext uri="{BB962C8B-B14F-4D97-AF65-F5344CB8AC3E}">
        <p14:creationId xmlns:p14="http://schemas.microsoft.com/office/powerpoint/2010/main" val="774797219"/>
      </p:ext>
    </p:extLst>
  </p:cSld>
  <p:clrMapOvr>
    <a:masterClrMapping/>
  </p:clrMapOvr>
  <p:transition advTm="140"/>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752600" y="592666"/>
            <a:ext cx="8610600" cy="865188"/>
          </a:xfrm>
        </p:spPr>
        <p:txBody>
          <a:bodyPr/>
          <a:lstStyle/>
          <a:p>
            <a:r>
              <a:rPr lang="en-US" altLang="en-US" sz="4000" dirty="0"/>
              <a:t>Sustainability’s Social Equity Pillar</a:t>
            </a:r>
          </a:p>
        </p:txBody>
      </p:sp>
      <p:sp>
        <p:nvSpPr>
          <p:cNvPr id="17411" name="Rectangle 3"/>
          <p:cNvSpPr>
            <a:spLocks noGrp="1" noChangeArrowheads="1"/>
          </p:cNvSpPr>
          <p:nvPr>
            <p:ph type="body" idx="1"/>
          </p:nvPr>
        </p:nvSpPr>
        <p:spPr>
          <a:xfrm>
            <a:off x="1752600" y="2133600"/>
            <a:ext cx="8610600" cy="3589867"/>
          </a:xfrm>
        </p:spPr>
        <p:txBody>
          <a:bodyPr/>
          <a:lstStyle/>
          <a:p>
            <a:r>
              <a:rPr lang="en-US" altLang="en-US" dirty="0" smtClean="0"/>
              <a:t>Do not our duties include minimizing all risks that we have control over?</a:t>
            </a:r>
          </a:p>
          <a:p>
            <a:r>
              <a:rPr lang="en-US" altLang="en-US" dirty="0" smtClean="0"/>
              <a:t>Is it ethical to create designs that are not as safe as they could (practically) be?</a:t>
            </a:r>
          </a:p>
        </p:txBody>
      </p:sp>
      <p:sp>
        <p:nvSpPr>
          <p:cNvPr id="2" name="Footer Placeholder 1"/>
          <p:cNvSpPr>
            <a:spLocks noGrp="1"/>
          </p:cNvSpPr>
          <p:nvPr>
            <p:ph type="ftr" sz="quarter" idx="11"/>
          </p:nvPr>
        </p:nvSpPr>
        <p:spPr/>
        <p:txBody>
          <a:bodyPr/>
          <a:lstStyle/>
          <a:p>
            <a:r>
              <a:rPr lang="en-US" smtClean="0"/>
              <a:t>Copy Right @NECL</a:t>
            </a:r>
            <a:endParaRPr lang="en-US"/>
          </a:p>
        </p:txBody>
      </p:sp>
      <p:pic>
        <p:nvPicPr>
          <p:cNvPr id="3" name="Picture 2"/>
          <p:cNvPicPr>
            <a:picLocks noChangeAspect="1"/>
          </p:cNvPicPr>
          <p:nvPr/>
        </p:nvPicPr>
        <p:blipFill>
          <a:blip r:embed="rId3"/>
          <a:stretch>
            <a:fillRect/>
          </a:stretch>
        </p:blipFill>
        <p:spPr>
          <a:xfrm>
            <a:off x="7796463" y="3744258"/>
            <a:ext cx="2441157" cy="2472058"/>
          </a:xfrm>
          <a:prstGeom prst="rect">
            <a:avLst/>
          </a:prstGeom>
        </p:spPr>
      </p:pic>
      <p:sp>
        <p:nvSpPr>
          <p:cNvPr id="4" name="Date Placeholder 3"/>
          <p:cNvSpPr>
            <a:spLocks noGrp="1"/>
          </p:cNvSpPr>
          <p:nvPr>
            <p:ph type="dt" sz="half" idx="10"/>
          </p:nvPr>
        </p:nvSpPr>
        <p:spPr/>
        <p:txBody>
          <a:bodyPr/>
          <a:lstStyle/>
          <a:p>
            <a:r>
              <a:rPr lang="en-US" smtClean="0"/>
              <a:t>COPY RIGHT RESERVED</a:t>
            </a:r>
            <a:endParaRPr lang="en-US"/>
          </a:p>
        </p:txBody>
      </p:sp>
      <p:sp>
        <p:nvSpPr>
          <p:cNvPr id="5" name="Slide Number Placeholder 4"/>
          <p:cNvSpPr>
            <a:spLocks noGrp="1"/>
          </p:cNvSpPr>
          <p:nvPr>
            <p:ph type="sldNum" sz="quarter" idx="12"/>
          </p:nvPr>
        </p:nvSpPr>
        <p:spPr/>
        <p:txBody>
          <a:bodyPr/>
          <a:lstStyle/>
          <a:p>
            <a:fld id="{E31375A4-56A4-47D6-9801-1991572033F7}" type="slidenum">
              <a:rPr lang="en-US" smtClean="0"/>
              <a:t>76</a:t>
            </a:fld>
            <a:endParaRPr lang="en-US"/>
          </a:p>
        </p:txBody>
      </p:sp>
    </p:spTree>
    <p:extLst>
      <p:ext uri="{BB962C8B-B14F-4D97-AF65-F5344CB8AC3E}">
        <p14:creationId xmlns:p14="http://schemas.microsoft.com/office/powerpoint/2010/main" val="3122008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981200" y="914400"/>
            <a:ext cx="8458200" cy="865188"/>
          </a:xfrm>
        </p:spPr>
        <p:txBody>
          <a:bodyPr/>
          <a:lstStyle/>
          <a:p>
            <a:r>
              <a:rPr lang="en-US" altLang="en-US" sz="4800"/>
              <a:t>Benefits of Safety by Design</a:t>
            </a:r>
          </a:p>
        </p:txBody>
      </p:sp>
      <p:sp>
        <p:nvSpPr>
          <p:cNvPr id="18435" name="Rectangle 3"/>
          <p:cNvSpPr>
            <a:spLocks noGrp="1" noChangeArrowheads="1"/>
          </p:cNvSpPr>
          <p:nvPr>
            <p:ph type="body" idx="1"/>
          </p:nvPr>
        </p:nvSpPr>
        <p:spPr>
          <a:xfrm>
            <a:off x="2050869" y="1965960"/>
            <a:ext cx="8839200" cy="4648200"/>
          </a:xfrm>
        </p:spPr>
        <p:txBody>
          <a:bodyPr/>
          <a:lstStyle/>
          <a:p>
            <a:r>
              <a:rPr lang="en-US" altLang="en-US" dirty="0" smtClean="0"/>
              <a:t>Reduced site hazards </a:t>
            </a:r>
            <a:r>
              <a:rPr lang="en-US" altLang="en-US" dirty="0" smtClean="0">
                <a:sym typeface="Wingdings" panose="05000000000000000000" pitchFamily="2" charset="2"/>
              </a:rPr>
              <a:t> f</a:t>
            </a:r>
            <a:r>
              <a:rPr lang="en-US" altLang="en-US" dirty="0" smtClean="0"/>
              <a:t>ewer injuries and fatalities</a:t>
            </a:r>
          </a:p>
          <a:p>
            <a:r>
              <a:rPr lang="en-US" altLang="en-US" dirty="0" smtClean="0"/>
              <a:t>Reduced insurance compensation premiums</a:t>
            </a:r>
          </a:p>
          <a:p>
            <a:r>
              <a:rPr lang="en-US" altLang="en-US" dirty="0" smtClean="0"/>
              <a:t>Increased productivity</a:t>
            </a:r>
          </a:p>
          <a:p>
            <a:r>
              <a:rPr lang="en-US" altLang="en-US" dirty="0" smtClean="0"/>
              <a:t>Fewer delays due to accidents during construction allow continued focus on quality</a:t>
            </a:r>
          </a:p>
          <a:p>
            <a:r>
              <a:rPr lang="en-US" altLang="en-US" dirty="0" smtClean="0"/>
              <a:t>Encourages designer-constructor collaboration</a:t>
            </a:r>
          </a:p>
        </p:txBody>
      </p:sp>
      <p:sp>
        <p:nvSpPr>
          <p:cNvPr id="2" name="Footer Placeholder 1"/>
          <p:cNvSpPr>
            <a:spLocks noGrp="1"/>
          </p:cNvSpPr>
          <p:nvPr>
            <p:ph type="ftr" sz="quarter" idx="11"/>
          </p:nvPr>
        </p:nvSpPr>
        <p:spPr/>
        <p:txBody>
          <a:bodyPr/>
          <a:lstStyle/>
          <a:p>
            <a:r>
              <a:rPr lang="en-US" smtClean="0"/>
              <a:t>Copy Right @NECL</a:t>
            </a:r>
            <a:endParaRPr lang="en-US"/>
          </a:p>
        </p:txBody>
      </p:sp>
      <p:sp>
        <p:nvSpPr>
          <p:cNvPr id="3" name="Date Placeholder 2"/>
          <p:cNvSpPr>
            <a:spLocks noGrp="1"/>
          </p:cNvSpPr>
          <p:nvPr>
            <p:ph type="dt" sz="half" idx="10"/>
          </p:nvPr>
        </p:nvSpPr>
        <p:spPr/>
        <p:txBody>
          <a:bodyPr/>
          <a:lstStyle/>
          <a:p>
            <a:r>
              <a:rPr lang="en-US" smtClean="0"/>
              <a:t>COPY RIGHT RESERVED</a:t>
            </a:r>
            <a:endParaRPr lang="en-US"/>
          </a:p>
        </p:txBody>
      </p:sp>
      <p:sp>
        <p:nvSpPr>
          <p:cNvPr id="4" name="Slide Number Placeholder 3"/>
          <p:cNvSpPr>
            <a:spLocks noGrp="1"/>
          </p:cNvSpPr>
          <p:nvPr>
            <p:ph type="sldNum" sz="quarter" idx="12"/>
          </p:nvPr>
        </p:nvSpPr>
        <p:spPr/>
        <p:txBody>
          <a:bodyPr/>
          <a:lstStyle/>
          <a:p>
            <a:fld id="{E31375A4-56A4-47D6-9801-1991572033F7}" type="slidenum">
              <a:rPr lang="en-US" smtClean="0"/>
              <a:t>77</a:t>
            </a:fld>
            <a:endParaRPr lang="en-US"/>
          </a:p>
        </p:txBody>
      </p:sp>
    </p:spTree>
    <p:extLst>
      <p:ext uri="{BB962C8B-B14F-4D97-AF65-F5344CB8AC3E}">
        <p14:creationId xmlns:p14="http://schemas.microsoft.com/office/powerpoint/2010/main" val="3357680347"/>
      </p:ext>
    </p:extLst>
  </p:cSld>
  <p:clrMapOvr>
    <a:masterClrMapping/>
  </p:clrMapOvr>
  <p:transition advTm="140"/>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t>DESIGNING PLANT TO CONTROL </a:t>
            </a:r>
            <a:r>
              <a:rPr lang="en-AU" b="1" dirty="0" smtClean="0"/>
              <a:t>RISK</a:t>
            </a:r>
            <a:endParaRPr lang="en-US" dirty="0"/>
          </a:p>
        </p:txBody>
      </p:sp>
      <p:sp>
        <p:nvSpPr>
          <p:cNvPr id="3" name="Content Placeholder 2"/>
          <p:cNvSpPr>
            <a:spLocks noGrp="1"/>
          </p:cNvSpPr>
          <p:nvPr>
            <p:ph idx="1"/>
          </p:nvPr>
        </p:nvSpPr>
        <p:spPr>
          <a:xfrm>
            <a:off x="1981200" y="2065796"/>
            <a:ext cx="9372600" cy="4483101"/>
          </a:xfrm>
        </p:spPr>
        <p:txBody>
          <a:bodyPr/>
          <a:lstStyle/>
          <a:p>
            <a:pPr marL="0" indent="0">
              <a:buNone/>
            </a:pPr>
            <a:r>
              <a:rPr lang="en-AU" dirty="0"/>
              <a:t>The safe design of plant is usually a repetitive process. After the initial control measures are incorporated into the design, the design should be reviewed to determine whether there are remaining risks and whether redesign can eliminate or minimise these risks. </a:t>
            </a:r>
            <a:endParaRPr lang="en-US" dirty="0"/>
          </a:p>
        </p:txBody>
      </p:sp>
      <p:sp>
        <p:nvSpPr>
          <p:cNvPr id="4" name="Footer Placeholder 3"/>
          <p:cNvSpPr>
            <a:spLocks noGrp="1"/>
          </p:cNvSpPr>
          <p:nvPr>
            <p:ph type="ftr" sz="quarter" idx="11"/>
          </p:nvPr>
        </p:nvSpPr>
        <p:spPr/>
        <p:txBody>
          <a:bodyPr/>
          <a:lstStyle/>
          <a:p>
            <a:r>
              <a:rPr lang="en-US" smtClean="0"/>
              <a:t>Copy Right @NECL</a:t>
            </a:r>
            <a:endParaRPr lang="en-US"/>
          </a:p>
        </p:txBody>
      </p:sp>
      <p:pic>
        <p:nvPicPr>
          <p:cNvPr id="5" name="Picture 4"/>
          <p:cNvPicPr>
            <a:picLocks noChangeAspect="1"/>
          </p:cNvPicPr>
          <p:nvPr/>
        </p:nvPicPr>
        <p:blipFill>
          <a:blip r:embed="rId2"/>
          <a:stretch>
            <a:fillRect/>
          </a:stretch>
        </p:blipFill>
        <p:spPr>
          <a:xfrm>
            <a:off x="7838457" y="3288631"/>
            <a:ext cx="3030069" cy="2767263"/>
          </a:xfrm>
          <a:prstGeom prst="rect">
            <a:avLst/>
          </a:prstGeom>
        </p:spPr>
      </p:pic>
      <p:sp>
        <p:nvSpPr>
          <p:cNvPr id="6" name="Date Placeholder 5"/>
          <p:cNvSpPr>
            <a:spLocks noGrp="1"/>
          </p:cNvSpPr>
          <p:nvPr>
            <p:ph type="dt" sz="half" idx="10"/>
          </p:nvPr>
        </p:nvSpPr>
        <p:spPr/>
        <p:txBody>
          <a:bodyPr/>
          <a:lstStyle/>
          <a:p>
            <a:r>
              <a:rPr lang="en-US" smtClean="0"/>
              <a:t>COPY RIGHT RESERVED</a:t>
            </a:r>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78</a:t>
            </a:fld>
            <a:endParaRPr lang="en-US"/>
          </a:p>
        </p:txBody>
      </p:sp>
    </p:spTree>
    <p:extLst>
      <p:ext uri="{BB962C8B-B14F-4D97-AF65-F5344CB8AC3E}">
        <p14:creationId xmlns:p14="http://schemas.microsoft.com/office/powerpoint/2010/main" val="140289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plant </a:t>
            </a:r>
            <a:r>
              <a:rPr lang="en-AU" dirty="0"/>
              <a:t>functions and limits</a:t>
            </a:r>
            <a:endParaRPr lang="en-US" dirty="0"/>
          </a:p>
        </p:txBody>
      </p:sp>
      <p:graphicFrame>
        <p:nvGraphicFramePr>
          <p:cNvPr id="4" name="Content Placeholder 3"/>
          <p:cNvGraphicFramePr>
            <a:graphicFrameLocks noGrp="1"/>
          </p:cNvGraphicFramePr>
          <p:nvPr>
            <p:ph idx="1"/>
            <p:extLst/>
          </p:nvPr>
        </p:nvGraphicFramePr>
        <p:xfrm>
          <a:off x="2116667" y="1862666"/>
          <a:ext cx="8771466" cy="4504266"/>
        </p:xfrm>
        <a:graphic>
          <a:graphicData uri="http://schemas.openxmlformats.org/drawingml/2006/table">
            <a:tbl>
              <a:tblPr firstRow="1" firstCol="1" bandRow="1">
                <a:tableStyleId>{5C22544A-7EE6-4342-B048-85BDC9FD1C3A}</a:tableStyleId>
              </a:tblPr>
              <a:tblGrid>
                <a:gridCol w="2429431">
                  <a:extLst>
                    <a:ext uri="{9D8B030D-6E8A-4147-A177-3AD203B41FA5}">
                      <a16:colId xmlns:a16="http://schemas.microsoft.com/office/drawing/2014/main" val="20000"/>
                    </a:ext>
                  </a:extLst>
                </a:gridCol>
                <a:gridCol w="6342035">
                  <a:extLst>
                    <a:ext uri="{9D8B030D-6E8A-4147-A177-3AD203B41FA5}">
                      <a16:colId xmlns:a16="http://schemas.microsoft.com/office/drawing/2014/main" val="20001"/>
                    </a:ext>
                  </a:extLst>
                </a:gridCol>
              </a:tblGrid>
              <a:tr h="1178040">
                <a:tc>
                  <a:txBody>
                    <a:bodyPr/>
                    <a:lstStyle/>
                    <a:p>
                      <a:pPr marL="0" marR="0">
                        <a:spcBef>
                          <a:spcPts val="0"/>
                        </a:spcBef>
                        <a:spcAft>
                          <a:spcPts val="0"/>
                        </a:spcAft>
                      </a:pPr>
                      <a:r>
                        <a:rPr lang="en-AU" sz="1600" dirty="0">
                          <a:effectLst/>
                        </a:rPr>
                        <a:t>Plant limitations</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AU" sz="1600" dirty="0">
                          <a:effectLst/>
                        </a:rPr>
                        <a:t>Examples</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0"/>
                  </a:ext>
                </a:extLst>
              </a:tr>
              <a:tr h="554371">
                <a:tc>
                  <a:txBody>
                    <a:bodyPr/>
                    <a:lstStyle/>
                    <a:p>
                      <a:pPr marL="0" marR="0">
                        <a:spcBef>
                          <a:spcPts val="600"/>
                        </a:spcBef>
                        <a:spcAft>
                          <a:spcPts val="0"/>
                        </a:spcAft>
                      </a:pPr>
                      <a:r>
                        <a:rPr lang="en-AU" sz="1600">
                          <a:effectLst/>
                        </a:rPr>
                        <a:t>Use</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600"/>
                        </a:spcBef>
                        <a:spcAft>
                          <a:spcPts val="0"/>
                        </a:spcAft>
                      </a:pPr>
                      <a:r>
                        <a:rPr lang="en-AU" sz="1600" dirty="0">
                          <a:effectLst/>
                        </a:rPr>
                        <a:t>Intended use, production rates, cycle times and working load limits</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554371">
                <a:tc>
                  <a:txBody>
                    <a:bodyPr/>
                    <a:lstStyle/>
                    <a:p>
                      <a:pPr marL="0" marR="0">
                        <a:spcBef>
                          <a:spcPts val="600"/>
                        </a:spcBef>
                        <a:spcAft>
                          <a:spcPts val="0"/>
                        </a:spcAft>
                      </a:pPr>
                      <a:r>
                        <a:rPr lang="en-AU" sz="1600">
                          <a:effectLst/>
                        </a:rPr>
                        <a:t>Space </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600"/>
                        </a:spcBef>
                        <a:spcAft>
                          <a:spcPts val="0"/>
                        </a:spcAft>
                      </a:pPr>
                      <a:r>
                        <a:rPr lang="en-AU" sz="1600" dirty="0">
                          <a:effectLst/>
                        </a:rPr>
                        <a:t>Range of movement and access for maintenance</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554371">
                <a:tc>
                  <a:txBody>
                    <a:bodyPr/>
                    <a:lstStyle/>
                    <a:p>
                      <a:pPr marL="0" marR="0">
                        <a:spcBef>
                          <a:spcPts val="600"/>
                        </a:spcBef>
                        <a:spcAft>
                          <a:spcPts val="0"/>
                        </a:spcAft>
                      </a:pPr>
                      <a:r>
                        <a:rPr lang="en-AU" sz="1600">
                          <a:effectLst/>
                        </a:rPr>
                        <a:t>Time </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600"/>
                        </a:spcBef>
                        <a:spcAft>
                          <a:spcPts val="0"/>
                        </a:spcAft>
                      </a:pPr>
                      <a:r>
                        <a:rPr lang="en-AU" sz="1600" dirty="0">
                          <a:effectLst/>
                        </a:rPr>
                        <a:t>Wear and tear of materials and use of fluids</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554371">
                <a:tc>
                  <a:txBody>
                    <a:bodyPr/>
                    <a:lstStyle/>
                    <a:p>
                      <a:pPr marL="0" marR="0">
                        <a:spcBef>
                          <a:spcPts val="600"/>
                        </a:spcBef>
                        <a:spcAft>
                          <a:spcPts val="0"/>
                        </a:spcAft>
                      </a:pPr>
                      <a:r>
                        <a:rPr lang="en-AU" sz="1600">
                          <a:effectLst/>
                        </a:rPr>
                        <a:t>Environment</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600"/>
                        </a:spcBef>
                        <a:spcAft>
                          <a:spcPts val="0"/>
                        </a:spcAft>
                      </a:pPr>
                      <a:r>
                        <a:rPr lang="en-AU" sz="1600" dirty="0">
                          <a:effectLst/>
                        </a:rPr>
                        <a:t>Temperature, humidity, noise and location</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554371">
                <a:tc>
                  <a:txBody>
                    <a:bodyPr/>
                    <a:lstStyle/>
                    <a:p>
                      <a:pPr marL="0" marR="0">
                        <a:spcBef>
                          <a:spcPts val="600"/>
                        </a:spcBef>
                        <a:spcAft>
                          <a:spcPts val="0"/>
                        </a:spcAft>
                      </a:pPr>
                      <a:r>
                        <a:rPr lang="en-AU" sz="1600">
                          <a:effectLst/>
                        </a:rPr>
                        <a:t>Interface</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600"/>
                        </a:spcBef>
                        <a:spcAft>
                          <a:spcPts val="0"/>
                        </a:spcAft>
                      </a:pPr>
                      <a:r>
                        <a:rPr lang="en-AU" sz="1600" dirty="0">
                          <a:effectLst/>
                        </a:rPr>
                        <a:t>Other plant, energy sources and user interface</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r h="554371">
                <a:tc>
                  <a:txBody>
                    <a:bodyPr/>
                    <a:lstStyle/>
                    <a:p>
                      <a:pPr marL="0" marR="0">
                        <a:spcBef>
                          <a:spcPts val="600"/>
                        </a:spcBef>
                        <a:spcAft>
                          <a:spcPts val="0"/>
                        </a:spcAft>
                      </a:pPr>
                      <a:r>
                        <a:rPr lang="en-AU" sz="1600">
                          <a:effectLst/>
                        </a:rPr>
                        <a:t>Technology</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600"/>
                        </a:spcBef>
                        <a:spcAft>
                          <a:spcPts val="0"/>
                        </a:spcAft>
                      </a:pPr>
                      <a:r>
                        <a:rPr lang="en-AU" sz="1600" dirty="0">
                          <a:effectLst/>
                        </a:rPr>
                        <a:t>Intuitive decision making and visual stimulus overload</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6"/>
                  </a:ext>
                </a:extLst>
              </a:tr>
            </a:tbl>
          </a:graphicData>
        </a:graphic>
      </p:graphicFrame>
      <p:sp>
        <p:nvSpPr>
          <p:cNvPr id="3" name="Footer Placeholder 2"/>
          <p:cNvSpPr>
            <a:spLocks noGrp="1"/>
          </p:cNvSpPr>
          <p:nvPr>
            <p:ph type="ftr" sz="quarter" idx="11"/>
          </p:nvPr>
        </p:nvSpPr>
        <p:spPr/>
        <p:txBody>
          <a:bodyPr/>
          <a:lstStyle/>
          <a:p>
            <a:r>
              <a:rPr lang="en-US" smtClean="0"/>
              <a:t>Copy Right @NECL</a:t>
            </a:r>
            <a:endParaRPr lang="en-US"/>
          </a:p>
        </p:txBody>
      </p:sp>
      <p:sp>
        <p:nvSpPr>
          <p:cNvPr id="5" name="Date Placeholder 4"/>
          <p:cNvSpPr>
            <a:spLocks noGrp="1"/>
          </p:cNvSpPr>
          <p:nvPr>
            <p:ph type="dt" sz="half" idx="10"/>
          </p:nvPr>
        </p:nvSpPr>
        <p:spPr/>
        <p:txBody>
          <a:bodyPr/>
          <a:lstStyle/>
          <a:p>
            <a:r>
              <a:rPr lang="en-US" smtClean="0"/>
              <a:t>COPY RIGHT RESERVED</a:t>
            </a:r>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79</a:t>
            </a:fld>
            <a:endParaRPr lang="en-US"/>
          </a:p>
        </p:txBody>
      </p:sp>
    </p:spTree>
    <p:extLst>
      <p:ext uri="{BB962C8B-B14F-4D97-AF65-F5344CB8AC3E}">
        <p14:creationId xmlns:p14="http://schemas.microsoft.com/office/powerpoint/2010/main" val="3370729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5291" y="381000"/>
            <a:ext cx="9838509" cy="1295400"/>
          </a:xfrm>
        </p:spPr>
        <p:txBody>
          <a:bodyPr/>
          <a:lstStyle/>
          <a:p>
            <a:r>
              <a:rPr lang="en-US" dirty="0"/>
              <a:t>Enhance </a:t>
            </a:r>
            <a:r>
              <a:rPr lang="en-US" dirty="0" smtClean="0"/>
              <a:t>morale</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Morale in the workplace will be improved through a better EHS program planning and implementation.</a:t>
            </a:r>
          </a:p>
          <a:p>
            <a:r>
              <a:rPr lang="en-US" dirty="0" smtClean="0"/>
              <a:t>Work-related </a:t>
            </a:r>
            <a:r>
              <a:rPr lang="en-US" dirty="0"/>
              <a:t>stress </a:t>
            </a:r>
            <a:r>
              <a:rPr lang="en-US" dirty="0" smtClean="0"/>
              <a:t>is a major cause of ill health among employees.  Prolonged </a:t>
            </a:r>
            <a:r>
              <a:rPr lang="en-US" dirty="0"/>
              <a:t>periods of stress, </a:t>
            </a:r>
            <a:r>
              <a:rPr lang="en-US" dirty="0" smtClean="0"/>
              <a:t>have </a:t>
            </a:r>
            <a:r>
              <a:rPr lang="en-US" dirty="0"/>
              <a:t>an adverse effect on </a:t>
            </a:r>
            <a:r>
              <a:rPr lang="en-US" dirty="0" smtClean="0"/>
              <a:t>health including:</a:t>
            </a:r>
            <a:endParaRPr lang="en-US" dirty="0"/>
          </a:p>
          <a:p>
            <a:pPr>
              <a:buFont typeface="Wingdings" panose="05000000000000000000" pitchFamily="2" charset="2"/>
              <a:buChar char="Ø"/>
            </a:pPr>
            <a:r>
              <a:rPr lang="en-US" dirty="0" smtClean="0"/>
              <a:t>       </a:t>
            </a:r>
            <a:r>
              <a:rPr lang="en-US" dirty="0"/>
              <a:t>Physical effects such as heart disease, back pain, headaches, gastrointestinal</a:t>
            </a:r>
          </a:p>
          <a:p>
            <a:pPr>
              <a:buFont typeface="Wingdings" panose="05000000000000000000" pitchFamily="2" charset="2"/>
              <a:buChar char="Ø"/>
            </a:pPr>
            <a:r>
              <a:rPr lang="en-US" dirty="0" smtClean="0"/>
              <a:t>       </a:t>
            </a:r>
            <a:r>
              <a:rPr lang="en-US" dirty="0"/>
              <a:t>disturbances or various minor illnesses; and</a:t>
            </a:r>
          </a:p>
          <a:p>
            <a:pPr>
              <a:buFont typeface="Wingdings" panose="05000000000000000000" pitchFamily="2" charset="2"/>
              <a:buChar char="Ø"/>
            </a:pPr>
            <a:r>
              <a:rPr lang="en-US" dirty="0" smtClean="0"/>
              <a:t>       </a:t>
            </a:r>
            <a:r>
              <a:rPr lang="en-US" dirty="0"/>
              <a:t>psychological effects such as anxiety and depression, loss of concentration and</a:t>
            </a:r>
          </a:p>
          <a:p>
            <a:pPr>
              <a:buFont typeface="Wingdings" panose="05000000000000000000" pitchFamily="2" charset="2"/>
              <a:buChar char="Ø"/>
            </a:pPr>
            <a:r>
              <a:rPr lang="en-US" dirty="0" smtClean="0"/>
              <a:t>       </a:t>
            </a:r>
            <a:r>
              <a:rPr lang="en-US" dirty="0"/>
              <a:t>poor decision making.</a:t>
            </a:r>
          </a:p>
          <a:p>
            <a:r>
              <a:rPr lang="en-US" dirty="0" smtClean="0"/>
              <a:t>Stress </a:t>
            </a:r>
            <a:r>
              <a:rPr lang="en-US" dirty="0"/>
              <a:t>can also lead to other </a:t>
            </a:r>
            <a:r>
              <a:rPr lang="en-US" dirty="0" smtClean="0"/>
              <a:t>behaviors </a:t>
            </a:r>
            <a:r>
              <a:rPr lang="en-US" dirty="0"/>
              <a:t>that can have an adverse effect on psychological and physical health and wellbeing, for example, </a:t>
            </a:r>
            <a:r>
              <a:rPr lang="en-US" dirty="0" smtClean="0"/>
              <a:t>workplace violence, </a:t>
            </a:r>
            <a:r>
              <a:rPr lang="en-US" dirty="0"/>
              <a:t>aggressive </a:t>
            </a:r>
            <a:r>
              <a:rPr lang="en-US" dirty="0" smtClean="0"/>
              <a:t>behavior, </a:t>
            </a:r>
            <a:r>
              <a:rPr lang="en-US" dirty="0"/>
              <a:t>alcohol/drug abuse, eating disorders and working long hours.</a:t>
            </a:r>
          </a:p>
        </p:txBody>
      </p:sp>
      <p:sp>
        <p:nvSpPr>
          <p:cNvPr id="4" name="Date Placeholder 3"/>
          <p:cNvSpPr>
            <a:spLocks noGrp="1"/>
          </p:cNvSpPr>
          <p:nvPr>
            <p:ph type="dt" sz="half" idx="10"/>
          </p:nvPr>
        </p:nvSpPr>
        <p:spPr/>
        <p:txBody>
          <a:bodyPr/>
          <a:lstStyle/>
          <a:p>
            <a:r>
              <a:rPr lang="en-US" smtClean="0"/>
              <a:t>COPY RIGHT RESERVED</a:t>
            </a:r>
            <a:endParaRPr lang="en-US" dirty="0"/>
          </a:p>
        </p:txBody>
      </p:sp>
      <p:sp>
        <p:nvSpPr>
          <p:cNvPr id="5" name="Footer Placeholder 4"/>
          <p:cNvSpPr>
            <a:spLocks noGrp="1"/>
          </p:cNvSpPr>
          <p:nvPr>
            <p:ph type="ftr" sz="quarter" idx="11"/>
          </p:nvPr>
        </p:nvSpPr>
        <p:spPr/>
        <p:txBody>
          <a:bodyPr/>
          <a:lstStyle/>
          <a:p>
            <a:r>
              <a:rPr lang="en-US" smtClean="0"/>
              <a:t>Copy Right @NECL</a:t>
            </a:r>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smtClean="0"/>
              <a:pPr/>
              <a:t>8</a:t>
            </a:fld>
            <a:endParaRPr lang="en-US" dirty="0"/>
          </a:p>
        </p:txBody>
      </p:sp>
    </p:spTree>
    <p:extLst>
      <p:ext uri="{BB962C8B-B14F-4D97-AF65-F5344CB8AC3E}">
        <p14:creationId xmlns:p14="http://schemas.microsoft.com/office/powerpoint/2010/main" val="3488289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8400" y="1"/>
            <a:ext cx="10118695" cy="778934"/>
          </a:xfrm>
        </p:spPr>
        <p:txBody>
          <a:bodyPr>
            <a:normAutofit fontScale="90000"/>
          </a:bodyPr>
          <a:lstStyle/>
          <a:p>
            <a:r>
              <a:rPr lang="en-AU" dirty="0" smtClean="0"/>
              <a:t>integrating </a:t>
            </a:r>
            <a:r>
              <a:rPr lang="en-AU" dirty="0"/>
              <a:t>design and risk management</a:t>
            </a:r>
            <a:endParaRPr lang="en-US" dirty="0"/>
          </a:p>
        </p:txBody>
      </p:sp>
      <p:pic>
        <p:nvPicPr>
          <p:cNvPr id="4" name="Content Placeholder 3"/>
          <p:cNvPicPr>
            <a:picLocks noGrp="1" noChangeAspect="1"/>
          </p:cNvPicPr>
          <p:nvPr>
            <p:ph idx="1"/>
          </p:nvPr>
        </p:nvPicPr>
        <p:blipFill>
          <a:blip r:embed="rId2"/>
          <a:stretch>
            <a:fillRect/>
          </a:stretch>
        </p:blipFill>
        <p:spPr>
          <a:xfrm>
            <a:off x="4050632" y="720491"/>
            <a:ext cx="4684293" cy="6066734"/>
          </a:xfrm>
          <a:prstGeom prst="rect">
            <a:avLst/>
          </a:prstGeom>
        </p:spPr>
      </p:pic>
      <p:sp>
        <p:nvSpPr>
          <p:cNvPr id="3" name="Footer Placeholder 2"/>
          <p:cNvSpPr>
            <a:spLocks noGrp="1"/>
          </p:cNvSpPr>
          <p:nvPr>
            <p:ph type="ftr" sz="quarter" idx="11"/>
          </p:nvPr>
        </p:nvSpPr>
        <p:spPr/>
        <p:txBody>
          <a:bodyPr/>
          <a:lstStyle/>
          <a:p>
            <a:r>
              <a:rPr lang="en-US" smtClean="0"/>
              <a:t>Copy Right @NECL</a:t>
            </a:r>
            <a:endParaRPr lang="en-US"/>
          </a:p>
        </p:txBody>
      </p:sp>
      <p:sp>
        <p:nvSpPr>
          <p:cNvPr id="5" name="Date Placeholder 4"/>
          <p:cNvSpPr>
            <a:spLocks noGrp="1"/>
          </p:cNvSpPr>
          <p:nvPr>
            <p:ph type="dt" sz="half" idx="10"/>
          </p:nvPr>
        </p:nvSpPr>
        <p:spPr/>
        <p:txBody>
          <a:bodyPr/>
          <a:lstStyle/>
          <a:p>
            <a:r>
              <a:rPr lang="en-US" smtClean="0"/>
              <a:t>COPY RIGHT RESERVED</a:t>
            </a:r>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80</a:t>
            </a:fld>
            <a:endParaRPr lang="en-US"/>
          </a:p>
        </p:txBody>
      </p:sp>
    </p:spTree>
    <p:extLst>
      <p:ext uri="{BB962C8B-B14F-4D97-AF65-F5344CB8AC3E}">
        <p14:creationId xmlns:p14="http://schemas.microsoft.com/office/powerpoint/2010/main" val="2922229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81000"/>
            <a:ext cx="9372600" cy="1415716"/>
          </a:xfrm>
        </p:spPr>
        <p:txBody>
          <a:bodyPr/>
          <a:lstStyle/>
          <a:p>
            <a:r>
              <a:rPr lang="en-AU" dirty="0"/>
              <a:t>Identifying the hazards</a:t>
            </a:r>
            <a:r>
              <a:rPr lang="en-US" b="1" i="1" dirty="0"/>
              <a:t/>
            </a:r>
            <a:br>
              <a:rPr lang="en-US" b="1" i="1" dirty="0"/>
            </a:br>
            <a:endParaRPr lang="en-US" dirty="0"/>
          </a:p>
        </p:txBody>
      </p:sp>
      <p:sp>
        <p:nvSpPr>
          <p:cNvPr id="3" name="Content Placeholder 2"/>
          <p:cNvSpPr>
            <a:spLocks noGrp="1"/>
          </p:cNvSpPr>
          <p:nvPr>
            <p:ph idx="1"/>
          </p:nvPr>
        </p:nvSpPr>
        <p:spPr/>
        <p:txBody>
          <a:bodyPr>
            <a:normAutofit/>
          </a:bodyPr>
          <a:lstStyle/>
          <a:p>
            <a:pPr algn="just"/>
            <a:r>
              <a:rPr lang="en-AU" dirty="0" smtClean="0"/>
              <a:t>The </a:t>
            </a:r>
            <a:r>
              <a:rPr lang="en-AU" dirty="0"/>
              <a:t>first step in the risk management process is to identify all hazards. Hazard identification should be done as early as possible in the concept development and design phases. This involves finding the things and situations that could potentially cause harm to people throughout the plant’s lifecycle and the reasonably foreseeable hazards associated with each activity. </a:t>
            </a:r>
            <a:endParaRPr lang="en-US" dirty="0"/>
          </a:p>
        </p:txBody>
      </p:sp>
      <p:sp>
        <p:nvSpPr>
          <p:cNvPr id="4" name="Footer Placeholder 3"/>
          <p:cNvSpPr>
            <a:spLocks noGrp="1"/>
          </p:cNvSpPr>
          <p:nvPr>
            <p:ph type="ftr" sz="quarter" idx="11"/>
          </p:nvPr>
        </p:nvSpPr>
        <p:spPr/>
        <p:txBody>
          <a:bodyPr/>
          <a:lstStyle/>
          <a:p>
            <a:r>
              <a:rPr lang="en-US" smtClean="0"/>
              <a:t>Copy Right @NECL</a:t>
            </a:r>
            <a:endParaRPr lang="en-US"/>
          </a:p>
        </p:txBody>
      </p:sp>
      <p:pic>
        <p:nvPicPr>
          <p:cNvPr id="5" name="Picture 4"/>
          <p:cNvPicPr>
            <a:picLocks noChangeAspect="1"/>
          </p:cNvPicPr>
          <p:nvPr/>
        </p:nvPicPr>
        <p:blipFill>
          <a:blip r:embed="rId2"/>
          <a:stretch>
            <a:fillRect/>
          </a:stretch>
        </p:blipFill>
        <p:spPr>
          <a:xfrm>
            <a:off x="5680967" y="3698971"/>
            <a:ext cx="2748464" cy="2675754"/>
          </a:xfrm>
          <a:prstGeom prst="rect">
            <a:avLst/>
          </a:prstGeom>
        </p:spPr>
      </p:pic>
      <p:sp>
        <p:nvSpPr>
          <p:cNvPr id="6" name="Date Placeholder 5"/>
          <p:cNvSpPr>
            <a:spLocks noGrp="1"/>
          </p:cNvSpPr>
          <p:nvPr>
            <p:ph type="dt" sz="half" idx="10"/>
          </p:nvPr>
        </p:nvSpPr>
        <p:spPr/>
        <p:txBody>
          <a:bodyPr/>
          <a:lstStyle/>
          <a:p>
            <a:r>
              <a:rPr lang="en-US" smtClean="0"/>
              <a:t>COPY RIGHT RESERVED</a:t>
            </a:r>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81</a:t>
            </a:fld>
            <a:endParaRPr lang="en-US"/>
          </a:p>
        </p:txBody>
      </p:sp>
    </p:spTree>
    <p:extLst>
      <p:ext uri="{BB962C8B-B14F-4D97-AF65-F5344CB8AC3E}">
        <p14:creationId xmlns:p14="http://schemas.microsoft.com/office/powerpoint/2010/main" val="446387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1" y="381000"/>
            <a:ext cx="9955390" cy="1110916"/>
          </a:xfrm>
        </p:spPr>
        <p:txBody>
          <a:bodyPr>
            <a:normAutofit/>
          </a:bodyPr>
          <a:lstStyle/>
          <a:p>
            <a:r>
              <a:rPr lang="en-AU" sz="3600" dirty="0"/>
              <a:t>Things to consider to identify plant hazards</a:t>
            </a:r>
            <a:endParaRPr lang="en-US" sz="36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079059"/>
              </p:ext>
            </p:extLst>
          </p:nvPr>
        </p:nvGraphicFramePr>
        <p:xfrm>
          <a:off x="1828800" y="1612229"/>
          <a:ext cx="9657347" cy="4733824"/>
        </p:xfrm>
        <a:graphic>
          <a:graphicData uri="http://schemas.openxmlformats.org/drawingml/2006/table">
            <a:tbl>
              <a:tblPr firstRow="1" firstCol="1" bandRow="1"/>
              <a:tblGrid>
                <a:gridCol w="2148343">
                  <a:extLst>
                    <a:ext uri="{9D8B030D-6E8A-4147-A177-3AD203B41FA5}">
                      <a16:colId xmlns:a16="http://schemas.microsoft.com/office/drawing/2014/main" val="20000"/>
                    </a:ext>
                  </a:extLst>
                </a:gridCol>
                <a:gridCol w="7509004">
                  <a:extLst>
                    <a:ext uri="{9D8B030D-6E8A-4147-A177-3AD203B41FA5}">
                      <a16:colId xmlns:a16="http://schemas.microsoft.com/office/drawing/2014/main" val="20001"/>
                    </a:ext>
                  </a:extLst>
                </a:gridCol>
              </a:tblGrid>
              <a:tr h="286856">
                <a:tc gridSpan="2">
                  <a:txBody>
                    <a:bodyPr/>
                    <a:lstStyle/>
                    <a:p>
                      <a:pPr marL="0" marR="0">
                        <a:spcBef>
                          <a:spcPts val="0"/>
                        </a:spcBef>
                        <a:spcAft>
                          <a:spcPts val="0"/>
                        </a:spcAft>
                      </a:pPr>
                      <a:r>
                        <a:rPr lang="en-AU" sz="16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Things to consider to identify plant hazards</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2519" marR="325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5F91"/>
                    </a:solidFill>
                  </a:tcPr>
                </a:tc>
                <a:tc hMerge="1">
                  <a:txBody>
                    <a:bodyPr/>
                    <a:lstStyle/>
                    <a:p>
                      <a:endParaRPr lang="en-US"/>
                    </a:p>
                  </a:txBody>
                  <a:tcPr/>
                </a:tc>
                <a:extLst>
                  <a:ext uri="{0D108BD9-81ED-4DB2-BD59-A6C34878D82A}">
                    <a16:rowId xmlns:a16="http://schemas.microsoft.com/office/drawing/2014/main" val="10000"/>
                  </a:ext>
                </a:extLst>
              </a:tr>
              <a:tr h="711716">
                <a:tc rowSpan="5">
                  <a:txBody>
                    <a:bodyPr/>
                    <a:lstStyle/>
                    <a:p>
                      <a:pPr marL="0" marR="0">
                        <a:spcBef>
                          <a:spcPts val="600"/>
                        </a:spcBef>
                        <a:spcAft>
                          <a:spcPts val="0"/>
                        </a:spcAft>
                      </a:pPr>
                      <a:r>
                        <a:rPr lang="en-AU" sz="1600" dirty="0">
                          <a:effectLst/>
                          <a:latin typeface="Arial" panose="020B0604020202020204" pitchFamily="34" charset="0"/>
                          <a:ea typeface="Calibri" panose="020F0502020204030204" pitchFamily="34" charset="0"/>
                          <a:cs typeface="Times New Roman" panose="02020603050405020304" pitchFamily="18" charset="0"/>
                        </a:rPr>
                        <a:t>Hazards</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2519" marR="325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342900" marR="0" lvl="0" indent="-342900">
                        <a:spcBef>
                          <a:spcPts val="600"/>
                        </a:spcBef>
                        <a:spcAft>
                          <a:spcPts val="0"/>
                        </a:spcAft>
                        <a:buFont typeface="Symbol" panose="05050102010706020507" pitchFamily="18" charset="2"/>
                        <a:buChar char=""/>
                      </a:pPr>
                      <a:r>
                        <a:rPr lang="en-AU" sz="1600" dirty="0">
                          <a:effectLst/>
                          <a:latin typeface="Arial" panose="020B0604020202020204" pitchFamily="34" charset="0"/>
                          <a:ea typeface="Calibri" panose="020F0502020204030204" pitchFamily="34" charset="0"/>
                        </a:rPr>
                        <a:t>Can the plant cause injury from entanglement, crushing, trapping, cutting, stabbing, puncturing, shearing, abrasion, tearing or stretching?</a:t>
                      </a:r>
                      <a:endParaRPr lang="en-US" sz="1600" dirty="0">
                        <a:effectLst/>
                        <a:latin typeface="Arial" panose="020B0604020202020204" pitchFamily="34" charset="0"/>
                        <a:ea typeface="Times New Roman" panose="02020603050405020304" pitchFamily="18" charset="0"/>
                      </a:endParaRPr>
                    </a:p>
                  </a:txBody>
                  <a:tcPr marL="32519" marR="325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1"/>
                  </a:ext>
                </a:extLst>
              </a:tr>
              <a:tr h="854060">
                <a:tc vMerge="1">
                  <a:txBody>
                    <a:bodyPr/>
                    <a:lstStyle/>
                    <a:p>
                      <a:endParaRPr lang="en-US"/>
                    </a:p>
                  </a:txBody>
                  <a:tcPr/>
                </a:tc>
                <a:tc>
                  <a:txBody>
                    <a:bodyPr/>
                    <a:lstStyle/>
                    <a:p>
                      <a:pPr marL="342900" marR="0" lvl="0" indent="-342900">
                        <a:spcBef>
                          <a:spcPts val="600"/>
                        </a:spcBef>
                        <a:spcAft>
                          <a:spcPts val="0"/>
                        </a:spcAft>
                        <a:buFont typeface="Symbol" panose="05050102010706020507" pitchFamily="18" charset="2"/>
                        <a:buChar char=""/>
                      </a:pPr>
                      <a:r>
                        <a:rPr lang="en-AU" sz="1600" dirty="0">
                          <a:effectLst/>
                          <a:latin typeface="Arial" panose="020B0604020202020204" pitchFamily="34" charset="0"/>
                          <a:ea typeface="Calibri" panose="020F0502020204030204" pitchFamily="34" charset="0"/>
                        </a:rPr>
                        <a:t>Can the plant create hazardous conditions from pressurised content, electricity, noise, radiation, friction, vibration, fire, explosion, temperature, moisture, vapour, gases, dust, ice, hot or cold parts?</a:t>
                      </a:r>
                      <a:endParaRPr lang="en-US" sz="1600" dirty="0">
                        <a:effectLst/>
                        <a:latin typeface="Arial" panose="020B0604020202020204" pitchFamily="34" charset="0"/>
                        <a:ea typeface="Times New Roman" panose="02020603050405020304" pitchFamily="18" charset="0"/>
                      </a:endParaRPr>
                    </a:p>
                  </a:txBody>
                  <a:tcPr marL="32519" marR="325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2"/>
                  </a:ext>
                </a:extLst>
              </a:tr>
              <a:tr h="284687">
                <a:tc vMerge="1">
                  <a:txBody>
                    <a:bodyPr/>
                    <a:lstStyle/>
                    <a:p>
                      <a:endParaRPr lang="en-US"/>
                    </a:p>
                  </a:txBody>
                  <a:tcPr/>
                </a:tc>
                <a:tc>
                  <a:txBody>
                    <a:bodyPr/>
                    <a:lstStyle/>
                    <a:p>
                      <a:pPr marL="342900" marR="0" lvl="0" indent="-342900">
                        <a:spcBef>
                          <a:spcPts val="600"/>
                        </a:spcBef>
                        <a:spcAft>
                          <a:spcPts val="0"/>
                        </a:spcAft>
                        <a:buFont typeface="Symbol" panose="05050102010706020507" pitchFamily="18" charset="2"/>
                        <a:buChar char=""/>
                      </a:pPr>
                      <a:r>
                        <a:rPr lang="en-AU" sz="1600" dirty="0">
                          <a:effectLst/>
                          <a:latin typeface="Arial" panose="020B0604020202020204" pitchFamily="34" charset="0"/>
                          <a:ea typeface="Calibri" panose="020F0502020204030204" pitchFamily="34" charset="0"/>
                        </a:rPr>
                        <a:t>Can the plant cause injury from lack of guarding of moving parts?</a:t>
                      </a:r>
                      <a:endParaRPr lang="en-US" sz="1600" dirty="0">
                        <a:effectLst/>
                        <a:latin typeface="Arial" panose="020B0604020202020204" pitchFamily="34" charset="0"/>
                        <a:ea typeface="Times New Roman" panose="02020603050405020304" pitchFamily="18" charset="0"/>
                      </a:endParaRPr>
                    </a:p>
                  </a:txBody>
                  <a:tcPr marL="32519" marR="325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3"/>
                  </a:ext>
                </a:extLst>
              </a:tr>
              <a:tr h="284687">
                <a:tc vMerge="1">
                  <a:txBody>
                    <a:bodyPr/>
                    <a:lstStyle/>
                    <a:p>
                      <a:endParaRPr lang="en-US"/>
                    </a:p>
                  </a:txBody>
                  <a:tcPr/>
                </a:tc>
                <a:tc>
                  <a:txBody>
                    <a:bodyPr/>
                    <a:lstStyle/>
                    <a:p>
                      <a:pPr marL="342900" marR="0" lvl="0" indent="-342900">
                        <a:spcBef>
                          <a:spcPts val="600"/>
                        </a:spcBef>
                        <a:spcAft>
                          <a:spcPts val="0"/>
                        </a:spcAft>
                        <a:buFont typeface="Symbol" panose="05050102010706020507" pitchFamily="18" charset="2"/>
                        <a:buChar char=""/>
                      </a:pPr>
                      <a:r>
                        <a:rPr lang="en-AU" sz="1600" dirty="0">
                          <a:effectLst/>
                          <a:latin typeface="Arial" panose="020B0604020202020204" pitchFamily="34" charset="0"/>
                          <a:ea typeface="Calibri" panose="020F0502020204030204" pitchFamily="34" charset="0"/>
                        </a:rPr>
                        <a:t>Can the plant cause injury as a result of unexpected start-up?</a:t>
                      </a:r>
                      <a:endParaRPr lang="en-US" sz="1600" dirty="0">
                        <a:effectLst/>
                        <a:latin typeface="Arial" panose="020B0604020202020204" pitchFamily="34" charset="0"/>
                        <a:ea typeface="Times New Roman" panose="02020603050405020304" pitchFamily="18" charset="0"/>
                      </a:endParaRPr>
                    </a:p>
                  </a:txBody>
                  <a:tcPr marL="32519" marR="325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4"/>
                  </a:ext>
                </a:extLst>
              </a:tr>
              <a:tr h="354352">
                <a:tc vMerge="1">
                  <a:txBody>
                    <a:bodyPr/>
                    <a:lstStyle/>
                    <a:p>
                      <a:endParaRPr lang="en-US"/>
                    </a:p>
                  </a:txBody>
                  <a:tcPr/>
                </a:tc>
                <a:tc>
                  <a:txBody>
                    <a:bodyPr/>
                    <a:lstStyle/>
                    <a:p>
                      <a:pPr marL="342900" marR="0" lvl="0" indent="-342900">
                        <a:spcBef>
                          <a:spcPts val="600"/>
                        </a:spcBef>
                        <a:spcAft>
                          <a:spcPts val="0"/>
                        </a:spcAft>
                        <a:buFont typeface="Symbol" panose="05050102010706020507" pitchFamily="18" charset="2"/>
                        <a:buChar char=""/>
                      </a:pPr>
                      <a:r>
                        <a:rPr lang="en-AU" sz="1600" dirty="0">
                          <a:effectLst/>
                          <a:latin typeface="Arial" panose="020B0604020202020204" pitchFamily="34" charset="0"/>
                          <a:ea typeface="Calibri" panose="020F0502020204030204" pitchFamily="34" charset="0"/>
                        </a:rPr>
                        <a:t>Can the plant cause injury or ill health from poor ergonomic design?</a:t>
                      </a:r>
                      <a:endParaRPr lang="en-US" sz="1600" dirty="0">
                        <a:effectLst/>
                        <a:latin typeface="Arial" panose="020B0604020202020204" pitchFamily="34" charset="0"/>
                        <a:ea typeface="Times New Roman" panose="02020603050405020304" pitchFamily="18" charset="0"/>
                      </a:endParaRPr>
                    </a:p>
                  </a:txBody>
                  <a:tcPr marL="32519" marR="325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569373">
                <a:tc rowSpan="5">
                  <a:txBody>
                    <a:bodyPr/>
                    <a:lstStyle/>
                    <a:p>
                      <a:pPr marL="0" marR="0">
                        <a:spcBef>
                          <a:spcPts val="600"/>
                        </a:spcBef>
                        <a:spcAft>
                          <a:spcPts val="0"/>
                        </a:spcAft>
                      </a:pPr>
                      <a:r>
                        <a:rPr lang="en-AU" sz="1600">
                          <a:effectLst/>
                          <a:latin typeface="Arial" panose="020B0604020202020204" pitchFamily="34" charset="0"/>
                          <a:ea typeface="Calibri" panose="020F0502020204030204" pitchFamily="34" charset="0"/>
                          <a:cs typeface="Times New Roman" panose="02020603050405020304" pitchFamily="18" charset="0"/>
                        </a:rPr>
                        <a:t>Suitability</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32519" marR="325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342900" marR="0" lvl="0" indent="-342900">
                        <a:spcBef>
                          <a:spcPts val="600"/>
                        </a:spcBef>
                        <a:spcAft>
                          <a:spcPts val="0"/>
                        </a:spcAft>
                        <a:buFont typeface="Symbol" panose="05050102010706020507" pitchFamily="18" charset="2"/>
                        <a:buChar char=""/>
                      </a:pPr>
                      <a:r>
                        <a:rPr lang="en-AU" sz="1600" dirty="0">
                          <a:effectLst/>
                          <a:latin typeface="Arial" panose="020B0604020202020204" pitchFamily="34" charset="0"/>
                          <a:ea typeface="Calibri" panose="020F0502020204030204" pitchFamily="34" charset="0"/>
                        </a:rPr>
                        <a:t>Is the plant fit for its intended purpose? What is likely to happen if it is used for a purpose other than the intended purpose?</a:t>
                      </a:r>
                      <a:endParaRPr lang="en-US" sz="1600" dirty="0">
                        <a:effectLst/>
                        <a:latin typeface="Arial" panose="020B0604020202020204" pitchFamily="34" charset="0"/>
                        <a:ea typeface="Times New Roman" panose="02020603050405020304" pitchFamily="18" charset="0"/>
                      </a:endParaRPr>
                    </a:p>
                  </a:txBody>
                  <a:tcPr marL="32519" marR="325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6"/>
                  </a:ext>
                </a:extLst>
              </a:tr>
              <a:tr h="284687">
                <a:tc vMerge="1">
                  <a:txBody>
                    <a:bodyPr/>
                    <a:lstStyle/>
                    <a:p>
                      <a:endParaRPr lang="en-US"/>
                    </a:p>
                  </a:txBody>
                  <a:tcPr/>
                </a:tc>
                <a:tc>
                  <a:txBody>
                    <a:bodyPr/>
                    <a:lstStyle/>
                    <a:p>
                      <a:pPr marL="342900" marR="0" lvl="0" indent="-342900">
                        <a:spcBef>
                          <a:spcPts val="600"/>
                        </a:spcBef>
                        <a:spcAft>
                          <a:spcPts val="0"/>
                        </a:spcAft>
                        <a:buFont typeface="Symbol" panose="05050102010706020507" pitchFamily="18" charset="2"/>
                        <a:buChar char=""/>
                      </a:pPr>
                      <a:r>
                        <a:rPr lang="en-AU" sz="1600" dirty="0">
                          <a:effectLst/>
                          <a:latin typeface="Arial" panose="020B0604020202020204" pitchFamily="34" charset="0"/>
                          <a:ea typeface="Calibri" panose="020F0502020204030204" pitchFamily="34" charset="0"/>
                        </a:rPr>
                        <a:t>Are the materials used to make the plant suitable?</a:t>
                      </a:r>
                      <a:endParaRPr lang="en-US" sz="1600" dirty="0">
                        <a:effectLst/>
                        <a:latin typeface="Arial" panose="020B0604020202020204" pitchFamily="34" charset="0"/>
                        <a:ea typeface="Times New Roman" panose="02020603050405020304" pitchFamily="18" charset="0"/>
                      </a:endParaRPr>
                    </a:p>
                  </a:txBody>
                  <a:tcPr marL="32519" marR="325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7"/>
                  </a:ext>
                </a:extLst>
              </a:tr>
              <a:tr h="284687">
                <a:tc vMerge="1">
                  <a:txBody>
                    <a:bodyPr/>
                    <a:lstStyle/>
                    <a:p>
                      <a:endParaRPr lang="en-US"/>
                    </a:p>
                  </a:txBody>
                  <a:tcPr/>
                </a:tc>
                <a:tc>
                  <a:txBody>
                    <a:bodyPr/>
                    <a:lstStyle/>
                    <a:p>
                      <a:pPr marL="342900" marR="0" lvl="0" indent="-342900">
                        <a:spcBef>
                          <a:spcPts val="600"/>
                        </a:spcBef>
                        <a:spcAft>
                          <a:spcPts val="0"/>
                        </a:spcAft>
                        <a:buFont typeface="Symbol" panose="05050102010706020507" pitchFamily="18" charset="2"/>
                        <a:buChar char=""/>
                      </a:pPr>
                      <a:r>
                        <a:rPr lang="en-AU" sz="1600" dirty="0">
                          <a:effectLst/>
                          <a:latin typeface="Arial" panose="020B0604020202020204" pitchFamily="34" charset="0"/>
                          <a:ea typeface="Calibri" panose="020F0502020204030204" pitchFamily="34" charset="0"/>
                        </a:rPr>
                        <a:t>Are plant accessories fit for their intended purpose?</a:t>
                      </a:r>
                      <a:endParaRPr lang="en-US" sz="1600" dirty="0">
                        <a:effectLst/>
                        <a:latin typeface="Arial" panose="020B0604020202020204" pitchFamily="34" charset="0"/>
                        <a:ea typeface="Times New Roman" panose="02020603050405020304" pitchFamily="18" charset="0"/>
                      </a:endParaRPr>
                    </a:p>
                  </a:txBody>
                  <a:tcPr marL="32519" marR="325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8"/>
                  </a:ext>
                </a:extLst>
              </a:tr>
              <a:tr h="284687">
                <a:tc vMerge="1">
                  <a:txBody>
                    <a:bodyPr/>
                    <a:lstStyle/>
                    <a:p>
                      <a:endParaRPr lang="en-US"/>
                    </a:p>
                  </a:txBody>
                  <a:tcPr/>
                </a:tc>
                <a:tc>
                  <a:txBody>
                    <a:bodyPr/>
                    <a:lstStyle/>
                    <a:p>
                      <a:pPr marL="342900" marR="0" lvl="0" indent="-342900">
                        <a:spcBef>
                          <a:spcPts val="600"/>
                        </a:spcBef>
                        <a:spcAft>
                          <a:spcPts val="0"/>
                        </a:spcAft>
                        <a:buFont typeface="Symbol" panose="05050102010706020507" pitchFamily="18" charset="2"/>
                        <a:buChar char=""/>
                      </a:pPr>
                      <a:r>
                        <a:rPr lang="en-AU" sz="1600" dirty="0">
                          <a:effectLst/>
                          <a:latin typeface="Arial" panose="020B0604020202020204" pitchFamily="34" charset="0"/>
                          <a:ea typeface="Calibri" panose="020F0502020204030204" pitchFamily="34" charset="0"/>
                        </a:rPr>
                        <a:t>Is the plant stable? Could it roll over?</a:t>
                      </a:r>
                      <a:endParaRPr lang="en-US" sz="1600" dirty="0">
                        <a:effectLst/>
                        <a:latin typeface="Arial" panose="020B0604020202020204" pitchFamily="34" charset="0"/>
                        <a:ea typeface="Times New Roman" panose="02020603050405020304" pitchFamily="18" charset="0"/>
                      </a:endParaRPr>
                    </a:p>
                  </a:txBody>
                  <a:tcPr marL="32519" marR="325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9"/>
                  </a:ext>
                </a:extLst>
              </a:tr>
              <a:tr h="534032">
                <a:tc vMerge="1">
                  <a:txBody>
                    <a:bodyPr/>
                    <a:lstStyle/>
                    <a:p>
                      <a:endParaRPr lang="en-US"/>
                    </a:p>
                  </a:txBody>
                  <a:tcPr/>
                </a:tc>
                <a:tc>
                  <a:txBody>
                    <a:bodyPr/>
                    <a:lstStyle/>
                    <a:p>
                      <a:pPr marL="342900" marR="0" lvl="0" indent="-342900">
                        <a:spcBef>
                          <a:spcPts val="600"/>
                        </a:spcBef>
                        <a:spcAft>
                          <a:spcPts val="0"/>
                        </a:spcAft>
                        <a:buFont typeface="Symbol" panose="05050102010706020507" pitchFamily="18" charset="2"/>
                        <a:buChar char=""/>
                      </a:pPr>
                      <a:r>
                        <a:rPr lang="en-AU" sz="1600" dirty="0">
                          <a:effectLst/>
                          <a:latin typeface="Arial" panose="020B0604020202020204" pitchFamily="34" charset="0"/>
                          <a:ea typeface="Calibri" panose="020F0502020204030204" pitchFamily="34" charset="0"/>
                        </a:rPr>
                        <a:t>If the plant is intended to lift and move people, equipment or materials, is it capable of doing this?</a:t>
                      </a:r>
                      <a:endParaRPr lang="en-US" sz="1600" dirty="0">
                        <a:effectLst/>
                        <a:latin typeface="Arial" panose="020B0604020202020204" pitchFamily="34" charset="0"/>
                        <a:ea typeface="Times New Roman" panose="02020603050405020304" pitchFamily="18" charset="0"/>
                      </a:endParaRPr>
                    </a:p>
                  </a:txBody>
                  <a:tcPr marL="32519" marR="325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
        <p:nvSpPr>
          <p:cNvPr id="3" name="Footer Placeholder 2"/>
          <p:cNvSpPr>
            <a:spLocks noGrp="1"/>
          </p:cNvSpPr>
          <p:nvPr>
            <p:ph type="ftr" sz="quarter" idx="11"/>
          </p:nvPr>
        </p:nvSpPr>
        <p:spPr/>
        <p:txBody>
          <a:bodyPr/>
          <a:lstStyle/>
          <a:p>
            <a:r>
              <a:rPr lang="en-US" smtClean="0"/>
              <a:t>Copy Right @NECL</a:t>
            </a:r>
            <a:endParaRPr lang="en-US"/>
          </a:p>
        </p:txBody>
      </p:sp>
      <p:sp>
        <p:nvSpPr>
          <p:cNvPr id="5" name="Date Placeholder 4"/>
          <p:cNvSpPr>
            <a:spLocks noGrp="1"/>
          </p:cNvSpPr>
          <p:nvPr>
            <p:ph type="dt" sz="half" idx="10"/>
          </p:nvPr>
        </p:nvSpPr>
        <p:spPr/>
        <p:txBody>
          <a:bodyPr/>
          <a:lstStyle/>
          <a:p>
            <a:r>
              <a:rPr lang="en-US" smtClean="0"/>
              <a:t>COPY RIGHT RESERVED</a:t>
            </a:r>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82</a:t>
            </a:fld>
            <a:endParaRPr lang="en-US"/>
          </a:p>
        </p:txBody>
      </p:sp>
    </p:spTree>
    <p:extLst>
      <p:ext uri="{BB962C8B-B14F-4D97-AF65-F5344CB8AC3E}">
        <p14:creationId xmlns:p14="http://schemas.microsoft.com/office/powerpoint/2010/main" val="1282762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6611" y="381000"/>
            <a:ext cx="9875179" cy="782053"/>
          </a:xfrm>
        </p:spPr>
        <p:txBody>
          <a:bodyPr/>
          <a:lstStyle/>
          <a:p>
            <a:r>
              <a:rPr lang="en-AU" sz="3600" dirty="0">
                <a:solidFill>
                  <a:srgbClr val="1BDCFF"/>
                </a:solidFill>
              </a:rPr>
              <a:t>Things to consider to identify plant hazards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28860593"/>
              </p:ext>
            </p:extLst>
          </p:nvPr>
        </p:nvGraphicFramePr>
        <p:xfrm>
          <a:off x="1933073" y="1178929"/>
          <a:ext cx="9456821" cy="5213097"/>
        </p:xfrm>
        <a:graphic>
          <a:graphicData uri="http://schemas.openxmlformats.org/drawingml/2006/table">
            <a:tbl>
              <a:tblPr firstRow="1" firstCol="1" bandRow="1"/>
              <a:tblGrid>
                <a:gridCol w="1374391">
                  <a:extLst>
                    <a:ext uri="{9D8B030D-6E8A-4147-A177-3AD203B41FA5}">
                      <a16:colId xmlns:a16="http://schemas.microsoft.com/office/drawing/2014/main" val="20000"/>
                    </a:ext>
                  </a:extLst>
                </a:gridCol>
                <a:gridCol w="8082430">
                  <a:extLst>
                    <a:ext uri="{9D8B030D-6E8A-4147-A177-3AD203B41FA5}">
                      <a16:colId xmlns:a16="http://schemas.microsoft.com/office/drawing/2014/main" val="20001"/>
                    </a:ext>
                  </a:extLst>
                </a:gridCol>
              </a:tblGrid>
              <a:tr h="494092">
                <a:tc rowSpan="2">
                  <a:txBody>
                    <a:bodyPr/>
                    <a:lstStyle/>
                    <a:p>
                      <a:pPr marL="0" marR="0">
                        <a:spcBef>
                          <a:spcPts val="600"/>
                        </a:spcBef>
                        <a:spcAft>
                          <a:spcPts val="0"/>
                        </a:spcAft>
                      </a:pPr>
                      <a:r>
                        <a:rPr lang="en-AU" sz="1400" dirty="0">
                          <a:effectLst/>
                          <a:latin typeface="Arial" panose="020B0604020202020204" pitchFamily="34" charset="0"/>
                          <a:ea typeface="Calibri" panose="020F0502020204030204" pitchFamily="34" charset="0"/>
                          <a:cs typeface="Times New Roman" panose="02020603050405020304" pitchFamily="18" charset="0"/>
                        </a:rPr>
                        <a:t>Access</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1133" marR="611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342900" marR="0" lvl="0" indent="-342900">
                        <a:spcBef>
                          <a:spcPts val="600"/>
                        </a:spcBef>
                        <a:spcAft>
                          <a:spcPts val="0"/>
                        </a:spcAft>
                        <a:buFont typeface="Symbol" panose="05050102010706020507" pitchFamily="18" charset="2"/>
                        <a:buChar char=""/>
                      </a:pPr>
                      <a:r>
                        <a:rPr lang="en-AU" sz="1400" dirty="0">
                          <a:effectLst/>
                          <a:latin typeface="Arial" panose="020B0604020202020204" pitchFamily="34" charset="0"/>
                          <a:ea typeface="Calibri" panose="020F0502020204030204" pitchFamily="34" charset="0"/>
                        </a:rPr>
                        <a:t>Is access to the plant necessary when installing, using and maintaining the plant or in an emergency?</a:t>
                      </a:r>
                      <a:endParaRPr lang="en-US" sz="1400" dirty="0">
                        <a:effectLst/>
                        <a:latin typeface="Arial" panose="020B0604020202020204" pitchFamily="34" charset="0"/>
                        <a:ea typeface="Times New Roman" panose="02020603050405020304" pitchFamily="18" charset="0"/>
                      </a:endParaRPr>
                    </a:p>
                  </a:txBody>
                  <a:tcPr marL="61133" marR="611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0"/>
                  </a:ext>
                </a:extLst>
              </a:tr>
              <a:tr h="629201">
                <a:tc vMerge="1">
                  <a:txBody>
                    <a:bodyPr/>
                    <a:lstStyle/>
                    <a:p>
                      <a:endParaRPr lang="en-US"/>
                    </a:p>
                  </a:txBody>
                  <a:tcPr/>
                </a:tc>
                <a:tc>
                  <a:txBody>
                    <a:bodyPr/>
                    <a:lstStyle/>
                    <a:p>
                      <a:pPr marL="342900" marR="0" lvl="0" indent="-342900">
                        <a:spcBef>
                          <a:spcPts val="600"/>
                        </a:spcBef>
                        <a:spcAft>
                          <a:spcPts val="0"/>
                        </a:spcAft>
                        <a:buFont typeface="Symbol" panose="05050102010706020507" pitchFamily="18" charset="2"/>
                        <a:buChar char=""/>
                      </a:pPr>
                      <a:r>
                        <a:rPr lang="en-AU" sz="1400" dirty="0">
                          <a:effectLst/>
                          <a:latin typeface="Arial" panose="020B0604020202020204" pitchFamily="34" charset="0"/>
                          <a:ea typeface="Calibri" panose="020F0502020204030204" pitchFamily="34" charset="0"/>
                        </a:rPr>
                        <a:t>Can workers access the plant safely without being injured by the plant or the risk of slips, trips and falls e.g. a walkway, gantry, elevated work platform or fixed ladder?</a:t>
                      </a:r>
                      <a:endParaRPr lang="en-US" sz="1400" dirty="0">
                        <a:effectLst/>
                        <a:latin typeface="Arial" panose="020B0604020202020204" pitchFamily="34" charset="0"/>
                        <a:ea typeface="Times New Roman" panose="02020603050405020304" pitchFamily="18" charset="0"/>
                      </a:endParaRPr>
                    </a:p>
                  </a:txBody>
                  <a:tcPr marL="61133" marR="611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415702">
                <a:tc>
                  <a:txBody>
                    <a:bodyPr/>
                    <a:lstStyle/>
                    <a:p>
                      <a:pPr marL="0" marR="0">
                        <a:spcBef>
                          <a:spcPts val="600"/>
                        </a:spcBef>
                        <a:spcAft>
                          <a:spcPts val="0"/>
                        </a:spcAft>
                      </a:pPr>
                      <a:r>
                        <a:rPr lang="en-AU" sz="1400">
                          <a:effectLst/>
                          <a:latin typeface="Arial" panose="020B0604020202020204" pitchFamily="34" charset="0"/>
                          <a:ea typeface="Calibri" panose="020F0502020204030204" pitchFamily="34" charset="0"/>
                          <a:cs typeface="Times New Roman" panose="02020603050405020304" pitchFamily="18" charset="0"/>
                        </a:rPr>
                        <a:t>Location</a:t>
                      </a:r>
                      <a:endParaRPr lang="en-US"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1133" marR="611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342900" marR="0" lvl="0" indent="-342900">
                        <a:spcBef>
                          <a:spcPts val="600"/>
                        </a:spcBef>
                        <a:spcAft>
                          <a:spcPts val="0"/>
                        </a:spcAft>
                        <a:buFont typeface="Symbol" panose="05050102010706020507" pitchFamily="18" charset="2"/>
                        <a:buChar char=""/>
                      </a:pPr>
                      <a:r>
                        <a:rPr lang="en-AU" sz="1400" dirty="0">
                          <a:effectLst/>
                          <a:latin typeface="Arial" panose="020B0604020202020204" pitchFamily="34" charset="0"/>
                          <a:ea typeface="Calibri" panose="020F0502020204030204" pitchFamily="34" charset="0"/>
                        </a:rPr>
                        <a:t>Does the plant affect the safety of the area where it will be located e.g. what is its impact on the design and layout of the workplace?</a:t>
                      </a:r>
                      <a:endParaRPr lang="en-US" sz="1400" dirty="0">
                        <a:effectLst/>
                        <a:latin typeface="Arial" panose="020B0604020202020204" pitchFamily="34" charset="0"/>
                        <a:ea typeface="Times New Roman" panose="02020603050405020304" pitchFamily="18" charset="0"/>
                      </a:endParaRPr>
                    </a:p>
                    <a:p>
                      <a:pPr marL="342900" marR="0" lvl="0" indent="-342900">
                        <a:spcBef>
                          <a:spcPts val="600"/>
                        </a:spcBef>
                        <a:spcAft>
                          <a:spcPts val="0"/>
                        </a:spcAft>
                        <a:buFont typeface="Symbol" panose="05050102010706020507" pitchFamily="18" charset="2"/>
                        <a:buChar char=""/>
                      </a:pPr>
                      <a:r>
                        <a:rPr lang="en-AU" sz="1400" dirty="0">
                          <a:effectLst/>
                          <a:latin typeface="Arial" panose="020B0604020202020204" pitchFamily="34" charset="0"/>
                          <a:ea typeface="Calibri" panose="020F0502020204030204" pitchFamily="34" charset="0"/>
                        </a:rPr>
                        <a:t>Does the location affect the safety of the plant e.g. environmental conditions, terrain and work area?</a:t>
                      </a:r>
                      <a:endParaRPr lang="en-US" sz="1400" dirty="0">
                        <a:effectLst/>
                        <a:latin typeface="Arial" panose="020B0604020202020204" pitchFamily="34" charset="0"/>
                        <a:ea typeface="Times New Roman" panose="02020603050405020304" pitchFamily="18" charset="0"/>
                      </a:endParaRPr>
                    </a:p>
                    <a:p>
                      <a:pPr marL="342900" marR="0" lvl="0" indent="-342900">
                        <a:spcBef>
                          <a:spcPts val="600"/>
                        </a:spcBef>
                        <a:spcAft>
                          <a:spcPts val="0"/>
                        </a:spcAft>
                        <a:buFont typeface="Symbol" panose="05050102010706020507" pitchFamily="18" charset="2"/>
                        <a:buChar char=""/>
                      </a:pPr>
                      <a:r>
                        <a:rPr lang="en-AU" sz="1400" dirty="0">
                          <a:effectLst/>
                          <a:latin typeface="Arial" panose="020B0604020202020204" pitchFamily="34" charset="0"/>
                          <a:ea typeface="Calibri" panose="020F0502020204030204" pitchFamily="34" charset="0"/>
                        </a:rPr>
                        <a:t>Will there be people or other plant nearby? What effect would this have?</a:t>
                      </a:r>
                      <a:endParaRPr lang="en-US" sz="1400" dirty="0">
                        <a:effectLst/>
                        <a:latin typeface="Arial" panose="020B0604020202020204" pitchFamily="34" charset="0"/>
                        <a:ea typeface="Times New Roman" panose="02020603050405020304" pitchFamily="18" charset="0"/>
                      </a:endParaRPr>
                    </a:p>
                  </a:txBody>
                  <a:tcPr marL="61133" marR="611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14600">
                <a:tc rowSpan="3">
                  <a:txBody>
                    <a:bodyPr/>
                    <a:lstStyle/>
                    <a:p>
                      <a:pPr marL="0" marR="0">
                        <a:spcBef>
                          <a:spcPts val="600"/>
                        </a:spcBef>
                        <a:spcAft>
                          <a:spcPts val="0"/>
                        </a:spcAft>
                      </a:pPr>
                      <a:r>
                        <a:rPr lang="en-AU" sz="1400">
                          <a:effectLst/>
                          <a:latin typeface="Arial" panose="020B0604020202020204" pitchFamily="34" charset="0"/>
                          <a:ea typeface="Calibri" panose="020F0502020204030204" pitchFamily="34" charset="0"/>
                          <a:cs typeface="Times New Roman" panose="02020603050405020304" pitchFamily="18" charset="0"/>
                        </a:rPr>
                        <a:t>Systems </a:t>
                      </a:r>
                      <a:br>
                        <a:rPr lang="en-AU" sz="1400">
                          <a:effectLst/>
                          <a:latin typeface="Arial" panose="020B0604020202020204" pitchFamily="34" charset="0"/>
                          <a:ea typeface="Calibri" panose="020F0502020204030204" pitchFamily="34" charset="0"/>
                          <a:cs typeface="Times New Roman" panose="02020603050405020304" pitchFamily="18" charset="0"/>
                        </a:rPr>
                      </a:br>
                      <a:r>
                        <a:rPr lang="en-AU" sz="1400">
                          <a:effectLst/>
                          <a:latin typeface="Arial" panose="020B0604020202020204" pitchFamily="34" charset="0"/>
                          <a:ea typeface="Calibri" panose="020F0502020204030204" pitchFamily="34" charset="0"/>
                          <a:cs typeface="Times New Roman" panose="02020603050405020304" pitchFamily="18" charset="0"/>
                        </a:rPr>
                        <a:t>of work</a:t>
                      </a:r>
                      <a:endParaRPr lang="en-US"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1133" marR="611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342900" marR="0" lvl="0" indent="-342900">
                        <a:spcBef>
                          <a:spcPts val="600"/>
                        </a:spcBef>
                        <a:spcAft>
                          <a:spcPts val="0"/>
                        </a:spcAft>
                        <a:buFont typeface="Symbol" panose="05050102010706020507" pitchFamily="18" charset="2"/>
                        <a:buChar char=""/>
                      </a:pPr>
                      <a:r>
                        <a:rPr lang="en-AU" sz="1400" dirty="0">
                          <a:effectLst/>
                          <a:latin typeface="Arial" panose="020B0604020202020204" pitchFamily="34" charset="0"/>
                          <a:ea typeface="Calibri" panose="020F0502020204030204" pitchFamily="34" charset="0"/>
                        </a:rPr>
                        <a:t>Do the systems of work for the plant create hazards?</a:t>
                      </a:r>
                      <a:endParaRPr lang="en-US" sz="1400" dirty="0">
                        <a:effectLst/>
                        <a:latin typeface="Arial" panose="020B0604020202020204" pitchFamily="34" charset="0"/>
                        <a:ea typeface="Times New Roman" panose="02020603050405020304" pitchFamily="18" charset="0"/>
                      </a:endParaRPr>
                    </a:p>
                  </a:txBody>
                  <a:tcPr marL="61133" marR="611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3"/>
                  </a:ext>
                </a:extLst>
              </a:tr>
              <a:tr h="314600">
                <a:tc vMerge="1">
                  <a:txBody>
                    <a:bodyPr/>
                    <a:lstStyle/>
                    <a:p>
                      <a:endParaRPr lang="en-US"/>
                    </a:p>
                  </a:txBody>
                  <a:tcPr/>
                </a:tc>
                <a:tc>
                  <a:txBody>
                    <a:bodyPr/>
                    <a:lstStyle/>
                    <a:p>
                      <a:pPr marL="342900" marR="0" lvl="0" indent="-342900">
                        <a:spcBef>
                          <a:spcPts val="600"/>
                        </a:spcBef>
                        <a:spcAft>
                          <a:spcPts val="0"/>
                        </a:spcAft>
                        <a:buFont typeface="Symbol" panose="05050102010706020507" pitchFamily="18" charset="2"/>
                        <a:buChar char=""/>
                      </a:pPr>
                      <a:r>
                        <a:rPr lang="en-AU" sz="1400" dirty="0">
                          <a:effectLst/>
                          <a:latin typeface="Arial" panose="020B0604020202020204" pitchFamily="34" charset="0"/>
                          <a:ea typeface="Calibri" panose="020F0502020204030204" pitchFamily="34" charset="0"/>
                        </a:rPr>
                        <a:t>Does the plant’s safety depend on the competency of its users?</a:t>
                      </a:r>
                      <a:endParaRPr lang="en-US" sz="1400" dirty="0">
                        <a:effectLst/>
                        <a:latin typeface="Arial" panose="020B0604020202020204" pitchFamily="34" charset="0"/>
                        <a:ea typeface="Times New Roman" panose="02020603050405020304" pitchFamily="18" charset="0"/>
                      </a:endParaRPr>
                    </a:p>
                  </a:txBody>
                  <a:tcPr marL="61133" marR="611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4"/>
                  </a:ext>
                </a:extLst>
              </a:tr>
              <a:tr h="629201">
                <a:tc vMerge="1">
                  <a:txBody>
                    <a:bodyPr/>
                    <a:lstStyle/>
                    <a:p>
                      <a:endParaRPr lang="en-US"/>
                    </a:p>
                  </a:txBody>
                  <a:tcPr/>
                </a:tc>
                <a:tc>
                  <a:txBody>
                    <a:bodyPr/>
                    <a:lstStyle/>
                    <a:p>
                      <a:pPr marL="342900" marR="0" lvl="0" indent="-342900">
                        <a:spcBef>
                          <a:spcPts val="600"/>
                        </a:spcBef>
                        <a:spcAft>
                          <a:spcPts val="0"/>
                        </a:spcAft>
                        <a:buFont typeface="Symbol" panose="05050102010706020507" pitchFamily="18" charset="2"/>
                        <a:buChar char=""/>
                      </a:pPr>
                      <a:r>
                        <a:rPr lang="en-AU" sz="1400" dirty="0">
                          <a:effectLst/>
                          <a:latin typeface="Arial" panose="020B0604020202020204" pitchFamily="34" charset="0"/>
                          <a:ea typeface="Calibri" panose="020F0502020204030204" pitchFamily="34" charset="0"/>
                        </a:rPr>
                        <a:t>Have users and others working near the plant received relevant training, information, instruction and supervision needed to ensure they are safe?</a:t>
                      </a:r>
                      <a:endParaRPr lang="en-US" sz="1400" dirty="0">
                        <a:effectLst/>
                        <a:latin typeface="Arial" panose="020B0604020202020204" pitchFamily="34" charset="0"/>
                        <a:ea typeface="Times New Roman" panose="02020603050405020304" pitchFamily="18" charset="0"/>
                      </a:endParaRPr>
                    </a:p>
                  </a:txBody>
                  <a:tcPr marL="61133" marR="611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14600">
                <a:tc rowSpan="3">
                  <a:txBody>
                    <a:bodyPr/>
                    <a:lstStyle/>
                    <a:p>
                      <a:pPr marL="0" marR="0">
                        <a:spcBef>
                          <a:spcPts val="600"/>
                        </a:spcBef>
                        <a:spcAft>
                          <a:spcPts val="0"/>
                        </a:spcAft>
                      </a:pPr>
                      <a:r>
                        <a:rPr lang="en-AU" sz="1400">
                          <a:effectLst/>
                          <a:latin typeface="Arial" panose="020B0604020202020204" pitchFamily="34" charset="0"/>
                          <a:ea typeface="Calibri" panose="020F0502020204030204" pitchFamily="34" charset="0"/>
                          <a:cs typeface="Times New Roman" panose="02020603050405020304" pitchFamily="18" charset="0"/>
                        </a:rPr>
                        <a:t>Unusual situations</a:t>
                      </a:r>
                      <a:endParaRPr lang="en-US"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1133" marR="611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342900" marR="0" lvl="0" indent="-342900">
                        <a:spcBef>
                          <a:spcPts val="600"/>
                        </a:spcBef>
                        <a:spcAft>
                          <a:spcPts val="0"/>
                        </a:spcAft>
                        <a:buFont typeface="Symbol" panose="05050102010706020507" pitchFamily="18" charset="2"/>
                        <a:buChar char=""/>
                      </a:pPr>
                      <a:r>
                        <a:rPr lang="en-AU" sz="1400" dirty="0">
                          <a:effectLst/>
                          <a:latin typeface="Arial" panose="020B0604020202020204" pitchFamily="34" charset="0"/>
                          <a:ea typeface="Calibri" panose="020F0502020204030204" pitchFamily="34" charset="0"/>
                        </a:rPr>
                        <a:t>What unusual situations or misuse could occur?</a:t>
                      </a:r>
                      <a:endParaRPr lang="en-US" sz="1400" dirty="0">
                        <a:effectLst/>
                        <a:latin typeface="Arial" panose="020B0604020202020204" pitchFamily="34" charset="0"/>
                        <a:ea typeface="Times New Roman" panose="02020603050405020304" pitchFamily="18" charset="0"/>
                      </a:endParaRPr>
                    </a:p>
                  </a:txBody>
                  <a:tcPr marL="61133" marR="611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6"/>
                  </a:ext>
                </a:extLst>
              </a:tr>
              <a:tr h="786501">
                <a:tc vMerge="1">
                  <a:txBody>
                    <a:bodyPr/>
                    <a:lstStyle/>
                    <a:p>
                      <a:endParaRPr lang="en-US"/>
                    </a:p>
                  </a:txBody>
                  <a:tcPr/>
                </a:tc>
                <a:tc>
                  <a:txBody>
                    <a:bodyPr/>
                    <a:lstStyle/>
                    <a:p>
                      <a:pPr marL="342900" marR="0" lvl="0" indent="-342900">
                        <a:spcBef>
                          <a:spcPts val="600"/>
                        </a:spcBef>
                        <a:spcAft>
                          <a:spcPts val="0"/>
                        </a:spcAft>
                        <a:buFont typeface="Symbol" panose="05050102010706020507" pitchFamily="18" charset="2"/>
                        <a:buChar char=""/>
                      </a:pPr>
                      <a:r>
                        <a:rPr lang="en-AU" sz="1400" dirty="0">
                          <a:effectLst/>
                          <a:latin typeface="Arial" panose="020B0604020202020204" pitchFamily="34" charset="0"/>
                          <a:ea typeface="Calibri" panose="020F0502020204030204" pitchFamily="34" charset="0"/>
                        </a:rPr>
                        <a:t>What would happen if the plant failed? Would it result in loss of contents, loss of load, unintended ejection of work pieces, explosion, fragmentation or collapse of parts?</a:t>
                      </a:r>
                      <a:endParaRPr lang="en-US" sz="1400" dirty="0">
                        <a:effectLst/>
                        <a:latin typeface="Arial" panose="020B0604020202020204" pitchFamily="34" charset="0"/>
                        <a:ea typeface="Times New Roman" panose="02020603050405020304" pitchFamily="18" charset="0"/>
                      </a:endParaRPr>
                    </a:p>
                  </a:txBody>
                  <a:tcPr marL="61133" marR="611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7"/>
                  </a:ext>
                </a:extLst>
              </a:tr>
              <a:tr h="314600">
                <a:tc vMerge="1">
                  <a:txBody>
                    <a:bodyPr/>
                    <a:lstStyle/>
                    <a:p>
                      <a:endParaRPr lang="en-US"/>
                    </a:p>
                  </a:txBody>
                  <a:tcPr/>
                </a:tc>
                <a:tc>
                  <a:txBody>
                    <a:bodyPr/>
                    <a:lstStyle/>
                    <a:p>
                      <a:pPr marL="342900" marR="0" lvl="0" indent="-342900">
                        <a:spcBef>
                          <a:spcPts val="600"/>
                        </a:spcBef>
                        <a:spcAft>
                          <a:spcPts val="0"/>
                        </a:spcAft>
                        <a:buFont typeface="Symbol" panose="05050102010706020507" pitchFamily="18" charset="2"/>
                        <a:buChar char=""/>
                      </a:pPr>
                      <a:r>
                        <a:rPr lang="en-AU" sz="1400" dirty="0">
                          <a:effectLst/>
                          <a:latin typeface="Arial" panose="020B0604020202020204" pitchFamily="34" charset="0"/>
                          <a:ea typeface="Calibri" panose="020F0502020204030204" pitchFamily="34" charset="0"/>
                        </a:rPr>
                        <a:t>Is it possible for the plant to move or be operated accidently?</a:t>
                      </a:r>
                      <a:endParaRPr lang="en-US" sz="1400" dirty="0">
                        <a:effectLst/>
                        <a:latin typeface="Arial" panose="020B0604020202020204" pitchFamily="34" charset="0"/>
                        <a:ea typeface="Times New Roman" panose="02020603050405020304" pitchFamily="18" charset="0"/>
                      </a:endParaRPr>
                    </a:p>
                  </a:txBody>
                  <a:tcPr marL="61133" marR="611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3" name="Footer Placeholder 2"/>
          <p:cNvSpPr>
            <a:spLocks noGrp="1"/>
          </p:cNvSpPr>
          <p:nvPr>
            <p:ph type="ftr" sz="quarter" idx="11"/>
          </p:nvPr>
        </p:nvSpPr>
        <p:spPr/>
        <p:txBody>
          <a:bodyPr/>
          <a:lstStyle/>
          <a:p>
            <a:r>
              <a:rPr lang="en-US" smtClean="0"/>
              <a:t>Copy Right @NECL</a:t>
            </a:r>
            <a:endParaRPr lang="en-US"/>
          </a:p>
        </p:txBody>
      </p:sp>
      <p:sp>
        <p:nvSpPr>
          <p:cNvPr id="5" name="Date Placeholder 4"/>
          <p:cNvSpPr>
            <a:spLocks noGrp="1"/>
          </p:cNvSpPr>
          <p:nvPr>
            <p:ph type="dt" sz="half" idx="10"/>
          </p:nvPr>
        </p:nvSpPr>
        <p:spPr/>
        <p:txBody>
          <a:bodyPr/>
          <a:lstStyle/>
          <a:p>
            <a:r>
              <a:rPr lang="en-US" smtClean="0"/>
              <a:t>COPY RIGHT RESERVED</a:t>
            </a:r>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83</a:t>
            </a:fld>
            <a:endParaRPr lang="en-US"/>
          </a:p>
        </p:txBody>
      </p:sp>
    </p:spTree>
    <p:extLst>
      <p:ext uri="{BB962C8B-B14F-4D97-AF65-F5344CB8AC3E}">
        <p14:creationId xmlns:p14="http://schemas.microsoft.com/office/powerpoint/2010/main" val="3992307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8167" y="381000"/>
            <a:ext cx="10106527" cy="838200"/>
          </a:xfrm>
        </p:spPr>
        <p:txBody>
          <a:bodyPr/>
          <a:lstStyle/>
          <a:p>
            <a:r>
              <a:rPr lang="en-AU" sz="3600" dirty="0">
                <a:solidFill>
                  <a:srgbClr val="1BDCFF"/>
                </a:solidFill>
              </a:rPr>
              <a:t>Things to consider to identify plant hazards</a:t>
            </a:r>
            <a:endParaRPr lang="en-US" dirty="0"/>
          </a:p>
        </p:txBody>
      </p:sp>
      <p:graphicFrame>
        <p:nvGraphicFramePr>
          <p:cNvPr id="4" name="Content Placeholder 3"/>
          <p:cNvGraphicFramePr>
            <a:graphicFrameLocks noGrp="1"/>
          </p:cNvGraphicFramePr>
          <p:nvPr>
            <p:ph idx="1"/>
            <p:extLst/>
          </p:nvPr>
        </p:nvGraphicFramePr>
        <p:xfrm>
          <a:off x="2251710" y="1840230"/>
          <a:ext cx="8298180" cy="4363934"/>
        </p:xfrm>
        <a:graphic>
          <a:graphicData uri="http://schemas.openxmlformats.org/drawingml/2006/table">
            <a:tbl>
              <a:tblPr firstRow="1" firstCol="1" bandRow="1"/>
              <a:tblGrid>
                <a:gridCol w="3978075">
                  <a:extLst>
                    <a:ext uri="{9D8B030D-6E8A-4147-A177-3AD203B41FA5}">
                      <a16:colId xmlns:a16="http://schemas.microsoft.com/office/drawing/2014/main" val="20000"/>
                    </a:ext>
                  </a:extLst>
                </a:gridCol>
                <a:gridCol w="4320105">
                  <a:extLst>
                    <a:ext uri="{9D8B030D-6E8A-4147-A177-3AD203B41FA5}">
                      <a16:colId xmlns:a16="http://schemas.microsoft.com/office/drawing/2014/main" val="20001"/>
                    </a:ext>
                  </a:extLst>
                </a:gridCol>
              </a:tblGrid>
              <a:tr h="386294">
                <a:tc>
                  <a:txBody>
                    <a:bodyPr/>
                    <a:lstStyle/>
                    <a:p>
                      <a:pPr marL="0" marR="0">
                        <a:spcBef>
                          <a:spcPts val="0"/>
                        </a:spcBef>
                        <a:spcAft>
                          <a:spcPts val="0"/>
                        </a:spcAft>
                      </a:pPr>
                      <a:r>
                        <a:rPr lang="en-AU" sz="14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Potential hazards</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5F91"/>
                    </a:solidFill>
                  </a:tcPr>
                </a:tc>
                <a:tc>
                  <a:txBody>
                    <a:bodyPr/>
                    <a:lstStyle/>
                    <a:p>
                      <a:pPr marL="0" marR="0">
                        <a:spcBef>
                          <a:spcPts val="0"/>
                        </a:spcBef>
                        <a:spcAft>
                          <a:spcPts val="0"/>
                        </a:spcAft>
                      </a:pPr>
                      <a:r>
                        <a:rPr lang="en-AU" sz="14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Phases of the plant lifecycle</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5F91"/>
                    </a:solidFill>
                  </a:tcPr>
                </a:tc>
                <a:extLst>
                  <a:ext uri="{0D108BD9-81ED-4DB2-BD59-A6C34878D82A}">
                    <a16:rowId xmlns:a16="http://schemas.microsoft.com/office/drawing/2014/main" val="10000"/>
                  </a:ext>
                </a:extLst>
              </a:tr>
              <a:tr h="3726601">
                <a:tc>
                  <a:txBody>
                    <a:bodyPr/>
                    <a:lstStyle/>
                    <a:p>
                      <a:pPr marL="342900" marR="0" lvl="0" indent="-342900">
                        <a:spcBef>
                          <a:spcPts val="600"/>
                        </a:spcBef>
                        <a:spcAft>
                          <a:spcPts val="0"/>
                        </a:spcAft>
                        <a:buFont typeface="Symbol" panose="05050102010706020507" pitchFamily="18" charset="2"/>
                        <a:buChar char=""/>
                      </a:pPr>
                      <a:r>
                        <a:rPr lang="en-AU" sz="1400" dirty="0">
                          <a:effectLst/>
                          <a:latin typeface="Arial" panose="020B0604020202020204" pitchFamily="34" charset="0"/>
                          <a:ea typeface="Times New Roman" panose="02020603050405020304" pitchFamily="18" charset="0"/>
                        </a:rPr>
                        <a:t>mechanical e.g. crushing, cutting, trapping, shearing and high pressure fluids</a:t>
                      </a:r>
                      <a:endParaRPr lang="en-US" sz="1400" dirty="0">
                        <a:effectLst/>
                        <a:latin typeface="Arial" panose="020B0604020202020204" pitchFamily="34" charset="0"/>
                        <a:ea typeface="Times New Roman" panose="02020603050405020304" pitchFamily="18" charset="0"/>
                      </a:endParaRPr>
                    </a:p>
                    <a:p>
                      <a:pPr marL="342900" marR="0" lvl="0" indent="-342900">
                        <a:spcBef>
                          <a:spcPts val="600"/>
                        </a:spcBef>
                        <a:spcAft>
                          <a:spcPts val="0"/>
                        </a:spcAft>
                        <a:buFont typeface="Symbol" panose="05050102010706020507" pitchFamily="18" charset="2"/>
                        <a:buChar char=""/>
                      </a:pPr>
                      <a:r>
                        <a:rPr lang="en-AU" sz="1400" dirty="0">
                          <a:effectLst/>
                          <a:latin typeface="Arial" panose="020B0604020202020204" pitchFamily="34" charset="0"/>
                          <a:ea typeface="Times New Roman" panose="02020603050405020304" pitchFamily="18" charset="0"/>
                        </a:rPr>
                        <a:t>electrical</a:t>
                      </a:r>
                      <a:endParaRPr lang="en-US" sz="1400" dirty="0">
                        <a:effectLst/>
                        <a:latin typeface="Arial" panose="020B0604020202020204" pitchFamily="34" charset="0"/>
                        <a:ea typeface="Times New Roman" panose="02020603050405020304" pitchFamily="18" charset="0"/>
                      </a:endParaRPr>
                    </a:p>
                    <a:p>
                      <a:pPr marL="342900" marR="0" lvl="0" indent="-342900">
                        <a:spcBef>
                          <a:spcPts val="600"/>
                        </a:spcBef>
                        <a:spcAft>
                          <a:spcPts val="0"/>
                        </a:spcAft>
                        <a:buFont typeface="Symbol" panose="05050102010706020507" pitchFamily="18" charset="2"/>
                        <a:buChar char=""/>
                      </a:pPr>
                      <a:r>
                        <a:rPr lang="en-AU" sz="1400" dirty="0">
                          <a:effectLst/>
                          <a:latin typeface="Arial" panose="020B0604020202020204" pitchFamily="34" charset="0"/>
                          <a:ea typeface="Times New Roman" panose="02020603050405020304" pitchFamily="18" charset="0"/>
                        </a:rPr>
                        <a:t>thermal</a:t>
                      </a:r>
                      <a:endParaRPr lang="en-US" sz="1400" dirty="0">
                        <a:effectLst/>
                        <a:latin typeface="Arial" panose="020B0604020202020204" pitchFamily="34" charset="0"/>
                        <a:ea typeface="Times New Roman" panose="02020603050405020304" pitchFamily="18" charset="0"/>
                      </a:endParaRPr>
                    </a:p>
                    <a:p>
                      <a:pPr marL="342900" marR="0" lvl="0" indent="-342900">
                        <a:spcBef>
                          <a:spcPts val="600"/>
                        </a:spcBef>
                        <a:spcAft>
                          <a:spcPts val="0"/>
                        </a:spcAft>
                        <a:buFont typeface="Symbol" panose="05050102010706020507" pitchFamily="18" charset="2"/>
                        <a:buChar char=""/>
                      </a:pPr>
                      <a:r>
                        <a:rPr lang="en-AU" sz="1400" dirty="0">
                          <a:effectLst/>
                          <a:latin typeface="Arial" panose="020B0604020202020204" pitchFamily="34" charset="0"/>
                          <a:ea typeface="Times New Roman" panose="02020603050405020304" pitchFamily="18" charset="0"/>
                        </a:rPr>
                        <a:t>noise</a:t>
                      </a:r>
                      <a:endParaRPr lang="en-US" sz="1400" dirty="0">
                        <a:effectLst/>
                        <a:latin typeface="Arial" panose="020B0604020202020204" pitchFamily="34" charset="0"/>
                        <a:ea typeface="Times New Roman" panose="02020603050405020304" pitchFamily="18" charset="0"/>
                      </a:endParaRPr>
                    </a:p>
                    <a:p>
                      <a:pPr marL="342900" marR="0" lvl="0" indent="-342900">
                        <a:spcBef>
                          <a:spcPts val="600"/>
                        </a:spcBef>
                        <a:spcAft>
                          <a:spcPts val="0"/>
                        </a:spcAft>
                        <a:buFont typeface="Symbol" panose="05050102010706020507" pitchFamily="18" charset="2"/>
                        <a:buChar char=""/>
                      </a:pPr>
                      <a:r>
                        <a:rPr lang="en-AU" sz="1400" dirty="0">
                          <a:effectLst/>
                          <a:latin typeface="Arial" panose="020B0604020202020204" pitchFamily="34" charset="0"/>
                          <a:ea typeface="Times New Roman" panose="02020603050405020304" pitchFamily="18" charset="0"/>
                        </a:rPr>
                        <a:t>vibration</a:t>
                      </a:r>
                      <a:endParaRPr lang="en-US" sz="1400" dirty="0">
                        <a:effectLst/>
                        <a:latin typeface="Arial" panose="020B0604020202020204" pitchFamily="34" charset="0"/>
                        <a:ea typeface="Times New Roman" panose="02020603050405020304" pitchFamily="18" charset="0"/>
                      </a:endParaRPr>
                    </a:p>
                    <a:p>
                      <a:pPr marL="342900" marR="0" lvl="0" indent="-342900">
                        <a:spcBef>
                          <a:spcPts val="600"/>
                        </a:spcBef>
                        <a:spcAft>
                          <a:spcPts val="0"/>
                        </a:spcAft>
                        <a:buFont typeface="Symbol" panose="05050102010706020507" pitchFamily="18" charset="2"/>
                        <a:buChar char=""/>
                      </a:pPr>
                      <a:r>
                        <a:rPr lang="en-AU" sz="1400" dirty="0">
                          <a:effectLst/>
                          <a:latin typeface="Arial" panose="020B0604020202020204" pitchFamily="34" charset="0"/>
                          <a:ea typeface="Times New Roman" panose="02020603050405020304" pitchFamily="18" charset="0"/>
                        </a:rPr>
                        <a:t>radiation</a:t>
                      </a:r>
                      <a:endParaRPr lang="en-US" sz="1400" dirty="0">
                        <a:effectLst/>
                        <a:latin typeface="Arial" panose="020B0604020202020204" pitchFamily="34" charset="0"/>
                        <a:ea typeface="Times New Roman" panose="02020603050405020304" pitchFamily="18" charset="0"/>
                      </a:endParaRPr>
                    </a:p>
                    <a:p>
                      <a:pPr marL="342900" marR="0" lvl="0" indent="-342900">
                        <a:spcBef>
                          <a:spcPts val="600"/>
                        </a:spcBef>
                        <a:spcAft>
                          <a:spcPts val="0"/>
                        </a:spcAft>
                        <a:buFont typeface="Symbol" panose="05050102010706020507" pitchFamily="18" charset="2"/>
                        <a:buChar char=""/>
                      </a:pPr>
                      <a:r>
                        <a:rPr lang="en-AU" sz="1400" dirty="0">
                          <a:effectLst/>
                          <a:latin typeface="Arial" panose="020B0604020202020204" pitchFamily="34" charset="0"/>
                          <a:ea typeface="Times New Roman" panose="02020603050405020304" pitchFamily="18" charset="0"/>
                        </a:rPr>
                        <a:t>hazardous chemicals</a:t>
                      </a:r>
                      <a:endParaRPr lang="en-US" sz="1400" dirty="0">
                        <a:effectLst/>
                        <a:latin typeface="Arial" panose="020B0604020202020204" pitchFamily="34" charset="0"/>
                        <a:ea typeface="Times New Roman" panose="02020603050405020304" pitchFamily="18" charset="0"/>
                      </a:endParaRPr>
                    </a:p>
                    <a:p>
                      <a:pPr marL="342900" marR="0" lvl="0" indent="-342900">
                        <a:spcBef>
                          <a:spcPts val="600"/>
                        </a:spcBef>
                        <a:spcAft>
                          <a:spcPts val="0"/>
                        </a:spcAft>
                        <a:buFont typeface="Symbol" panose="05050102010706020507" pitchFamily="18" charset="2"/>
                        <a:buChar char=""/>
                      </a:pPr>
                      <a:r>
                        <a:rPr lang="en-AU" sz="1400" dirty="0">
                          <a:effectLst/>
                          <a:latin typeface="Arial" panose="020B0604020202020204" pitchFamily="34" charset="0"/>
                          <a:ea typeface="Times New Roman" panose="02020603050405020304" pitchFamily="18" charset="0"/>
                        </a:rPr>
                        <a:t>slipping, tripping and falling</a:t>
                      </a:r>
                      <a:endParaRPr lang="en-US" sz="1400" dirty="0">
                        <a:effectLst/>
                        <a:latin typeface="Arial" panose="020B0604020202020204" pitchFamily="34" charset="0"/>
                        <a:ea typeface="Times New Roman" panose="02020603050405020304" pitchFamily="18" charset="0"/>
                      </a:endParaRPr>
                    </a:p>
                    <a:p>
                      <a:pPr marL="342900" marR="0" lvl="0" indent="-342900">
                        <a:spcBef>
                          <a:spcPts val="600"/>
                        </a:spcBef>
                        <a:spcAft>
                          <a:spcPts val="0"/>
                        </a:spcAft>
                        <a:buFont typeface="Symbol" panose="05050102010706020507" pitchFamily="18" charset="2"/>
                        <a:buChar char=""/>
                      </a:pPr>
                      <a:r>
                        <a:rPr lang="en-AU" sz="1400" dirty="0">
                          <a:effectLst/>
                          <a:latin typeface="Arial" panose="020B0604020202020204" pitchFamily="34" charset="0"/>
                          <a:ea typeface="Times New Roman" panose="02020603050405020304" pitchFamily="18" charset="0"/>
                        </a:rPr>
                        <a:t>manual handling</a:t>
                      </a:r>
                      <a:endParaRPr lang="en-US" sz="1400" dirty="0">
                        <a:effectLst/>
                        <a:latin typeface="Arial" panose="020B0604020202020204" pitchFamily="34" charset="0"/>
                        <a:ea typeface="Times New Roman" panose="02020603050405020304" pitchFamily="18" charset="0"/>
                      </a:endParaRPr>
                    </a:p>
                    <a:p>
                      <a:pPr marL="342900" marR="0" lvl="0" indent="-342900">
                        <a:spcBef>
                          <a:spcPts val="600"/>
                        </a:spcBef>
                        <a:spcAft>
                          <a:spcPts val="0"/>
                        </a:spcAft>
                        <a:buFont typeface="Symbol" panose="05050102010706020507" pitchFamily="18" charset="2"/>
                        <a:buChar char=""/>
                      </a:pPr>
                      <a:r>
                        <a:rPr lang="en-AU" sz="1400" dirty="0">
                          <a:effectLst/>
                          <a:latin typeface="Arial" panose="020B0604020202020204" pitchFamily="34" charset="0"/>
                          <a:ea typeface="Times New Roman" panose="02020603050405020304" pitchFamily="18" charset="0"/>
                        </a:rPr>
                        <a:t>confined spaces</a:t>
                      </a:r>
                      <a:endParaRPr lang="en-US" sz="1400" dirty="0">
                        <a:effectLst/>
                        <a:latin typeface="Arial" panose="020B0604020202020204" pitchFamily="34" charset="0"/>
                        <a:ea typeface="Times New Roman" panose="02020603050405020304" pitchFamily="18" charset="0"/>
                      </a:endParaRPr>
                    </a:p>
                    <a:p>
                      <a:pPr marL="342900" marR="0" lvl="0" indent="-342900">
                        <a:spcBef>
                          <a:spcPts val="600"/>
                        </a:spcBef>
                        <a:spcAft>
                          <a:spcPts val="0"/>
                        </a:spcAft>
                        <a:buFont typeface="Symbol" panose="05050102010706020507" pitchFamily="18" charset="2"/>
                        <a:buChar char=""/>
                      </a:pPr>
                      <a:r>
                        <a:rPr lang="en-AU" sz="1400" dirty="0">
                          <a:effectLst/>
                          <a:latin typeface="Arial" panose="020B0604020202020204" pitchFamily="34" charset="0"/>
                          <a:ea typeface="Times New Roman" panose="02020603050405020304" pitchFamily="18" charset="0"/>
                        </a:rPr>
                        <a:t>environmental conditions, and</a:t>
                      </a:r>
                      <a:endParaRPr lang="en-US" sz="1400" dirty="0">
                        <a:effectLst/>
                        <a:latin typeface="Arial" panose="020B0604020202020204" pitchFamily="34" charset="0"/>
                        <a:ea typeface="Times New Roman" panose="02020603050405020304" pitchFamily="18" charset="0"/>
                      </a:endParaRPr>
                    </a:p>
                    <a:p>
                      <a:pPr marL="342900" marR="0" lvl="0" indent="-342900">
                        <a:spcBef>
                          <a:spcPts val="600"/>
                        </a:spcBef>
                        <a:spcAft>
                          <a:spcPts val="0"/>
                        </a:spcAft>
                        <a:buFont typeface="Symbol" panose="05050102010706020507" pitchFamily="18" charset="2"/>
                        <a:buChar char=""/>
                      </a:pPr>
                      <a:r>
                        <a:rPr lang="en-AU" sz="1400" dirty="0">
                          <a:effectLst/>
                          <a:latin typeface="Arial" panose="020B0604020202020204" pitchFamily="34" charset="0"/>
                          <a:ea typeface="Times New Roman" panose="02020603050405020304" pitchFamily="18" charset="0"/>
                        </a:rPr>
                        <a:t>hazards resulting from a combination of the above.</a:t>
                      </a:r>
                      <a:endParaRPr lang="en-US" sz="1400" dirty="0">
                        <a:effectLst/>
                        <a:latin typeface="Arial" panose="020B060402020202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spcBef>
                          <a:spcPts val="600"/>
                        </a:spcBef>
                        <a:spcAft>
                          <a:spcPts val="0"/>
                        </a:spcAft>
                        <a:buFont typeface="Symbol" panose="05050102010706020507" pitchFamily="18" charset="2"/>
                        <a:buChar char=""/>
                      </a:pPr>
                      <a:r>
                        <a:rPr lang="en-AU" sz="1400" dirty="0">
                          <a:effectLst/>
                          <a:latin typeface="Arial" panose="020B0604020202020204" pitchFamily="34" charset="0"/>
                          <a:ea typeface="Times New Roman" panose="02020603050405020304" pitchFamily="18" charset="0"/>
                        </a:rPr>
                        <a:t>manufacture</a:t>
                      </a:r>
                      <a:endParaRPr lang="en-US" sz="1400" dirty="0">
                        <a:effectLst/>
                        <a:latin typeface="Arial" panose="020B0604020202020204" pitchFamily="34" charset="0"/>
                        <a:ea typeface="Times New Roman" panose="02020603050405020304" pitchFamily="18" charset="0"/>
                      </a:endParaRPr>
                    </a:p>
                    <a:p>
                      <a:pPr marL="342900" marR="0" lvl="0" indent="-342900">
                        <a:spcBef>
                          <a:spcPts val="600"/>
                        </a:spcBef>
                        <a:spcAft>
                          <a:spcPts val="0"/>
                        </a:spcAft>
                        <a:buFont typeface="Symbol" panose="05050102010706020507" pitchFamily="18" charset="2"/>
                        <a:buChar char=""/>
                      </a:pPr>
                      <a:r>
                        <a:rPr lang="en-AU" sz="1400" dirty="0">
                          <a:effectLst/>
                          <a:latin typeface="Arial" panose="020B0604020202020204" pitchFamily="34" charset="0"/>
                          <a:ea typeface="Times New Roman" panose="02020603050405020304" pitchFamily="18" charset="0"/>
                        </a:rPr>
                        <a:t>storage</a:t>
                      </a:r>
                      <a:endParaRPr lang="en-US" sz="1400" dirty="0">
                        <a:effectLst/>
                        <a:latin typeface="Arial" panose="020B0604020202020204" pitchFamily="34" charset="0"/>
                        <a:ea typeface="Times New Roman" panose="02020603050405020304" pitchFamily="18" charset="0"/>
                      </a:endParaRPr>
                    </a:p>
                    <a:p>
                      <a:pPr marL="342900" marR="0" lvl="0" indent="-342900">
                        <a:spcBef>
                          <a:spcPts val="600"/>
                        </a:spcBef>
                        <a:spcAft>
                          <a:spcPts val="0"/>
                        </a:spcAft>
                        <a:buFont typeface="Symbol" panose="05050102010706020507" pitchFamily="18" charset="2"/>
                        <a:buChar char=""/>
                      </a:pPr>
                      <a:r>
                        <a:rPr lang="en-AU" sz="1400" dirty="0">
                          <a:effectLst/>
                          <a:latin typeface="Arial" panose="020B0604020202020204" pitchFamily="34" charset="0"/>
                          <a:ea typeface="Times New Roman" panose="02020603050405020304" pitchFamily="18" charset="0"/>
                        </a:rPr>
                        <a:t>packing and transportation</a:t>
                      </a:r>
                      <a:endParaRPr lang="en-US" sz="1400" dirty="0">
                        <a:effectLst/>
                        <a:latin typeface="Arial" panose="020B0604020202020204" pitchFamily="34" charset="0"/>
                        <a:ea typeface="Times New Roman" panose="02020603050405020304" pitchFamily="18" charset="0"/>
                      </a:endParaRPr>
                    </a:p>
                    <a:p>
                      <a:pPr marL="342900" marR="0" lvl="0" indent="-342900">
                        <a:spcBef>
                          <a:spcPts val="600"/>
                        </a:spcBef>
                        <a:spcAft>
                          <a:spcPts val="0"/>
                        </a:spcAft>
                        <a:buFont typeface="Symbol" panose="05050102010706020507" pitchFamily="18" charset="2"/>
                        <a:buChar char=""/>
                      </a:pPr>
                      <a:r>
                        <a:rPr lang="en-AU" sz="1400" dirty="0">
                          <a:effectLst/>
                          <a:latin typeface="Arial" panose="020B0604020202020204" pitchFamily="34" charset="0"/>
                          <a:ea typeface="Times New Roman" panose="02020603050405020304" pitchFamily="18" charset="0"/>
                        </a:rPr>
                        <a:t>unloading and unpacking</a:t>
                      </a:r>
                      <a:endParaRPr lang="en-US" sz="1400" dirty="0">
                        <a:effectLst/>
                        <a:latin typeface="Arial" panose="020B0604020202020204" pitchFamily="34" charset="0"/>
                        <a:ea typeface="Times New Roman" panose="02020603050405020304" pitchFamily="18" charset="0"/>
                      </a:endParaRPr>
                    </a:p>
                    <a:p>
                      <a:pPr marL="342900" marR="0" lvl="0" indent="-342900">
                        <a:spcBef>
                          <a:spcPts val="600"/>
                        </a:spcBef>
                        <a:spcAft>
                          <a:spcPts val="0"/>
                        </a:spcAft>
                        <a:buFont typeface="Symbol" panose="05050102010706020507" pitchFamily="18" charset="2"/>
                        <a:buChar char=""/>
                      </a:pPr>
                      <a:r>
                        <a:rPr lang="en-AU" sz="1400" dirty="0">
                          <a:effectLst/>
                          <a:latin typeface="Arial" panose="020B0604020202020204" pitchFamily="34" charset="0"/>
                          <a:ea typeface="Times New Roman" panose="02020603050405020304" pitchFamily="18" charset="0"/>
                        </a:rPr>
                        <a:t>assembly</a:t>
                      </a:r>
                      <a:endParaRPr lang="en-US" sz="1400" dirty="0">
                        <a:effectLst/>
                        <a:latin typeface="Arial" panose="020B0604020202020204" pitchFamily="34" charset="0"/>
                        <a:ea typeface="Times New Roman" panose="02020603050405020304" pitchFamily="18" charset="0"/>
                      </a:endParaRPr>
                    </a:p>
                    <a:p>
                      <a:pPr marL="342900" marR="0" lvl="0" indent="-342900">
                        <a:spcBef>
                          <a:spcPts val="600"/>
                        </a:spcBef>
                        <a:spcAft>
                          <a:spcPts val="0"/>
                        </a:spcAft>
                        <a:buFont typeface="Symbol" panose="05050102010706020507" pitchFamily="18" charset="2"/>
                        <a:buChar char=""/>
                      </a:pPr>
                      <a:r>
                        <a:rPr lang="en-AU" sz="1400" dirty="0">
                          <a:effectLst/>
                          <a:latin typeface="Arial" panose="020B0604020202020204" pitchFamily="34" charset="0"/>
                          <a:ea typeface="Times New Roman" panose="02020603050405020304" pitchFamily="18" charset="0"/>
                        </a:rPr>
                        <a:t>installing</a:t>
                      </a:r>
                      <a:endParaRPr lang="en-US" sz="1400" dirty="0">
                        <a:effectLst/>
                        <a:latin typeface="Arial" panose="020B0604020202020204" pitchFamily="34" charset="0"/>
                        <a:ea typeface="Times New Roman" panose="02020603050405020304" pitchFamily="18" charset="0"/>
                      </a:endParaRPr>
                    </a:p>
                    <a:p>
                      <a:pPr marL="342900" marR="0" lvl="0" indent="-342900">
                        <a:spcBef>
                          <a:spcPts val="600"/>
                        </a:spcBef>
                        <a:spcAft>
                          <a:spcPts val="0"/>
                        </a:spcAft>
                        <a:buFont typeface="Symbol" panose="05050102010706020507" pitchFamily="18" charset="2"/>
                        <a:buChar char=""/>
                      </a:pPr>
                      <a:r>
                        <a:rPr lang="en-AU" sz="1400" dirty="0">
                          <a:effectLst/>
                          <a:latin typeface="Arial" panose="020B0604020202020204" pitchFamily="34" charset="0"/>
                          <a:ea typeface="Times New Roman" panose="02020603050405020304" pitchFamily="18" charset="0"/>
                        </a:rPr>
                        <a:t>commissioning</a:t>
                      </a:r>
                      <a:endParaRPr lang="en-US" sz="1400" dirty="0">
                        <a:effectLst/>
                        <a:latin typeface="Arial" panose="020B0604020202020204" pitchFamily="34" charset="0"/>
                        <a:ea typeface="Times New Roman" panose="02020603050405020304" pitchFamily="18" charset="0"/>
                      </a:endParaRPr>
                    </a:p>
                    <a:p>
                      <a:pPr marL="342900" marR="0" lvl="0" indent="-342900">
                        <a:spcBef>
                          <a:spcPts val="600"/>
                        </a:spcBef>
                        <a:spcAft>
                          <a:spcPts val="0"/>
                        </a:spcAft>
                        <a:buFont typeface="Symbol" panose="05050102010706020507" pitchFamily="18" charset="2"/>
                        <a:buChar char=""/>
                      </a:pPr>
                      <a:r>
                        <a:rPr lang="en-AU" sz="1400" dirty="0">
                          <a:effectLst/>
                          <a:latin typeface="Arial" panose="020B0604020202020204" pitchFamily="34" charset="0"/>
                          <a:ea typeface="Times New Roman" panose="02020603050405020304" pitchFamily="18" charset="0"/>
                        </a:rPr>
                        <a:t>using</a:t>
                      </a:r>
                      <a:endParaRPr lang="en-US" sz="1400" dirty="0">
                        <a:effectLst/>
                        <a:latin typeface="Arial" panose="020B0604020202020204" pitchFamily="34" charset="0"/>
                        <a:ea typeface="Times New Roman" panose="02020603050405020304" pitchFamily="18" charset="0"/>
                      </a:endParaRPr>
                    </a:p>
                    <a:p>
                      <a:pPr marL="342900" marR="0" lvl="0" indent="-342900">
                        <a:spcBef>
                          <a:spcPts val="600"/>
                        </a:spcBef>
                        <a:spcAft>
                          <a:spcPts val="0"/>
                        </a:spcAft>
                        <a:buFont typeface="Symbol" panose="05050102010706020507" pitchFamily="18" charset="2"/>
                        <a:buChar char=""/>
                      </a:pPr>
                      <a:r>
                        <a:rPr lang="en-AU" sz="1400" dirty="0">
                          <a:effectLst/>
                          <a:latin typeface="Arial" panose="020B0604020202020204" pitchFamily="34" charset="0"/>
                          <a:ea typeface="Times New Roman" panose="02020603050405020304" pitchFamily="18" charset="0"/>
                        </a:rPr>
                        <a:t>cleaning and adjustment</a:t>
                      </a:r>
                      <a:endParaRPr lang="en-US" sz="1400" dirty="0">
                        <a:effectLst/>
                        <a:latin typeface="Arial" panose="020B0604020202020204" pitchFamily="34" charset="0"/>
                        <a:ea typeface="Times New Roman" panose="02020603050405020304" pitchFamily="18" charset="0"/>
                      </a:endParaRPr>
                    </a:p>
                    <a:p>
                      <a:pPr marL="342900" marR="0" lvl="0" indent="-342900">
                        <a:spcBef>
                          <a:spcPts val="600"/>
                        </a:spcBef>
                        <a:spcAft>
                          <a:spcPts val="0"/>
                        </a:spcAft>
                        <a:buFont typeface="Symbol" panose="05050102010706020507" pitchFamily="18" charset="2"/>
                        <a:buChar char=""/>
                      </a:pPr>
                      <a:r>
                        <a:rPr lang="en-AU" sz="1400" dirty="0">
                          <a:effectLst/>
                          <a:latin typeface="Arial" panose="020B0604020202020204" pitchFamily="34" charset="0"/>
                          <a:ea typeface="Times New Roman" panose="02020603050405020304" pitchFamily="18" charset="0"/>
                        </a:rPr>
                        <a:t>inspection</a:t>
                      </a:r>
                      <a:endParaRPr lang="en-US" sz="1400" dirty="0">
                        <a:effectLst/>
                        <a:latin typeface="Arial" panose="020B0604020202020204" pitchFamily="34" charset="0"/>
                        <a:ea typeface="Times New Roman" panose="02020603050405020304" pitchFamily="18" charset="0"/>
                      </a:endParaRPr>
                    </a:p>
                    <a:p>
                      <a:pPr marL="342900" marR="0" lvl="0" indent="-342900">
                        <a:spcBef>
                          <a:spcPts val="600"/>
                        </a:spcBef>
                        <a:spcAft>
                          <a:spcPts val="0"/>
                        </a:spcAft>
                        <a:buFont typeface="Symbol" panose="05050102010706020507" pitchFamily="18" charset="2"/>
                        <a:buChar char=""/>
                      </a:pPr>
                      <a:r>
                        <a:rPr lang="en-AU" sz="1400" dirty="0">
                          <a:effectLst/>
                          <a:latin typeface="Arial" panose="020B0604020202020204" pitchFamily="34" charset="0"/>
                          <a:ea typeface="Times New Roman" panose="02020603050405020304" pitchFamily="18" charset="0"/>
                        </a:rPr>
                        <a:t>planned and unplanned maintenance or repair</a:t>
                      </a:r>
                      <a:endParaRPr lang="en-US" sz="1400" dirty="0">
                        <a:effectLst/>
                        <a:latin typeface="Arial" panose="020B0604020202020204" pitchFamily="34" charset="0"/>
                        <a:ea typeface="Times New Roman" panose="02020603050405020304" pitchFamily="18" charset="0"/>
                      </a:endParaRPr>
                    </a:p>
                    <a:p>
                      <a:pPr marL="342900" marR="0" lvl="0" indent="-342900">
                        <a:spcBef>
                          <a:spcPts val="600"/>
                        </a:spcBef>
                        <a:spcAft>
                          <a:spcPts val="0"/>
                        </a:spcAft>
                        <a:buFont typeface="Symbol" panose="05050102010706020507" pitchFamily="18" charset="2"/>
                        <a:buChar char=""/>
                      </a:pPr>
                      <a:r>
                        <a:rPr lang="en-AU" sz="1400" dirty="0">
                          <a:effectLst/>
                          <a:latin typeface="Arial" panose="020B0604020202020204" pitchFamily="34" charset="0"/>
                          <a:ea typeface="Times New Roman" panose="02020603050405020304" pitchFamily="18" charset="0"/>
                        </a:rPr>
                        <a:t>decommissioning</a:t>
                      </a:r>
                      <a:endParaRPr lang="en-US" sz="1400" dirty="0">
                        <a:effectLst/>
                        <a:latin typeface="Arial" panose="020B0604020202020204" pitchFamily="34" charset="0"/>
                        <a:ea typeface="Times New Roman" panose="02020603050405020304" pitchFamily="18" charset="0"/>
                      </a:endParaRPr>
                    </a:p>
                    <a:p>
                      <a:pPr marL="342900" marR="0" lvl="0" indent="-342900">
                        <a:spcBef>
                          <a:spcPts val="600"/>
                        </a:spcBef>
                        <a:spcAft>
                          <a:spcPts val="0"/>
                        </a:spcAft>
                        <a:buFont typeface="Symbol" panose="05050102010706020507" pitchFamily="18" charset="2"/>
                        <a:buChar char=""/>
                      </a:pPr>
                      <a:r>
                        <a:rPr lang="en-AU" sz="1400" dirty="0">
                          <a:effectLst/>
                          <a:latin typeface="Arial" panose="020B0604020202020204" pitchFamily="34" charset="0"/>
                          <a:ea typeface="Times New Roman" panose="02020603050405020304" pitchFamily="18" charset="0"/>
                        </a:rPr>
                        <a:t>dismantling, and</a:t>
                      </a:r>
                      <a:endParaRPr lang="en-US" sz="1400" dirty="0">
                        <a:effectLst/>
                        <a:latin typeface="Arial" panose="020B0604020202020204" pitchFamily="34" charset="0"/>
                        <a:ea typeface="Times New Roman" panose="02020603050405020304" pitchFamily="18" charset="0"/>
                      </a:endParaRPr>
                    </a:p>
                    <a:p>
                      <a:pPr marL="342900" marR="0" lvl="0" indent="-342900">
                        <a:spcBef>
                          <a:spcPts val="600"/>
                        </a:spcBef>
                        <a:spcAft>
                          <a:spcPts val="0"/>
                        </a:spcAft>
                        <a:buFont typeface="Symbol" panose="05050102010706020507" pitchFamily="18" charset="2"/>
                        <a:buChar char=""/>
                      </a:pPr>
                      <a:r>
                        <a:rPr lang="en-AU" sz="1400" dirty="0">
                          <a:effectLst/>
                          <a:latin typeface="Arial" panose="020B0604020202020204" pitchFamily="34" charset="0"/>
                          <a:ea typeface="Times New Roman" panose="02020603050405020304" pitchFamily="18" charset="0"/>
                        </a:rPr>
                        <a:t>disposal and recycling.</a:t>
                      </a:r>
                      <a:endParaRPr lang="en-US" sz="1400" dirty="0">
                        <a:effectLst/>
                        <a:latin typeface="Arial" panose="020B060402020202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3" name="Footer Placeholder 2"/>
          <p:cNvSpPr>
            <a:spLocks noGrp="1"/>
          </p:cNvSpPr>
          <p:nvPr>
            <p:ph type="ftr" sz="quarter" idx="11"/>
          </p:nvPr>
        </p:nvSpPr>
        <p:spPr/>
        <p:txBody>
          <a:bodyPr/>
          <a:lstStyle/>
          <a:p>
            <a:r>
              <a:rPr lang="en-US" smtClean="0"/>
              <a:t>Copy Right @NECL</a:t>
            </a:r>
            <a:endParaRPr lang="en-US"/>
          </a:p>
        </p:txBody>
      </p:sp>
      <p:sp>
        <p:nvSpPr>
          <p:cNvPr id="5" name="Date Placeholder 4"/>
          <p:cNvSpPr>
            <a:spLocks noGrp="1"/>
          </p:cNvSpPr>
          <p:nvPr>
            <p:ph type="dt" sz="half" idx="10"/>
          </p:nvPr>
        </p:nvSpPr>
        <p:spPr/>
        <p:txBody>
          <a:bodyPr/>
          <a:lstStyle/>
          <a:p>
            <a:r>
              <a:rPr lang="en-US" smtClean="0"/>
              <a:t>COPY RIGHT RESERVED</a:t>
            </a:r>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84</a:t>
            </a:fld>
            <a:endParaRPr lang="en-US"/>
          </a:p>
        </p:txBody>
      </p:sp>
    </p:spTree>
    <p:extLst>
      <p:ext uri="{BB962C8B-B14F-4D97-AF65-F5344CB8AC3E}">
        <p14:creationId xmlns:p14="http://schemas.microsoft.com/office/powerpoint/2010/main" val="1786410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i="1" dirty="0"/>
              <a:t>Assessing and controlling </a:t>
            </a:r>
            <a:r>
              <a:rPr lang="en-AU" b="1" i="1" dirty="0" smtClean="0"/>
              <a:t>risks</a:t>
            </a:r>
            <a:endParaRPr lang="en-US" dirty="0"/>
          </a:p>
        </p:txBody>
      </p:sp>
      <p:sp>
        <p:nvSpPr>
          <p:cNvPr id="3" name="Content Placeholder 2"/>
          <p:cNvSpPr>
            <a:spLocks noGrp="1"/>
          </p:cNvSpPr>
          <p:nvPr>
            <p:ph idx="1"/>
          </p:nvPr>
        </p:nvSpPr>
        <p:spPr>
          <a:xfrm>
            <a:off x="2013739" y="1868906"/>
            <a:ext cx="5863390" cy="4641754"/>
          </a:xfrm>
        </p:spPr>
        <p:txBody>
          <a:bodyPr>
            <a:normAutofit lnSpcReduction="10000"/>
          </a:bodyPr>
          <a:lstStyle/>
          <a:p>
            <a:r>
              <a:rPr lang="en-AU" dirty="0" smtClean="0"/>
              <a:t>A </a:t>
            </a:r>
            <a:r>
              <a:rPr lang="en-AU" dirty="0"/>
              <a:t>risk assessment involves considering what could happen if someone is exposed to a hazard and the likelihood of it happening. </a:t>
            </a:r>
            <a:endParaRPr lang="en-AU" dirty="0" smtClean="0"/>
          </a:p>
          <a:p>
            <a:r>
              <a:rPr lang="en-AU" dirty="0" smtClean="0"/>
              <a:t>Risk </a:t>
            </a:r>
            <a:r>
              <a:rPr lang="en-AU" dirty="0"/>
              <a:t>ranking is known as the hierarchy of risk controls. </a:t>
            </a:r>
            <a:endParaRPr lang="en-AU" dirty="0" smtClean="0"/>
          </a:p>
          <a:p>
            <a:r>
              <a:rPr lang="en-AU" dirty="0" smtClean="0"/>
              <a:t>Elimination </a:t>
            </a:r>
            <a:r>
              <a:rPr lang="en-AU" dirty="0"/>
              <a:t>is the most effective control </a:t>
            </a:r>
            <a:r>
              <a:rPr lang="en-AU" dirty="0" smtClean="0"/>
              <a:t>measure. </a:t>
            </a:r>
            <a:endParaRPr lang="en-US" dirty="0"/>
          </a:p>
          <a:p>
            <a:r>
              <a:rPr lang="en-AU" dirty="0" smtClean="0"/>
              <a:t>If </a:t>
            </a:r>
            <a:r>
              <a:rPr lang="en-AU" dirty="0"/>
              <a:t>eliminating the risk is not </a:t>
            </a:r>
            <a:r>
              <a:rPr lang="en-AU" dirty="0" smtClean="0"/>
              <a:t>practicable</a:t>
            </a:r>
            <a:r>
              <a:rPr lang="en-AU" dirty="0"/>
              <a:t>, you must consider using substitution, isolation or engineering controls, or a combination of these control measures, to minimise the risk. </a:t>
            </a:r>
            <a:endParaRPr lang="en-US" dirty="0"/>
          </a:p>
        </p:txBody>
      </p:sp>
      <p:sp>
        <p:nvSpPr>
          <p:cNvPr id="4" name="Footer Placeholder 3"/>
          <p:cNvSpPr>
            <a:spLocks noGrp="1"/>
          </p:cNvSpPr>
          <p:nvPr>
            <p:ph type="ftr" sz="quarter" idx="11"/>
          </p:nvPr>
        </p:nvSpPr>
        <p:spPr/>
        <p:txBody>
          <a:bodyPr/>
          <a:lstStyle/>
          <a:p>
            <a:r>
              <a:rPr lang="en-US" smtClean="0"/>
              <a:t>Copy Right @NECL</a:t>
            </a:r>
            <a:endParaRPr lang="en-US" dirty="0"/>
          </a:p>
        </p:txBody>
      </p:sp>
      <p:pic>
        <p:nvPicPr>
          <p:cNvPr id="5" name="Picture 4"/>
          <p:cNvPicPr>
            <a:picLocks noChangeAspect="1"/>
          </p:cNvPicPr>
          <p:nvPr/>
        </p:nvPicPr>
        <p:blipFill>
          <a:blip r:embed="rId2"/>
          <a:stretch>
            <a:fillRect/>
          </a:stretch>
        </p:blipFill>
        <p:spPr>
          <a:xfrm>
            <a:off x="7973381" y="2350167"/>
            <a:ext cx="3450079" cy="2877157"/>
          </a:xfrm>
          <a:prstGeom prst="rect">
            <a:avLst/>
          </a:prstGeom>
        </p:spPr>
      </p:pic>
      <p:sp>
        <p:nvSpPr>
          <p:cNvPr id="6" name="Date Placeholder 5"/>
          <p:cNvSpPr>
            <a:spLocks noGrp="1"/>
          </p:cNvSpPr>
          <p:nvPr>
            <p:ph type="dt" sz="half" idx="10"/>
          </p:nvPr>
        </p:nvSpPr>
        <p:spPr/>
        <p:txBody>
          <a:bodyPr/>
          <a:lstStyle/>
          <a:p>
            <a:r>
              <a:rPr lang="en-US" smtClean="0"/>
              <a:t>COPY RIGHT RESERVED</a:t>
            </a:r>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85</a:t>
            </a:fld>
            <a:endParaRPr lang="en-US"/>
          </a:p>
        </p:txBody>
      </p:sp>
    </p:spTree>
    <p:extLst>
      <p:ext uri="{BB962C8B-B14F-4D97-AF65-F5344CB8AC3E}">
        <p14:creationId xmlns:p14="http://schemas.microsoft.com/office/powerpoint/2010/main" val="86327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81000"/>
            <a:ext cx="9372600" cy="1110916"/>
          </a:xfrm>
        </p:spPr>
        <p:txBody>
          <a:bodyPr/>
          <a:lstStyle/>
          <a:p>
            <a:r>
              <a:rPr lang="en-US" dirty="0" smtClean="0"/>
              <a:t>Managing the risks</a:t>
            </a:r>
            <a:endParaRPr lang="en-US" dirty="0"/>
          </a:p>
        </p:txBody>
      </p:sp>
      <p:sp>
        <p:nvSpPr>
          <p:cNvPr id="3" name="Content Placeholder 2"/>
          <p:cNvSpPr>
            <a:spLocks noGrp="1"/>
          </p:cNvSpPr>
          <p:nvPr>
            <p:ph idx="1"/>
          </p:nvPr>
        </p:nvSpPr>
        <p:spPr>
          <a:xfrm>
            <a:off x="1981200" y="1708485"/>
            <a:ext cx="9372600" cy="4762036"/>
          </a:xfrm>
        </p:spPr>
        <p:txBody>
          <a:bodyPr>
            <a:normAutofit fontScale="92500" lnSpcReduction="20000"/>
          </a:bodyPr>
          <a:lstStyle/>
          <a:p>
            <a:pPr marL="0" indent="0">
              <a:buNone/>
            </a:pPr>
            <a:r>
              <a:rPr lang="en-AU" b="1" dirty="0"/>
              <a:t>Design phase</a:t>
            </a:r>
            <a:endParaRPr lang="en-US" b="1" dirty="0"/>
          </a:p>
          <a:p>
            <a:pPr marL="0" indent="0">
              <a:buNone/>
            </a:pPr>
            <a:r>
              <a:rPr lang="en-AU" dirty="0"/>
              <a:t>The design phase may involve:</a:t>
            </a:r>
            <a:endParaRPr lang="en-US" dirty="0"/>
          </a:p>
          <a:p>
            <a:pPr lvl="0"/>
            <a:r>
              <a:rPr lang="en-AU" dirty="0"/>
              <a:t>developing a prototype or initial design</a:t>
            </a:r>
            <a:endParaRPr lang="en-US" dirty="0"/>
          </a:p>
          <a:p>
            <a:pPr lvl="0"/>
            <a:r>
              <a:rPr lang="en-AU" dirty="0"/>
              <a:t>testing, trialling or evaluating the prototype or design</a:t>
            </a:r>
            <a:endParaRPr lang="en-US" dirty="0"/>
          </a:p>
          <a:p>
            <a:pPr lvl="0"/>
            <a:r>
              <a:rPr lang="en-AU" dirty="0"/>
              <a:t>redesigning to control any remaining risks, so far as is reasonably practicable, and</a:t>
            </a:r>
            <a:endParaRPr lang="en-US" dirty="0"/>
          </a:p>
          <a:p>
            <a:pPr lvl="0"/>
            <a:r>
              <a:rPr lang="en-AU" dirty="0"/>
              <a:t>finalising the design and preparing risk control plans for the lifecycle of the product</a:t>
            </a:r>
            <a:r>
              <a:rPr lang="en-AU" dirty="0" smtClean="0"/>
              <a:t>.</a:t>
            </a:r>
            <a:endParaRPr lang="en-US" dirty="0"/>
          </a:p>
          <a:p>
            <a:pPr marL="0" indent="0">
              <a:buNone/>
            </a:pPr>
            <a:r>
              <a:rPr lang="en-AU" b="1" i="1" dirty="0"/>
              <a:t>Technical standards</a:t>
            </a:r>
            <a:endParaRPr lang="en-US" b="1" i="1" dirty="0"/>
          </a:p>
          <a:p>
            <a:r>
              <a:rPr lang="en-AU" dirty="0"/>
              <a:t>A plant designer may use technical standards or a combination of standards and engineering principles relevant to the design requirements as long as the design meets regulatory requirements. </a:t>
            </a:r>
            <a:endParaRPr lang="en-US" dirty="0"/>
          </a:p>
        </p:txBody>
      </p:sp>
      <p:sp>
        <p:nvSpPr>
          <p:cNvPr id="4" name="Footer Placeholder 3"/>
          <p:cNvSpPr>
            <a:spLocks noGrp="1"/>
          </p:cNvSpPr>
          <p:nvPr>
            <p:ph type="ftr" sz="quarter" idx="11"/>
          </p:nvPr>
        </p:nvSpPr>
        <p:spPr/>
        <p:txBody>
          <a:bodyPr/>
          <a:lstStyle/>
          <a:p>
            <a:r>
              <a:rPr lang="en-US" smtClean="0"/>
              <a:t>Copy Right @NECL</a:t>
            </a:r>
            <a:endParaRPr lang="en-US"/>
          </a:p>
        </p:txBody>
      </p:sp>
      <p:sp>
        <p:nvSpPr>
          <p:cNvPr id="5" name="Date Placeholder 4"/>
          <p:cNvSpPr>
            <a:spLocks noGrp="1"/>
          </p:cNvSpPr>
          <p:nvPr>
            <p:ph type="dt" sz="half" idx="10"/>
          </p:nvPr>
        </p:nvSpPr>
        <p:spPr/>
        <p:txBody>
          <a:bodyPr/>
          <a:lstStyle/>
          <a:p>
            <a:r>
              <a:rPr lang="en-US" smtClean="0"/>
              <a:t>COPY RIGHT RESERVED</a:t>
            </a:r>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86</a:t>
            </a:fld>
            <a:endParaRPr lang="en-US"/>
          </a:p>
        </p:txBody>
      </p:sp>
    </p:spTree>
    <p:extLst>
      <p:ext uri="{BB962C8B-B14F-4D97-AF65-F5344CB8AC3E}">
        <p14:creationId xmlns:p14="http://schemas.microsoft.com/office/powerpoint/2010/main" val="3017721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Managing the risks</a:t>
            </a:r>
          </a:p>
        </p:txBody>
      </p:sp>
      <p:sp>
        <p:nvSpPr>
          <p:cNvPr id="3" name="Content Placeholder 2"/>
          <p:cNvSpPr>
            <a:spLocks noGrp="1"/>
          </p:cNvSpPr>
          <p:nvPr>
            <p:ph idx="1"/>
          </p:nvPr>
        </p:nvSpPr>
        <p:spPr>
          <a:xfrm>
            <a:off x="1981200" y="1676401"/>
            <a:ext cx="9372600" cy="4794120"/>
          </a:xfrm>
        </p:spPr>
        <p:txBody>
          <a:bodyPr>
            <a:normAutofit fontScale="85000" lnSpcReduction="20000"/>
          </a:bodyPr>
          <a:lstStyle/>
          <a:p>
            <a:pPr marL="0" indent="0">
              <a:buNone/>
            </a:pPr>
            <a:r>
              <a:rPr lang="en-AU" b="1" i="1" dirty="0"/>
              <a:t>Testing and examining plant</a:t>
            </a:r>
            <a:endParaRPr lang="en-US" b="1" i="1" dirty="0"/>
          </a:p>
          <a:p>
            <a:r>
              <a:rPr lang="en-AU" dirty="0"/>
              <a:t>Analysis, testing or examination that may be necessary to ensure, </a:t>
            </a:r>
            <a:r>
              <a:rPr lang="en-AU" dirty="0" smtClean="0"/>
              <a:t>that </a:t>
            </a:r>
            <a:r>
              <a:rPr lang="en-AU" dirty="0"/>
              <a:t>the plant is designed without risks to people’s health and safety </a:t>
            </a:r>
            <a:r>
              <a:rPr lang="en-AU" dirty="0" smtClean="0"/>
              <a:t>. </a:t>
            </a:r>
          </a:p>
          <a:p>
            <a:pPr marL="0" indent="0">
              <a:buNone/>
            </a:pPr>
            <a:r>
              <a:rPr lang="en-AU" dirty="0" smtClean="0"/>
              <a:t>Testing </a:t>
            </a:r>
            <a:r>
              <a:rPr lang="en-AU" dirty="0"/>
              <a:t>may include developing a prototype to:</a:t>
            </a:r>
            <a:endParaRPr lang="en-US" dirty="0"/>
          </a:p>
          <a:p>
            <a:pPr lvl="0"/>
            <a:r>
              <a:rPr lang="en-AU" dirty="0"/>
              <a:t>simulate the normal range of operational capabilities</a:t>
            </a:r>
            <a:endParaRPr lang="en-US" dirty="0"/>
          </a:p>
          <a:p>
            <a:pPr lvl="0"/>
            <a:r>
              <a:rPr lang="en-AU" dirty="0"/>
              <a:t>test design features to ensure ‘fail safe’ operation </a:t>
            </a:r>
            <a:endParaRPr lang="en-US" dirty="0"/>
          </a:p>
          <a:p>
            <a:pPr lvl="0"/>
            <a:r>
              <a:rPr lang="en-AU" dirty="0"/>
              <a:t>measure imposed stresses on critical components to ensure maximum design stresses are not exceeded</a:t>
            </a:r>
            <a:endParaRPr lang="en-US" dirty="0"/>
          </a:p>
          <a:p>
            <a:pPr lvl="0"/>
            <a:r>
              <a:rPr lang="en-AU" dirty="0"/>
              <a:t>test critical safety features like over-speed and over-pressure devices under both normal and adverse operational conditions, and</a:t>
            </a:r>
            <a:endParaRPr lang="en-US" dirty="0"/>
          </a:p>
          <a:p>
            <a:pPr lvl="0"/>
            <a:r>
              <a:rPr lang="en-AU" dirty="0"/>
              <a:t>develop overload testing procedures to ensure plant safety when plant is misused.</a:t>
            </a:r>
            <a:endParaRPr lang="en-US" dirty="0"/>
          </a:p>
          <a:p>
            <a:r>
              <a:rPr lang="en-AU" dirty="0"/>
              <a:t>Records of tests and examinations must be maintained by the designer.</a:t>
            </a:r>
            <a:endParaRPr lang="en-US" dirty="0"/>
          </a:p>
          <a:p>
            <a:pPr marL="0" indent="0">
              <a:buNone/>
            </a:pPr>
            <a:endParaRPr lang="en-US" dirty="0"/>
          </a:p>
        </p:txBody>
      </p:sp>
      <p:sp>
        <p:nvSpPr>
          <p:cNvPr id="4" name="Footer Placeholder 3"/>
          <p:cNvSpPr>
            <a:spLocks noGrp="1"/>
          </p:cNvSpPr>
          <p:nvPr>
            <p:ph type="ftr" sz="quarter" idx="11"/>
          </p:nvPr>
        </p:nvSpPr>
        <p:spPr/>
        <p:txBody>
          <a:bodyPr/>
          <a:lstStyle/>
          <a:p>
            <a:r>
              <a:rPr lang="en-US" smtClean="0"/>
              <a:t>Copy Right @NECL</a:t>
            </a:r>
            <a:endParaRPr lang="en-US"/>
          </a:p>
        </p:txBody>
      </p:sp>
      <p:sp>
        <p:nvSpPr>
          <p:cNvPr id="5" name="Date Placeholder 4"/>
          <p:cNvSpPr>
            <a:spLocks noGrp="1"/>
          </p:cNvSpPr>
          <p:nvPr>
            <p:ph type="dt" sz="half" idx="10"/>
          </p:nvPr>
        </p:nvSpPr>
        <p:spPr/>
        <p:txBody>
          <a:bodyPr/>
          <a:lstStyle/>
          <a:p>
            <a:r>
              <a:rPr lang="en-US" smtClean="0"/>
              <a:t>COPY RIGHT RESERVED</a:t>
            </a:r>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87</a:t>
            </a:fld>
            <a:endParaRPr lang="en-US"/>
          </a:p>
        </p:txBody>
      </p:sp>
    </p:spTree>
    <p:extLst>
      <p:ext uri="{BB962C8B-B14F-4D97-AF65-F5344CB8AC3E}">
        <p14:creationId xmlns:p14="http://schemas.microsoft.com/office/powerpoint/2010/main" val="2850530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81000"/>
            <a:ext cx="9372600" cy="910590"/>
          </a:xfrm>
        </p:spPr>
        <p:txBody>
          <a:bodyPr>
            <a:normAutofit fontScale="90000"/>
          </a:bodyPr>
          <a:lstStyle/>
          <a:p>
            <a:r>
              <a:rPr lang="en-US" sz="3600" dirty="0" smtClean="0"/>
              <a:t>IMPLEMENTATION AND MONITORING - DESIGN PHASE</a:t>
            </a:r>
            <a:endParaRPr lang="en-US" sz="3600" dirty="0"/>
          </a:p>
        </p:txBody>
      </p:sp>
      <p:sp>
        <p:nvSpPr>
          <p:cNvPr id="3" name="Content Placeholder 2"/>
          <p:cNvSpPr>
            <a:spLocks noGrp="1"/>
          </p:cNvSpPr>
          <p:nvPr>
            <p:ph idx="1"/>
          </p:nvPr>
        </p:nvSpPr>
        <p:spPr>
          <a:xfrm>
            <a:off x="1981200" y="1676401"/>
            <a:ext cx="9372600" cy="4794120"/>
          </a:xfrm>
        </p:spPr>
        <p:txBody>
          <a:bodyPr>
            <a:normAutofit fontScale="92500"/>
          </a:bodyPr>
          <a:lstStyle/>
          <a:p>
            <a:pPr marL="0" indent="0">
              <a:buNone/>
            </a:pPr>
            <a:r>
              <a:rPr lang="en-US" dirty="0" smtClean="0"/>
              <a:t>1</a:t>
            </a:r>
            <a:r>
              <a:rPr lang="en-US" dirty="0"/>
              <a:t>. PLANT AND FACILITIES LOCATION</a:t>
            </a:r>
          </a:p>
          <a:p>
            <a:pPr marL="0" indent="0">
              <a:buNone/>
            </a:pPr>
            <a:r>
              <a:rPr lang="en-US" dirty="0"/>
              <a:t>Several studies and analyses are performed to assure facilities location takes </a:t>
            </a:r>
            <a:r>
              <a:rPr lang="en-US" dirty="0" smtClean="0"/>
              <a:t>into account EHS </a:t>
            </a:r>
            <a:r>
              <a:rPr lang="en-US" dirty="0"/>
              <a:t>risks, requirements and local peculiarities.</a:t>
            </a:r>
          </a:p>
          <a:p>
            <a:pPr marL="0" indent="0">
              <a:buNone/>
            </a:pPr>
            <a:r>
              <a:rPr lang="en-US" dirty="0" smtClean="0"/>
              <a:t>Requirements </a:t>
            </a:r>
            <a:r>
              <a:rPr lang="en-US" dirty="0"/>
              <a:t>Compliance</a:t>
            </a:r>
          </a:p>
          <a:p>
            <a:pPr algn="just"/>
            <a:r>
              <a:rPr lang="en-US" dirty="0"/>
              <a:t>Any impact on plot plan coming from standards and regulation or </a:t>
            </a:r>
            <a:r>
              <a:rPr lang="en-US" dirty="0" smtClean="0"/>
              <a:t>recommendations from </a:t>
            </a:r>
            <a:r>
              <a:rPr lang="en-US" dirty="0"/>
              <a:t>the Environmental Impact Assessment are highlighted and taken into account</a:t>
            </a:r>
            <a:r>
              <a:rPr lang="en-US" dirty="0" smtClean="0"/>
              <a:t>. Implementation </a:t>
            </a:r>
            <a:r>
              <a:rPr lang="en-US" dirty="0"/>
              <a:t>of regulations is checked.</a:t>
            </a:r>
          </a:p>
          <a:p>
            <a:pPr marL="0" indent="0">
              <a:buNone/>
            </a:pPr>
            <a:r>
              <a:rPr lang="en-US" dirty="0" smtClean="0"/>
              <a:t>Quantitative </a:t>
            </a:r>
            <a:r>
              <a:rPr lang="en-US" dirty="0"/>
              <a:t>risk assessment</a:t>
            </a:r>
          </a:p>
          <a:p>
            <a:pPr algn="just"/>
            <a:r>
              <a:rPr lang="en-US" dirty="0"/>
              <a:t>The Quantitative Risk Assessment (QRA) is a study to evaluate risks during </a:t>
            </a:r>
            <a:r>
              <a:rPr lang="en-US" dirty="0" smtClean="0"/>
              <a:t>the production</a:t>
            </a:r>
            <a:r>
              <a:rPr lang="en-US" dirty="0"/>
              <a:t>, the use and the storage of hazardous substances for personnel inside </a:t>
            </a:r>
            <a:r>
              <a:rPr lang="en-US" dirty="0" smtClean="0"/>
              <a:t>the Site </a:t>
            </a:r>
            <a:r>
              <a:rPr lang="en-US" dirty="0"/>
              <a:t>and for members of the public beyond the site boundary</a:t>
            </a:r>
            <a:r>
              <a:rPr lang="en-US" dirty="0" smtClean="0"/>
              <a:t>. </a:t>
            </a:r>
            <a:endParaRPr lang="en-US" dirty="0"/>
          </a:p>
        </p:txBody>
      </p:sp>
      <p:sp>
        <p:nvSpPr>
          <p:cNvPr id="4" name="Footer Placeholder 3"/>
          <p:cNvSpPr>
            <a:spLocks noGrp="1"/>
          </p:cNvSpPr>
          <p:nvPr>
            <p:ph type="ftr" sz="quarter" idx="11"/>
          </p:nvPr>
        </p:nvSpPr>
        <p:spPr/>
        <p:txBody>
          <a:bodyPr/>
          <a:lstStyle/>
          <a:p>
            <a:r>
              <a:rPr lang="en-US" smtClean="0"/>
              <a:t>Copy Right @NECL</a:t>
            </a:r>
            <a:endParaRPr lang="en-US"/>
          </a:p>
        </p:txBody>
      </p:sp>
      <p:sp>
        <p:nvSpPr>
          <p:cNvPr id="5" name="Date Placeholder 4"/>
          <p:cNvSpPr>
            <a:spLocks noGrp="1"/>
          </p:cNvSpPr>
          <p:nvPr>
            <p:ph type="dt" sz="half" idx="10"/>
          </p:nvPr>
        </p:nvSpPr>
        <p:spPr/>
        <p:txBody>
          <a:bodyPr/>
          <a:lstStyle/>
          <a:p>
            <a:r>
              <a:rPr lang="en-US" smtClean="0"/>
              <a:t>COPY RIGHT RESERVED</a:t>
            </a:r>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88</a:t>
            </a:fld>
            <a:endParaRPr lang="en-US"/>
          </a:p>
        </p:txBody>
      </p:sp>
    </p:spTree>
    <p:extLst>
      <p:ext uri="{BB962C8B-B14F-4D97-AF65-F5344CB8AC3E}">
        <p14:creationId xmlns:p14="http://schemas.microsoft.com/office/powerpoint/2010/main" val="3099446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81000"/>
            <a:ext cx="9372600" cy="958516"/>
          </a:xfrm>
        </p:spPr>
        <p:txBody>
          <a:bodyPr>
            <a:normAutofit/>
          </a:bodyPr>
          <a:lstStyle/>
          <a:p>
            <a:r>
              <a:rPr lang="en-US" sz="3600" dirty="0"/>
              <a:t>PROCESS </a:t>
            </a:r>
            <a:r>
              <a:rPr lang="en-US" sz="3600" dirty="0" smtClean="0"/>
              <a:t>safety DESIGN</a:t>
            </a:r>
            <a:endParaRPr lang="en-US" sz="3600" dirty="0"/>
          </a:p>
        </p:txBody>
      </p:sp>
      <p:sp>
        <p:nvSpPr>
          <p:cNvPr id="3" name="Content Placeholder 2"/>
          <p:cNvSpPr>
            <a:spLocks noGrp="1"/>
          </p:cNvSpPr>
          <p:nvPr>
            <p:ph idx="1"/>
          </p:nvPr>
        </p:nvSpPr>
        <p:spPr>
          <a:xfrm>
            <a:off x="1981200" y="1467853"/>
            <a:ext cx="9372600" cy="5002667"/>
          </a:xfrm>
        </p:spPr>
        <p:txBody>
          <a:bodyPr>
            <a:normAutofit lnSpcReduction="10000"/>
          </a:bodyPr>
          <a:lstStyle/>
          <a:p>
            <a:pPr marL="0" indent="0">
              <a:buNone/>
            </a:pPr>
            <a:r>
              <a:rPr lang="en-US" dirty="0"/>
              <a:t>Process Safety Design Criteria</a:t>
            </a:r>
          </a:p>
          <a:p>
            <a:r>
              <a:rPr lang="en-US" dirty="0"/>
              <a:t>The Process Safety Design Criteria </a:t>
            </a:r>
            <a:r>
              <a:rPr lang="en-US" dirty="0" smtClean="0"/>
              <a:t>is </a:t>
            </a:r>
            <a:r>
              <a:rPr lang="en-US" dirty="0"/>
              <a:t>the collection of the </a:t>
            </a:r>
            <a:r>
              <a:rPr lang="en-US" dirty="0" smtClean="0"/>
              <a:t>minimum requirements </a:t>
            </a:r>
            <a:r>
              <a:rPr lang="en-US" dirty="0"/>
              <a:t>regarding:</a:t>
            </a:r>
          </a:p>
          <a:p>
            <a:r>
              <a:rPr lang="en-US" dirty="0" smtClean="0"/>
              <a:t>Process </a:t>
            </a:r>
            <a:r>
              <a:rPr lang="en-US" dirty="0"/>
              <a:t>Safety Systems (ESD, Isolation &amp; depressurization) in accordance </a:t>
            </a:r>
            <a:r>
              <a:rPr lang="en-US" dirty="0" smtClean="0"/>
              <a:t>with API standards, </a:t>
            </a:r>
            <a:r>
              <a:rPr lang="en-US" dirty="0"/>
              <a:t>establishing a hierarchy criterion on </a:t>
            </a:r>
            <a:r>
              <a:rPr lang="en-US" dirty="0" smtClean="0"/>
              <a:t>the magnitude </a:t>
            </a:r>
            <a:r>
              <a:rPr lang="en-US" dirty="0"/>
              <a:t>of shut down and pressurization.</a:t>
            </a:r>
          </a:p>
          <a:p>
            <a:r>
              <a:rPr lang="en-US" dirty="0" smtClean="0"/>
              <a:t>Hazardous </a:t>
            </a:r>
            <a:r>
              <a:rPr lang="en-US" dirty="0"/>
              <a:t>Area Classification, establishing criterion on elimination of </a:t>
            </a:r>
            <a:r>
              <a:rPr lang="en-US" dirty="0" smtClean="0"/>
              <a:t>ignition sources</a:t>
            </a:r>
            <a:r>
              <a:rPr lang="en-US" dirty="0"/>
              <a:t>.</a:t>
            </a:r>
          </a:p>
          <a:p>
            <a:r>
              <a:rPr lang="en-US" dirty="0" smtClean="0"/>
              <a:t>Passive </a:t>
            </a:r>
            <a:r>
              <a:rPr lang="en-US" dirty="0"/>
              <a:t>and Active Fire Protection.</a:t>
            </a:r>
          </a:p>
          <a:p>
            <a:r>
              <a:rPr lang="en-US" dirty="0" smtClean="0"/>
              <a:t>Fire </a:t>
            </a:r>
            <a:r>
              <a:rPr lang="en-US" dirty="0"/>
              <a:t>&amp; Gas detection System.</a:t>
            </a:r>
          </a:p>
          <a:p>
            <a:r>
              <a:rPr lang="en-US" dirty="0" smtClean="0"/>
              <a:t>Personnel </a:t>
            </a:r>
            <a:r>
              <a:rPr lang="en-US" dirty="0"/>
              <a:t>Safety</a:t>
            </a:r>
            <a:r>
              <a:rPr lang="en-US" dirty="0" smtClean="0"/>
              <a:t>.</a:t>
            </a:r>
            <a:endParaRPr lang="en-US" dirty="0"/>
          </a:p>
        </p:txBody>
      </p:sp>
      <p:sp>
        <p:nvSpPr>
          <p:cNvPr id="4" name="Footer Placeholder 3"/>
          <p:cNvSpPr>
            <a:spLocks noGrp="1"/>
          </p:cNvSpPr>
          <p:nvPr>
            <p:ph type="ftr" sz="quarter" idx="11"/>
          </p:nvPr>
        </p:nvSpPr>
        <p:spPr/>
        <p:txBody>
          <a:bodyPr/>
          <a:lstStyle/>
          <a:p>
            <a:r>
              <a:rPr lang="en-US" smtClean="0"/>
              <a:t>Copy Right @NECL</a:t>
            </a:r>
            <a:endParaRPr lang="en-US"/>
          </a:p>
        </p:txBody>
      </p:sp>
      <p:sp>
        <p:nvSpPr>
          <p:cNvPr id="5" name="Date Placeholder 4"/>
          <p:cNvSpPr>
            <a:spLocks noGrp="1"/>
          </p:cNvSpPr>
          <p:nvPr>
            <p:ph type="dt" sz="half" idx="10"/>
          </p:nvPr>
        </p:nvSpPr>
        <p:spPr/>
        <p:txBody>
          <a:bodyPr/>
          <a:lstStyle/>
          <a:p>
            <a:r>
              <a:rPr lang="en-US" smtClean="0"/>
              <a:t>COPY RIGHT RESERVED</a:t>
            </a:r>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89</a:t>
            </a:fld>
            <a:endParaRPr lang="en-US"/>
          </a:p>
        </p:txBody>
      </p:sp>
    </p:spTree>
    <p:extLst>
      <p:ext uri="{BB962C8B-B14F-4D97-AF65-F5344CB8AC3E}">
        <p14:creationId xmlns:p14="http://schemas.microsoft.com/office/powerpoint/2010/main" val="2027123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3337" y="381000"/>
            <a:ext cx="9690463" cy="1295400"/>
          </a:xfrm>
        </p:spPr>
        <p:txBody>
          <a:bodyPr/>
          <a:lstStyle/>
          <a:p>
            <a:r>
              <a:rPr lang="en-US" dirty="0"/>
              <a:t>Reduce </a:t>
            </a:r>
            <a:r>
              <a:rPr lang="en-US" dirty="0" smtClean="0"/>
              <a:t>accidents</a:t>
            </a:r>
            <a:endParaRPr lang="en-US" dirty="0"/>
          </a:p>
        </p:txBody>
      </p:sp>
      <p:sp>
        <p:nvSpPr>
          <p:cNvPr id="3" name="Content Placeholder 2"/>
          <p:cNvSpPr>
            <a:spLocks noGrp="1"/>
          </p:cNvSpPr>
          <p:nvPr>
            <p:ph idx="1"/>
          </p:nvPr>
        </p:nvSpPr>
        <p:spPr/>
        <p:txBody>
          <a:bodyPr>
            <a:normAutofit lnSpcReduction="10000"/>
          </a:bodyPr>
          <a:lstStyle/>
          <a:p>
            <a:r>
              <a:rPr lang="en-US" dirty="0" smtClean="0"/>
              <a:t>Workplace safety and health implementation will reduce the accidents and incidents through; </a:t>
            </a:r>
          </a:p>
          <a:p>
            <a:pPr>
              <a:buFont typeface="Wingdings" panose="05000000000000000000" pitchFamily="2" charset="2"/>
              <a:buChar char="q"/>
            </a:pPr>
            <a:r>
              <a:rPr lang="en-US" dirty="0"/>
              <a:t>C</a:t>
            </a:r>
            <a:r>
              <a:rPr lang="en-US" dirty="0" smtClean="0"/>
              <a:t>ontinued </a:t>
            </a:r>
            <a:r>
              <a:rPr lang="en-US" dirty="0"/>
              <a:t>participation </a:t>
            </a:r>
            <a:r>
              <a:rPr lang="en-US" dirty="0" smtClean="0"/>
              <a:t>and commitment in EHS by management and stakeholders</a:t>
            </a:r>
            <a:endParaRPr lang="en-US" dirty="0"/>
          </a:p>
          <a:p>
            <a:pPr>
              <a:buFont typeface="Wingdings" panose="05000000000000000000" pitchFamily="2" charset="2"/>
              <a:buChar char="q"/>
            </a:pPr>
            <a:r>
              <a:rPr lang="en-US" dirty="0" smtClean="0"/>
              <a:t>identifying, analyzing  </a:t>
            </a:r>
            <a:r>
              <a:rPr lang="en-US" dirty="0"/>
              <a:t>and </a:t>
            </a:r>
            <a:r>
              <a:rPr lang="en-US" dirty="0" smtClean="0"/>
              <a:t>controlling </a:t>
            </a:r>
            <a:r>
              <a:rPr lang="en-US" dirty="0"/>
              <a:t>new or existing hazards, conditions and operations;</a:t>
            </a:r>
          </a:p>
          <a:p>
            <a:pPr>
              <a:buFont typeface="Wingdings" panose="05000000000000000000" pitchFamily="2" charset="2"/>
              <a:buChar char="q"/>
            </a:pPr>
            <a:r>
              <a:rPr lang="en-US" dirty="0" smtClean="0"/>
              <a:t>communicating </a:t>
            </a:r>
            <a:r>
              <a:rPr lang="en-US" dirty="0"/>
              <a:t>to all affected employees so they are informed of work-related hazards and controls;</a:t>
            </a:r>
          </a:p>
          <a:p>
            <a:pPr>
              <a:buFont typeface="Wingdings" panose="05000000000000000000" pitchFamily="2" charset="2"/>
              <a:buChar char="q"/>
            </a:pPr>
            <a:r>
              <a:rPr lang="en-US" dirty="0" smtClean="0"/>
              <a:t>workplace </a:t>
            </a:r>
            <a:r>
              <a:rPr lang="en-US" dirty="0"/>
              <a:t>accidents </a:t>
            </a:r>
            <a:r>
              <a:rPr lang="en-US" dirty="0" smtClean="0"/>
              <a:t>should  </a:t>
            </a:r>
            <a:r>
              <a:rPr lang="en-US" dirty="0"/>
              <a:t>be investigated and corrective action implemented;</a:t>
            </a:r>
          </a:p>
          <a:p>
            <a:pPr>
              <a:buFont typeface="Wingdings" panose="05000000000000000000" pitchFamily="2" charset="2"/>
              <a:buChar char="q"/>
            </a:pPr>
            <a:r>
              <a:rPr lang="en-US" dirty="0" smtClean="0"/>
              <a:t>safe </a:t>
            </a:r>
            <a:r>
              <a:rPr lang="en-US" dirty="0"/>
              <a:t>work practices and rules </a:t>
            </a:r>
            <a:r>
              <a:rPr lang="en-US" dirty="0" smtClean="0"/>
              <a:t>should  </a:t>
            </a:r>
            <a:r>
              <a:rPr lang="en-US" dirty="0"/>
              <a:t>be enforced.</a:t>
            </a:r>
          </a:p>
          <a:p>
            <a:endParaRPr lang="en-US" dirty="0"/>
          </a:p>
        </p:txBody>
      </p:sp>
      <p:sp>
        <p:nvSpPr>
          <p:cNvPr id="4" name="Date Placeholder 3"/>
          <p:cNvSpPr>
            <a:spLocks noGrp="1"/>
          </p:cNvSpPr>
          <p:nvPr>
            <p:ph type="dt" sz="half" idx="10"/>
          </p:nvPr>
        </p:nvSpPr>
        <p:spPr/>
        <p:txBody>
          <a:bodyPr/>
          <a:lstStyle/>
          <a:p>
            <a:r>
              <a:rPr lang="en-US" smtClean="0"/>
              <a:t>COPY RIGHT RESERVED</a:t>
            </a:r>
            <a:endParaRPr lang="en-US" dirty="0"/>
          </a:p>
        </p:txBody>
      </p:sp>
      <p:sp>
        <p:nvSpPr>
          <p:cNvPr id="5" name="Footer Placeholder 4"/>
          <p:cNvSpPr>
            <a:spLocks noGrp="1"/>
          </p:cNvSpPr>
          <p:nvPr>
            <p:ph type="ftr" sz="quarter" idx="11"/>
          </p:nvPr>
        </p:nvSpPr>
        <p:spPr/>
        <p:txBody>
          <a:bodyPr/>
          <a:lstStyle/>
          <a:p>
            <a:r>
              <a:rPr lang="en-US" smtClean="0"/>
              <a:t>Copy Right @NECL</a:t>
            </a:r>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smtClean="0"/>
              <a:pPr/>
              <a:t>9</a:t>
            </a:fld>
            <a:endParaRPr lang="en-US" dirty="0"/>
          </a:p>
        </p:txBody>
      </p:sp>
    </p:spTree>
    <p:extLst>
      <p:ext uri="{BB962C8B-B14F-4D97-AF65-F5344CB8AC3E}">
        <p14:creationId xmlns:p14="http://schemas.microsoft.com/office/powerpoint/2010/main" val="1462930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81000"/>
            <a:ext cx="9372600" cy="830179"/>
          </a:xfrm>
        </p:spPr>
        <p:txBody>
          <a:bodyPr>
            <a:normAutofit/>
          </a:bodyPr>
          <a:lstStyle/>
          <a:p>
            <a:r>
              <a:rPr lang="en-US" sz="3600" dirty="0"/>
              <a:t>PROCESS </a:t>
            </a:r>
            <a:r>
              <a:rPr lang="en-US" sz="3600" dirty="0" smtClean="0"/>
              <a:t>safety DESIGN</a:t>
            </a:r>
            <a:endParaRPr lang="en-US" sz="3600" dirty="0"/>
          </a:p>
        </p:txBody>
      </p:sp>
      <p:sp>
        <p:nvSpPr>
          <p:cNvPr id="3" name="Content Placeholder 2"/>
          <p:cNvSpPr>
            <a:spLocks noGrp="1"/>
          </p:cNvSpPr>
          <p:nvPr>
            <p:ph idx="1"/>
          </p:nvPr>
        </p:nvSpPr>
        <p:spPr>
          <a:xfrm>
            <a:off x="1981200" y="1331496"/>
            <a:ext cx="9372600" cy="5320764"/>
          </a:xfrm>
        </p:spPr>
        <p:txBody>
          <a:bodyPr>
            <a:normAutofit fontScale="92500" lnSpcReduction="10000"/>
          </a:bodyPr>
          <a:lstStyle/>
          <a:p>
            <a:pPr marL="0" indent="0">
              <a:buNone/>
            </a:pPr>
            <a:r>
              <a:rPr lang="en-US" dirty="0"/>
              <a:t>Environmental Design Philosophy</a:t>
            </a:r>
          </a:p>
          <a:p>
            <a:pPr marL="0" indent="0">
              <a:buNone/>
            </a:pPr>
            <a:r>
              <a:rPr lang="en-US" dirty="0"/>
              <a:t>The Environmental Design </a:t>
            </a:r>
            <a:r>
              <a:rPr lang="en-US" dirty="0" smtClean="0"/>
              <a:t>Philosophy </a:t>
            </a:r>
            <a:r>
              <a:rPr lang="en-US" dirty="0"/>
              <a:t>is the collection of criteria </a:t>
            </a:r>
            <a:r>
              <a:rPr lang="en-US" dirty="0" smtClean="0"/>
              <a:t>and philosophies </a:t>
            </a:r>
            <a:r>
              <a:rPr lang="en-US" dirty="0"/>
              <a:t>and a reference document to provide guidelines for the </a:t>
            </a:r>
            <a:r>
              <a:rPr lang="en-US" dirty="0" smtClean="0"/>
              <a:t>technical specifications </a:t>
            </a:r>
            <a:r>
              <a:rPr lang="en-US" dirty="0"/>
              <a:t>of engineering disciplines regarding:</a:t>
            </a:r>
          </a:p>
          <a:p>
            <a:r>
              <a:rPr lang="en-US" dirty="0" smtClean="0"/>
              <a:t>The </a:t>
            </a:r>
            <a:r>
              <a:rPr lang="en-US" dirty="0"/>
              <a:t>flaring policy, such us no production/continuous flaring expect for </a:t>
            </a:r>
            <a:r>
              <a:rPr lang="en-US" dirty="0" smtClean="0"/>
              <a:t>emergency reason</a:t>
            </a:r>
            <a:r>
              <a:rPr lang="en-US" dirty="0"/>
              <a:t>.</a:t>
            </a:r>
          </a:p>
          <a:p>
            <a:r>
              <a:rPr lang="en-US" dirty="0" smtClean="0"/>
              <a:t>The </a:t>
            </a:r>
            <a:r>
              <a:rPr lang="en-US" dirty="0"/>
              <a:t>environmental monitoring requirements, such us use of Low NOx burners.</a:t>
            </a:r>
          </a:p>
          <a:p>
            <a:r>
              <a:rPr lang="en-US" dirty="0" smtClean="0"/>
              <a:t>The </a:t>
            </a:r>
            <a:r>
              <a:rPr lang="en-US" dirty="0"/>
              <a:t>minimization of fugitive emissions from </a:t>
            </a:r>
            <a:r>
              <a:rPr lang="en-US" dirty="0" smtClean="0"/>
              <a:t>sources.</a:t>
            </a:r>
            <a:endParaRPr lang="en-US" dirty="0"/>
          </a:p>
          <a:p>
            <a:r>
              <a:rPr lang="en-US" dirty="0" smtClean="0"/>
              <a:t>The </a:t>
            </a:r>
            <a:r>
              <a:rPr lang="en-US" dirty="0"/>
              <a:t>hazardous material handling.</a:t>
            </a:r>
          </a:p>
          <a:p>
            <a:r>
              <a:rPr lang="en-US" dirty="0" smtClean="0"/>
              <a:t>The </a:t>
            </a:r>
            <a:r>
              <a:rPr lang="en-US" dirty="0"/>
              <a:t>waste disposal policy.</a:t>
            </a:r>
          </a:p>
          <a:p>
            <a:r>
              <a:rPr lang="en-US" dirty="0" smtClean="0"/>
              <a:t>The </a:t>
            </a:r>
            <a:r>
              <a:rPr lang="en-US" dirty="0"/>
              <a:t>precautions against accidental spills.</a:t>
            </a:r>
          </a:p>
          <a:p>
            <a:r>
              <a:rPr lang="en-US" dirty="0" smtClean="0"/>
              <a:t>The </a:t>
            </a:r>
            <a:r>
              <a:rPr lang="en-US" dirty="0"/>
              <a:t>containment and clean up of spills.</a:t>
            </a:r>
          </a:p>
        </p:txBody>
      </p:sp>
      <p:sp>
        <p:nvSpPr>
          <p:cNvPr id="4" name="Footer Placeholder 3"/>
          <p:cNvSpPr>
            <a:spLocks noGrp="1"/>
          </p:cNvSpPr>
          <p:nvPr>
            <p:ph type="ftr" sz="quarter" idx="11"/>
          </p:nvPr>
        </p:nvSpPr>
        <p:spPr/>
        <p:txBody>
          <a:bodyPr/>
          <a:lstStyle/>
          <a:p>
            <a:r>
              <a:rPr lang="en-US" smtClean="0"/>
              <a:t>Copy Right @NECL</a:t>
            </a:r>
            <a:endParaRPr lang="en-US" dirty="0"/>
          </a:p>
        </p:txBody>
      </p:sp>
      <p:sp>
        <p:nvSpPr>
          <p:cNvPr id="5" name="Date Placeholder 4"/>
          <p:cNvSpPr>
            <a:spLocks noGrp="1"/>
          </p:cNvSpPr>
          <p:nvPr>
            <p:ph type="dt" sz="half" idx="10"/>
          </p:nvPr>
        </p:nvSpPr>
        <p:spPr/>
        <p:txBody>
          <a:bodyPr/>
          <a:lstStyle/>
          <a:p>
            <a:r>
              <a:rPr lang="en-US" smtClean="0"/>
              <a:t>COPY RIGHT RESERVED</a:t>
            </a:r>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90</a:t>
            </a:fld>
            <a:endParaRPr lang="en-US"/>
          </a:p>
        </p:txBody>
      </p:sp>
    </p:spTree>
    <p:extLst>
      <p:ext uri="{BB962C8B-B14F-4D97-AF65-F5344CB8AC3E}">
        <p14:creationId xmlns:p14="http://schemas.microsoft.com/office/powerpoint/2010/main" val="2716347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81000"/>
            <a:ext cx="9372600" cy="1207770"/>
          </a:xfrm>
        </p:spPr>
        <p:txBody>
          <a:bodyPr>
            <a:normAutofit/>
          </a:bodyPr>
          <a:lstStyle/>
          <a:p>
            <a:r>
              <a:rPr lang="en-US" sz="3600" dirty="0"/>
              <a:t>PROCESS </a:t>
            </a:r>
            <a:r>
              <a:rPr lang="en-US" sz="3600" dirty="0" smtClean="0"/>
              <a:t>safety DESIGN</a:t>
            </a:r>
            <a:endParaRPr lang="en-US" sz="3600" dirty="0"/>
          </a:p>
        </p:txBody>
      </p:sp>
      <p:sp>
        <p:nvSpPr>
          <p:cNvPr id="3" name="Content Placeholder 2"/>
          <p:cNvSpPr>
            <a:spLocks noGrp="1"/>
          </p:cNvSpPr>
          <p:nvPr>
            <p:ph idx="1"/>
          </p:nvPr>
        </p:nvSpPr>
        <p:spPr/>
        <p:txBody>
          <a:bodyPr>
            <a:normAutofit lnSpcReduction="10000"/>
          </a:bodyPr>
          <a:lstStyle/>
          <a:p>
            <a:pPr marL="0" indent="0">
              <a:buNone/>
            </a:pPr>
            <a:r>
              <a:rPr lang="en-US" dirty="0"/>
              <a:t>The following is a list of prohibited </a:t>
            </a:r>
            <a:r>
              <a:rPr lang="en-US" dirty="0" smtClean="0"/>
              <a:t>chemicals which need to be considered at design stage;</a:t>
            </a:r>
            <a:endParaRPr lang="en-US" dirty="0"/>
          </a:p>
          <a:p>
            <a:pPr marL="0" indent="0">
              <a:buNone/>
            </a:pPr>
            <a:r>
              <a:rPr lang="en-US" dirty="0"/>
              <a:t>a. Brominated flame retardants.</a:t>
            </a:r>
          </a:p>
          <a:p>
            <a:pPr marL="0" indent="0">
              <a:buNone/>
            </a:pPr>
            <a:r>
              <a:rPr lang="en-US" dirty="0"/>
              <a:t>b. Endocrine disrupters.</a:t>
            </a:r>
          </a:p>
          <a:p>
            <a:pPr marL="0" indent="0">
              <a:buNone/>
            </a:pPr>
            <a:r>
              <a:rPr lang="en-US" dirty="0"/>
              <a:t>c. Ozone Depleting Substances.</a:t>
            </a:r>
          </a:p>
          <a:p>
            <a:pPr marL="0" indent="0">
              <a:buNone/>
            </a:pPr>
            <a:r>
              <a:rPr lang="en-US" dirty="0"/>
              <a:t>d. </a:t>
            </a:r>
            <a:r>
              <a:rPr lang="en-US" dirty="0" smtClean="0"/>
              <a:t>e</a:t>
            </a:r>
            <a:r>
              <a:rPr lang="en-US" dirty="0"/>
              <a:t>. </a:t>
            </a:r>
            <a:r>
              <a:rPr lang="en-US" dirty="0" err="1"/>
              <a:t>PerFluorAlkyl</a:t>
            </a:r>
            <a:r>
              <a:rPr lang="en-US" dirty="0"/>
              <a:t> Substances and </a:t>
            </a:r>
            <a:r>
              <a:rPr lang="en-US" dirty="0" err="1"/>
              <a:t>PerFluorOctanylSulphonat</a:t>
            </a:r>
            <a:r>
              <a:rPr lang="en-US" dirty="0"/>
              <a:t> Substances.</a:t>
            </a:r>
          </a:p>
          <a:p>
            <a:pPr marL="0" indent="0">
              <a:buNone/>
            </a:pPr>
            <a:r>
              <a:rPr lang="en-US" dirty="0"/>
              <a:t>f. Hazardous Chemicals Rotterdam Convention.</a:t>
            </a:r>
          </a:p>
          <a:p>
            <a:pPr marL="0" indent="0">
              <a:buNone/>
            </a:pPr>
            <a:r>
              <a:rPr lang="en-US" dirty="0"/>
              <a:t>g. Persistent Organic Pollutants Stockholm Convention</a:t>
            </a:r>
            <a:r>
              <a:rPr lang="en-US" dirty="0" smtClean="0"/>
              <a:t>.</a:t>
            </a:r>
          </a:p>
          <a:p>
            <a:pPr marL="0" indent="0">
              <a:buNone/>
            </a:pPr>
            <a:r>
              <a:rPr lang="fr-FR" dirty="0"/>
              <a:t>h. Persistent </a:t>
            </a:r>
            <a:r>
              <a:rPr lang="fr-FR" dirty="0" err="1"/>
              <a:t>Organic</a:t>
            </a:r>
            <a:r>
              <a:rPr lang="fr-FR" dirty="0"/>
              <a:t> </a:t>
            </a:r>
            <a:r>
              <a:rPr lang="fr-FR" dirty="0" err="1"/>
              <a:t>Pollutants</a:t>
            </a:r>
            <a:r>
              <a:rPr lang="fr-FR" dirty="0"/>
              <a:t> UN Convention</a:t>
            </a:r>
            <a:endParaRPr lang="en-US" dirty="0"/>
          </a:p>
        </p:txBody>
      </p:sp>
      <p:sp>
        <p:nvSpPr>
          <p:cNvPr id="4" name="Footer Placeholder 3"/>
          <p:cNvSpPr>
            <a:spLocks noGrp="1"/>
          </p:cNvSpPr>
          <p:nvPr>
            <p:ph type="ftr" sz="quarter" idx="11"/>
          </p:nvPr>
        </p:nvSpPr>
        <p:spPr/>
        <p:txBody>
          <a:bodyPr/>
          <a:lstStyle/>
          <a:p>
            <a:r>
              <a:rPr lang="en-US" smtClean="0"/>
              <a:t>Copy Right @NECL</a:t>
            </a:r>
            <a:endParaRPr lang="en-US"/>
          </a:p>
        </p:txBody>
      </p:sp>
      <p:sp>
        <p:nvSpPr>
          <p:cNvPr id="5" name="Date Placeholder 4"/>
          <p:cNvSpPr>
            <a:spLocks noGrp="1"/>
          </p:cNvSpPr>
          <p:nvPr>
            <p:ph type="dt" sz="half" idx="10"/>
          </p:nvPr>
        </p:nvSpPr>
        <p:spPr/>
        <p:txBody>
          <a:bodyPr/>
          <a:lstStyle/>
          <a:p>
            <a:r>
              <a:rPr lang="en-US" smtClean="0"/>
              <a:t>COPY RIGHT RESERVED</a:t>
            </a:r>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91</a:t>
            </a:fld>
            <a:endParaRPr lang="en-US"/>
          </a:p>
        </p:txBody>
      </p:sp>
    </p:spTree>
    <p:extLst>
      <p:ext uri="{BB962C8B-B14F-4D97-AF65-F5344CB8AC3E}">
        <p14:creationId xmlns:p14="http://schemas.microsoft.com/office/powerpoint/2010/main" val="3900881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81000"/>
            <a:ext cx="9372600" cy="681990"/>
          </a:xfrm>
        </p:spPr>
        <p:txBody>
          <a:bodyPr>
            <a:normAutofit/>
          </a:bodyPr>
          <a:lstStyle/>
          <a:p>
            <a:r>
              <a:rPr lang="en-US" sz="3600" dirty="0"/>
              <a:t>PROCESS </a:t>
            </a:r>
            <a:r>
              <a:rPr lang="en-US" sz="3600" dirty="0" smtClean="0"/>
              <a:t>safety DESIGN</a:t>
            </a:r>
            <a:endParaRPr lang="en-US" sz="3600" dirty="0"/>
          </a:p>
        </p:txBody>
      </p:sp>
      <p:sp>
        <p:nvSpPr>
          <p:cNvPr id="3" name="Content Placeholder 2"/>
          <p:cNvSpPr>
            <a:spLocks noGrp="1"/>
          </p:cNvSpPr>
          <p:nvPr>
            <p:ph idx="1"/>
          </p:nvPr>
        </p:nvSpPr>
        <p:spPr>
          <a:xfrm>
            <a:off x="1981200" y="1138990"/>
            <a:ext cx="9551670" cy="5719010"/>
          </a:xfrm>
        </p:spPr>
        <p:txBody>
          <a:bodyPr>
            <a:normAutofit lnSpcReduction="10000"/>
          </a:bodyPr>
          <a:lstStyle/>
          <a:p>
            <a:pPr marL="0" indent="0">
              <a:buNone/>
            </a:pPr>
            <a:r>
              <a:rPr lang="en-US" dirty="0"/>
              <a:t>Fire Protection System</a:t>
            </a:r>
          </a:p>
          <a:p>
            <a:pPr marL="0" indent="0">
              <a:buNone/>
            </a:pPr>
            <a:r>
              <a:rPr lang="en-US" dirty="0"/>
              <a:t>The active Fire Protection is an emergency allocation of resources, required to </a:t>
            </a:r>
            <a:r>
              <a:rPr lang="en-US" dirty="0" smtClean="0"/>
              <a:t>deal with </a:t>
            </a:r>
            <a:r>
              <a:rPr lang="en-US" dirty="0"/>
              <a:t>an unexpected fire.</a:t>
            </a:r>
          </a:p>
          <a:p>
            <a:r>
              <a:rPr lang="en-US" dirty="0" smtClean="0"/>
              <a:t>Fire </a:t>
            </a:r>
            <a:r>
              <a:rPr lang="en-US" dirty="0"/>
              <a:t>prevention measures,</a:t>
            </a:r>
          </a:p>
          <a:p>
            <a:r>
              <a:rPr lang="en-US" dirty="0" smtClean="0"/>
              <a:t>Fire </a:t>
            </a:r>
            <a:r>
              <a:rPr lang="en-US" dirty="0"/>
              <a:t>water and foam supply systems,</a:t>
            </a:r>
          </a:p>
          <a:p>
            <a:r>
              <a:rPr lang="en-US" dirty="0" smtClean="0"/>
              <a:t>General </a:t>
            </a:r>
            <a:r>
              <a:rPr lang="en-US" dirty="0"/>
              <a:t>purpose fire protection facilities,</a:t>
            </a:r>
          </a:p>
          <a:p>
            <a:r>
              <a:rPr lang="en-US" dirty="0" smtClean="0"/>
              <a:t>Dedicated </a:t>
            </a:r>
            <a:r>
              <a:rPr lang="en-US" dirty="0"/>
              <a:t>purpose fire protection facilities.</a:t>
            </a:r>
          </a:p>
          <a:p>
            <a:pPr marL="0" indent="0">
              <a:buNone/>
            </a:pPr>
            <a:r>
              <a:rPr lang="en-US" dirty="0"/>
              <a:t>The philosophy is developed on the basis of the following documentation:</a:t>
            </a:r>
          </a:p>
          <a:p>
            <a:r>
              <a:rPr lang="en-US" dirty="0" smtClean="0"/>
              <a:t>Lay-out </a:t>
            </a:r>
            <a:r>
              <a:rPr lang="en-US" dirty="0"/>
              <a:t>drawings.</a:t>
            </a:r>
          </a:p>
          <a:p>
            <a:r>
              <a:rPr lang="en-US" dirty="0" smtClean="0"/>
              <a:t>Fire </a:t>
            </a:r>
            <a:r>
              <a:rPr lang="en-US" dirty="0"/>
              <a:t>areas identification and subdivision.</a:t>
            </a:r>
          </a:p>
          <a:p>
            <a:r>
              <a:rPr lang="en-US" dirty="0" smtClean="0"/>
              <a:t>Characteristics </a:t>
            </a:r>
            <a:r>
              <a:rPr lang="en-US" dirty="0"/>
              <a:t>of process and auxiliary plant streams and technology</a:t>
            </a:r>
            <a:r>
              <a:rPr lang="en-US" dirty="0" smtClean="0"/>
              <a:t>.</a:t>
            </a:r>
            <a:endParaRPr lang="en-US" dirty="0"/>
          </a:p>
        </p:txBody>
      </p:sp>
      <p:sp>
        <p:nvSpPr>
          <p:cNvPr id="4" name="Footer Placeholder 3"/>
          <p:cNvSpPr>
            <a:spLocks noGrp="1"/>
          </p:cNvSpPr>
          <p:nvPr>
            <p:ph type="ftr" sz="quarter" idx="11"/>
          </p:nvPr>
        </p:nvSpPr>
        <p:spPr/>
        <p:txBody>
          <a:bodyPr/>
          <a:lstStyle/>
          <a:p>
            <a:r>
              <a:rPr lang="en-US" smtClean="0"/>
              <a:t>Copy Right @NECL</a:t>
            </a:r>
            <a:endParaRPr lang="en-US"/>
          </a:p>
        </p:txBody>
      </p:sp>
      <p:sp>
        <p:nvSpPr>
          <p:cNvPr id="5" name="Date Placeholder 4"/>
          <p:cNvSpPr>
            <a:spLocks noGrp="1"/>
          </p:cNvSpPr>
          <p:nvPr>
            <p:ph type="dt" sz="half" idx="10"/>
          </p:nvPr>
        </p:nvSpPr>
        <p:spPr/>
        <p:txBody>
          <a:bodyPr/>
          <a:lstStyle/>
          <a:p>
            <a:r>
              <a:rPr lang="en-US" smtClean="0"/>
              <a:t>COPY RIGHT RESERVED</a:t>
            </a:r>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92</a:t>
            </a:fld>
            <a:endParaRPr lang="en-US"/>
          </a:p>
        </p:txBody>
      </p:sp>
    </p:spTree>
    <p:extLst>
      <p:ext uri="{BB962C8B-B14F-4D97-AF65-F5344CB8AC3E}">
        <p14:creationId xmlns:p14="http://schemas.microsoft.com/office/powerpoint/2010/main" val="3535983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81000"/>
            <a:ext cx="9372600" cy="716280"/>
          </a:xfrm>
        </p:spPr>
        <p:txBody>
          <a:bodyPr>
            <a:normAutofit/>
          </a:bodyPr>
          <a:lstStyle/>
          <a:p>
            <a:r>
              <a:rPr lang="en-US" sz="3600" dirty="0"/>
              <a:t>PROCESS </a:t>
            </a:r>
            <a:r>
              <a:rPr lang="en-US" sz="3600" dirty="0" smtClean="0"/>
              <a:t>safety DESIGN</a:t>
            </a:r>
            <a:endParaRPr lang="en-US" sz="3600" dirty="0"/>
          </a:p>
        </p:txBody>
      </p:sp>
      <p:sp>
        <p:nvSpPr>
          <p:cNvPr id="3" name="Content Placeholder 2"/>
          <p:cNvSpPr>
            <a:spLocks noGrp="1"/>
          </p:cNvSpPr>
          <p:nvPr>
            <p:ph idx="1"/>
          </p:nvPr>
        </p:nvSpPr>
        <p:spPr>
          <a:xfrm>
            <a:off x="1981200" y="1200150"/>
            <a:ext cx="9372600" cy="5452109"/>
          </a:xfrm>
        </p:spPr>
        <p:txBody>
          <a:bodyPr>
            <a:normAutofit fontScale="92500" lnSpcReduction="20000"/>
          </a:bodyPr>
          <a:lstStyle/>
          <a:p>
            <a:pPr marL="0" indent="0">
              <a:buNone/>
            </a:pPr>
            <a:r>
              <a:rPr lang="en-US" dirty="0"/>
              <a:t>Fire &amp; </a:t>
            </a:r>
            <a:r>
              <a:rPr lang="en-US" dirty="0" smtClean="0"/>
              <a:t>Gas Detection System</a:t>
            </a:r>
            <a:endParaRPr lang="en-US" dirty="0"/>
          </a:p>
          <a:p>
            <a:pPr marL="0" indent="0">
              <a:buNone/>
            </a:pPr>
            <a:r>
              <a:rPr lang="en-US" dirty="0"/>
              <a:t>The Fire and Gas Detection System detects the presence of fire or flammable/toxic </a:t>
            </a:r>
            <a:r>
              <a:rPr lang="en-US" dirty="0" smtClean="0"/>
              <a:t>gas in </a:t>
            </a:r>
            <a:r>
              <a:rPr lang="en-US" dirty="0"/>
              <a:t>order to:</a:t>
            </a:r>
          </a:p>
          <a:p>
            <a:r>
              <a:rPr lang="en-US" dirty="0" smtClean="0"/>
              <a:t>protect </a:t>
            </a:r>
            <a:r>
              <a:rPr lang="en-US" dirty="0"/>
              <a:t>personnel from injury;</a:t>
            </a:r>
          </a:p>
          <a:p>
            <a:r>
              <a:rPr lang="en-US" dirty="0" smtClean="0"/>
              <a:t>avoid </a:t>
            </a:r>
            <a:r>
              <a:rPr lang="en-US" dirty="0"/>
              <a:t>plant equipment damage;</a:t>
            </a:r>
          </a:p>
          <a:p>
            <a:r>
              <a:rPr lang="en-US" dirty="0" smtClean="0"/>
              <a:t>prevent </a:t>
            </a:r>
            <a:r>
              <a:rPr lang="en-US" dirty="0"/>
              <a:t>loss of production revenue</a:t>
            </a:r>
            <a:r>
              <a:rPr lang="en-US" dirty="0" smtClean="0"/>
              <a:t>.</a:t>
            </a:r>
          </a:p>
          <a:p>
            <a:pPr marL="0" indent="0">
              <a:buNone/>
            </a:pPr>
            <a:r>
              <a:rPr lang="en-US" dirty="0"/>
              <a:t>The following are the issues to take into account for the design of the system:</a:t>
            </a:r>
          </a:p>
          <a:p>
            <a:r>
              <a:rPr lang="en-US" dirty="0" smtClean="0"/>
              <a:t>International </a:t>
            </a:r>
            <a:r>
              <a:rPr lang="en-US" dirty="0"/>
              <a:t>Codes and Standards</a:t>
            </a:r>
          </a:p>
          <a:p>
            <a:r>
              <a:rPr lang="en-US" dirty="0" smtClean="0"/>
              <a:t>System </a:t>
            </a:r>
            <a:r>
              <a:rPr lang="en-US" dirty="0"/>
              <a:t>configuration</a:t>
            </a:r>
          </a:p>
          <a:p>
            <a:r>
              <a:rPr lang="en-US" dirty="0" smtClean="0"/>
              <a:t>Detectors </a:t>
            </a:r>
            <a:r>
              <a:rPr lang="en-US" dirty="0"/>
              <a:t>type selection</a:t>
            </a:r>
          </a:p>
          <a:p>
            <a:r>
              <a:rPr lang="en-US" dirty="0" smtClean="0"/>
              <a:t>Criteria </a:t>
            </a:r>
            <a:r>
              <a:rPr lang="en-US" dirty="0"/>
              <a:t>for detector location</a:t>
            </a:r>
          </a:p>
          <a:p>
            <a:r>
              <a:rPr lang="en-US" dirty="0" smtClean="0"/>
              <a:t>Interface </a:t>
            </a:r>
            <a:r>
              <a:rPr lang="en-US" dirty="0"/>
              <a:t>with other systems (HVAC-ESD-DCS-Extinguishing</a:t>
            </a:r>
            <a:r>
              <a:rPr lang="en-US" dirty="0" smtClean="0"/>
              <a:t>).</a:t>
            </a:r>
            <a:endParaRPr lang="en-US" dirty="0"/>
          </a:p>
        </p:txBody>
      </p:sp>
      <p:sp>
        <p:nvSpPr>
          <p:cNvPr id="4" name="Footer Placeholder 3"/>
          <p:cNvSpPr>
            <a:spLocks noGrp="1"/>
          </p:cNvSpPr>
          <p:nvPr>
            <p:ph type="ftr" sz="quarter" idx="11"/>
          </p:nvPr>
        </p:nvSpPr>
        <p:spPr/>
        <p:txBody>
          <a:bodyPr/>
          <a:lstStyle/>
          <a:p>
            <a:r>
              <a:rPr lang="en-US" smtClean="0"/>
              <a:t>Copy Right @NECL</a:t>
            </a:r>
            <a:endParaRPr lang="en-US" dirty="0"/>
          </a:p>
        </p:txBody>
      </p:sp>
      <p:sp>
        <p:nvSpPr>
          <p:cNvPr id="5" name="Date Placeholder 4"/>
          <p:cNvSpPr>
            <a:spLocks noGrp="1"/>
          </p:cNvSpPr>
          <p:nvPr>
            <p:ph type="dt" sz="half" idx="10"/>
          </p:nvPr>
        </p:nvSpPr>
        <p:spPr/>
        <p:txBody>
          <a:bodyPr/>
          <a:lstStyle/>
          <a:p>
            <a:r>
              <a:rPr lang="en-US" smtClean="0"/>
              <a:t>COPY RIGHT RESERVED</a:t>
            </a:r>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93</a:t>
            </a:fld>
            <a:endParaRPr lang="en-US"/>
          </a:p>
        </p:txBody>
      </p:sp>
    </p:spTree>
    <p:extLst>
      <p:ext uri="{BB962C8B-B14F-4D97-AF65-F5344CB8AC3E}">
        <p14:creationId xmlns:p14="http://schemas.microsoft.com/office/powerpoint/2010/main" val="3349910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81000"/>
            <a:ext cx="9372600" cy="716280"/>
          </a:xfrm>
        </p:spPr>
        <p:txBody>
          <a:bodyPr>
            <a:normAutofit/>
          </a:bodyPr>
          <a:lstStyle/>
          <a:p>
            <a:r>
              <a:rPr lang="en-US" sz="3600" dirty="0"/>
              <a:t>PROCESS </a:t>
            </a:r>
            <a:r>
              <a:rPr lang="en-US" sz="3600" dirty="0" smtClean="0"/>
              <a:t>safety DESIGN</a:t>
            </a:r>
            <a:endParaRPr lang="en-US" sz="3600" dirty="0"/>
          </a:p>
        </p:txBody>
      </p:sp>
      <p:sp>
        <p:nvSpPr>
          <p:cNvPr id="3" name="Content Placeholder 2"/>
          <p:cNvSpPr>
            <a:spLocks noGrp="1"/>
          </p:cNvSpPr>
          <p:nvPr>
            <p:ph idx="1"/>
          </p:nvPr>
        </p:nvSpPr>
        <p:spPr>
          <a:xfrm>
            <a:off x="1981200" y="1200150"/>
            <a:ext cx="9372600" cy="5452109"/>
          </a:xfrm>
        </p:spPr>
        <p:txBody>
          <a:bodyPr>
            <a:normAutofit/>
          </a:bodyPr>
          <a:lstStyle/>
          <a:p>
            <a:pPr marL="0" indent="0">
              <a:buNone/>
            </a:pPr>
            <a:r>
              <a:rPr lang="en-US" dirty="0" smtClean="0"/>
              <a:t>Common Fire </a:t>
            </a:r>
            <a:r>
              <a:rPr lang="en-US" dirty="0"/>
              <a:t>&amp; Gas detection system deliverables are:</a:t>
            </a:r>
          </a:p>
          <a:p>
            <a:r>
              <a:rPr lang="en-US" dirty="0" smtClean="0"/>
              <a:t>Design </a:t>
            </a:r>
            <a:r>
              <a:rPr lang="en-US" dirty="0"/>
              <a:t>Specifications for Fire and Gas Detection </a:t>
            </a:r>
            <a:r>
              <a:rPr lang="en-US" dirty="0" smtClean="0"/>
              <a:t>System.</a:t>
            </a:r>
            <a:endParaRPr lang="en-US" dirty="0"/>
          </a:p>
          <a:p>
            <a:r>
              <a:rPr lang="en-US" dirty="0" smtClean="0"/>
              <a:t>F&amp;G </a:t>
            </a:r>
            <a:r>
              <a:rPr lang="en-US" dirty="0"/>
              <a:t>Detection Layouts </a:t>
            </a:r>
            <a:r>
              <a:rPr lang="en-US" dirty="0" smtClean="0"/>
              <a:t>.</a:t>
            </a:r>
            <a:endParaRPr lang="en-US" dirty="0"/>
          </a:p>
          <a:p>
            <a:r>
              <a:rPr lang="en-US" dirty="0" smtClean="0"/>
              <a:t>Fire </a:t>
            </a:r>
            <a:r>
              <a:rPr lang="en-US" dirty="0"/>
              <a:t>Protection &amp; Detection in Buildings </a:t>
            </a:r>
            <a:r>
              <a:rPr lang="en-US" dirty="0" smtClean="0"/>
              <a:t>.</a:t>
            </a:r>
            <a:endParaRPr lang="en-US" dirty="0"/>
          </a:p>
        </p:txBody>
      </p:sp>
      <p:sp>
        <p:nvSpPr>
          <p:cNvPr id="4" name="Footer Placeholder 3"/>
          <p:cNvSpPr>
            <a:spLocks noGrp="1"/>
          </p:cNvSpPr>
          <p:nvPr>
            <p:ph type="ftr" sz="quarter" idx="11"/>
          </p:nvPr>
        </p:nvSpPr>
        <p:spPr/>
        <p:txBody>
          <a:bodyPr/>
          <a:lstStyle/>
          <a:p>
            <a:r>
              <a:rPr lang="en-US" smtClean="0"/>
              <a:t>Copy Right @NECL</a:t>
            </a:r>
            <a:endParaRPr lang="en-US"/>
          </a:p>
        </p:txBody>
      </p:sp>
      <p:pic>
        <p:nvPicPr>
          <p:cNvPr id="5" name="Picture 4"/>
          <p:cNvPicPr>
            <a:picLocks noChangeAspect="1"/>
          </p:cNvPicPr>
          <p:nvPr/>
        </p:nvPicPr>
        <p:blipFill>
          <a:blip r:embed="rId2"/>
          <a:stretch>
            <a:fillRect/>
          </a:stretch>
        </p:blipFill>
        <p:spPr>
          <a:xfrm>
            <a:off x="7190454" y="3376863"/>
            <a:ext cx="3108325" cy="2641733"/>
          </a:xfrm>
          <a:prstGeom prst="rect">
            <a:avLst/>
          </a:prstGeom>
        </p:spPr>
      </p:pic>
      <p:sp>
        <p:nvSpPr>
          <p:cNvPr id="6" name="Date Placeholder 5"/>
          <p:cNvSpPr>
            <a:spLocks noGrp="1"/>
          </p:cNvSpPr>
          <p:nvPr>
            <p:ph type="dt" sz="half" idx="10"/>
          </p:nvPr>
        </p:nvSpPr>
        <p:spPr/>
        <p:txBody>
          <a:bodyPr/>
          <a:lstStyle/>
          <a:p>
            <a:r>
              <a:rPr lang="en-US" smtClean="0"/>
              <a:t>COPY RIGHT RESERVED</a:t>
            </a:r>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94</a:t>
            </a:fld>
            <a:endParaRPr lang="en-US"/>
          </a:p>
        </p:txBody>
      </p:sp>
    </p:spTree>
    <p:extLst>
      <p:ext uri="{BB962C8B-B14F-4D97-AF65-F5344CB8AC3E}">
        <p14:creationId xmlns:p14="http://schemas.microsoft.com/office/powerpoint/2010/main" val="1736124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81000"/>
            <a:ext cx="9372600" cy="1070610"/>
          </a:xfrm>
        </p:spPr>
        <p:txBody>
          <a:bodyPr>
            <a:normAutofit fontScale="90000"/>
          </a:bodyPr>
          <a:lstStyle/>
          <a:p>
            <a:r>
              <a:rPr lang="en-US" dirty="0" smtClean="0"/>
              <a:t>Hazard and operability study-HAZOP</a:t>
            </a:r>
            <a:endParaRPr lang="en-US" dirty="0"/>
          </a:p>
        </p:txBody>
      </p:sp>
      <p:sp>
        <p:nvSpPr>
          <p:cNvPr id="3" name="Content Placeholder 2"/>
          <p:cNvSpPr>
            <a:spLocks noGrp="1"/>
          </p:cNvSpPr>
          <p:nvPr>
            <p:ph idx="1"/>
          </p:nvPr>
        </p:nvSpPr>
        <p:spPr>
          <a:xfrm>
            <a:off x="1981200" y="1532021"/>
            <a:ext cx="9372600" cy="4938500"/>
          </a:xfrm>
        </p:spPr>
        <p:txBody>
          <a:bodyPr>
            <a:normAutofit fontScale="92500" lnSpcReduction="10000"/>
          </a:bodyPr>
          <a:lstStyle/>
          <a:p>
            <a:pPr marL="0" indent="0" algn="just">
              <a:buNone/>
            </a:pPr>
            <a:r>
              <a:rPr lang="en-US" dirty="0" smtClean="0"/>
              <a:t>HAZOP is a systematic study which identify </a:t>
            </a:r>
            <a:r>
              <a:rPr lang="en-US" dirty="0"/>
              <a:t>deviations and their causes from intended design.</a:t>
            </a:r>
          </a:p>
          <a:p>
            <a:pPr marL="0" indent="0" algn="just">
              <a:buNone/>
            </a:pPr>
            <a:r>
              <a:rPr lang="en-US" dirty="0"/>
              <a:t>The study uses a guideword approach and a “brainstorming” technique on the basis </a:t>
            </a:r>
            <a:r>
              <a:rPr lang="en-US" dirty="0" smtClean="0"/>
              <a:t>of System </a:t>
            </a:r>
            <a:r>
              <a:rPr lang="en-US" dirty="0"/>
              <a:t>HAZOP, where the process or utility system </a:t>
            </a:r>
            <a:r>
              <a:rPr lang="en-US" dirty="0" smtClean="0"/>
              <a:t>configuration.</a:t>
            </a:r>
          </a:p>
          <a:p>
            <a:pPr marL="0" indent="0" algn="just">
              <a:buNone/>
            </a:pPr>
            <a:r>
              <a:rPr lang="en-US" dirty="0" smtClean="0"/>
              <a:t>The </a:t>
            </a:r>
            <a:r>
              <a:rPr lang="en-US" dirty="0"/>
              <a:t>study is performed on any P&amp;I diagram where the contractor is in charge for </a:t>
            </a:r>
            <a:r>
              <a:rPr lang="en-US" dirty="0" smtClean="0"/>
              <a:t>the design </a:t>
            </a:r>
            <a:r>
              <a:rPr lang="en-US" dirty="0"/>
              <a:t>of controls or shut down.</a:t>
            </a:r>
          </a:p>
          <a:p>
            <a:pPr marL="0" indent="0" algn="just">
              <a:buNone/>
            </a:pPr>
            <a:r>
              <a:rPr lang="en-US" dirty="0" smtClean="0"/>
              <a:t>The </a:t>
            </a:r>
            <a:r>
              <a:rPr lang="en-US" dirty="0"/>
              <a:t>study is conducted by a HAZOP Leader, </a:t>
            </a:r>
            <a:r>
              <a:rPr lang="en-US" dirty="0" smtClean="0"/>
              <a:t>with a team </a:t>
            </a:r>
            <a:r>
              <a:rPr lang="en-US" dirty="0"/>
              <a:t>of experts in several key areas</a:t>
            </a:r>
            <a:r>
              <a:rPr lang="en-US" dirty="0" smtClean="0"/>
              <a:t>, which </a:t>
            </a:r>
            <a:r>
              <a:rPr lang="en-US" dirty="0"/>
              <a:t>possibly includes members from the Site as well as the project </a:t>
            </a:r>
            <a:r>
              <a:rPr lang="en-US" dirty="0" smtClean="0"/>
              <a:t>team. </a:t>
            </a:r>
            <a:r>
              <a:rPr lang="en-US" dirty="0"/>
              <a:t>Owner </a:t>
            </a:r>
            <a:r>
              <a:rPr lang="en-US" dirty="0" smtClean="0"/>
              <a:t>is request </a:t>
            </a:r>
            <a:r>
              <a:rPr lang="en-US" dirty="0"/>
              <a:t>to participate.</a:t>
            </a:r>
          </a:p>
          <a:p>
            <a:pPr marL="0" indent="0" algn="just">
              <a:buNone/>
            </a:pPr>
            <a:r>
              <a:rPr lang="en-US" dirty="0"/>
              <a:t>Licensors attendance to the HAZOP is an optional scope of work as per </a:t>
            </a:r>
            <a:r>
              <a:rPr lang="en-US" dirty="0" smtClean="0"/>
              <a:t>Licensors Engineering </a:t>
            </a:r>
            <a:r>
              <a:rPr lang="en-US" dirty="0"/>
              <a:t>Agreements.</a:t>
            </a:r>
          </a:p>
          <a:p>
            <a:pPr marL="0" indent="0" algn="just">
              <a:buNone/>
            </a:pPr>
            <a:r>
              <a:rPr lang="en-US" dirty="0" smtClean="0"/>
              <a:t>A </a:t>
            </a:r>
            <a:r>
              <a:rPr lang="en-US" dirty="0"/>
              <a:t>HAZOP Report collects the recommendations</a:t>
            </a:r>
            <a:r>
              <a:rPr lang="en-US" dirty="0" smtClean="0"/>
              <a:t>. After </a:t>
            </a:r>
            <a:r>
              <a:rPr lang="en-US" dirty="0"/>
              <a:t>the issue of the report, actions are put in place to verify the implementation of </a:t>
            </a:r>
            <a:r>
              <a:rPr lang="en-US" dirty="0" smtClean="0"/>
              <a:t>the recommendations</a:t>
            </a:r>
            <a:r>
              <a:rPr lang="en-US" dirty="0"/>
              <a:t>.</a:t>
            </a:r>
          </a:p>
        </p:txBody>
      </p:sp>
      <p:sp>
        <p:nvSpPr>
          <p:cNvPr id="4" name="Footer Placeholder 3"/>
          <p:cNvSpPr>
            <a:spLocks noGrp="1"/>
          </p:cNvSpPr>
          <p:nvPr>
            <p:ph type="ftr" sz="quarter" idx="11"/>
          </p:nvPr>
        </p:nvSpPr>
        <p:spPr/>
        <p:txBody>
          <a:bodyPr/>
          <a:lstStyle/>
          <a:p>
            <a:r>
              <a:rPr lang="en-US" smtClean="0"/>
              <a:t>Copy Right @NECL</a:t>
            </a:r>
            <a:endParaRPr lang="en-US" dirty="0"/>
          </a:p>
        </p:txBody>
      </p:sp>
      <p:sp>
        <p:nvSpPr>
          <p:cNvPr id="5" name="Date Placeholder 4"/>
          <p:cNvSpPr>
            <a:spLocks noGrp="1"/>
          </p:cNvSpPr>
          <p:nvPr>
            <p:ph type="dt" sz="half" idx="10"/>
          </p:nvPr>
        </p:nvSpPr>
        <p:spPr/>
        <p:txBody>
          <a:bodyPr/>
          <a:lstStyle/>
          <a:p>
            <a:r>
              <a:rPr lang="en-US" smtClean="0"/>
              <a:t>COPY RIGHT RESERVED</a:t>
            </a:r>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95</a:t>
            </a:fld>
            <a:endParaRPr lang="en-US"/>
          </a:p>
        </p:txBody>
      </p:sp>
    </p:spTree>
    <p:extLst>
      <p:ext uri="{BB962C8B-B14F-4D97-AF65-F5344CB8AC3E}">
        <p14:creationId xmlns:p14="http://schemas.microsoft.com/office/powerpoint/2010/main" val="3969368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81000"/>
            <a:ext cx="9372600" cy="762000"/>
          </a:xfrm>
        </p:spPr>
        <p:txBody>
          <a:bodyPr/>
          <a:lstStyle/>
          <a:p>
            <a:r>
              <a:rPr lang="en-US" dirty="0" smtClean="0"/>
              <a:t>HAZOP</a:t>
            </a:r>
            <a:endParaRPr lang="en-US" dirty="0"/>
          </a:p>
        </p:txBody>
      </p:sp>
      <p:sp>
        <p:nvSpPr>
          <p:cNvPr id="3" name="Content Placeholder 2"/>
          <p:cNvSpPr>
            <a:spLocks noGrp="1"/>
          </p:cNvSpPr>
          <p:nvPr>
            <p:ph idx="1"/>
          </p:nvPr>
        </p:nvSpPr>
        <p:spPr>
          <a:xfrm>
            <a:off x="1981200" y="1143000"/>
            <a:ext cx="9277350" cy="5600700"/>
          </a:xfrm>
        </p:spPr>
        <p:txBody>
          <a:bodyPr>
            <a:normAutofit fontScale="85000" lnSpcReduction="20000"/>
          </a:bodyPr>
          <a:lstStyle/>
          <a:p>
            <a:pPr marL="0" indent="0">
              <a:buNone/>
            </a:pPr>
            <a:r>
              <a:rPr lang="en-US" dirty="0" smtClean="0"/>
              <a:t>After </a:t>
            </a:r>
            <a:r>
              <a:rPr lang="en-US" dirty="0"/>
              <a:t>the issue of the </a:t>
            </a:r>
            <a:r>
              <a:rPr lang="en-US" dirty="0" smtClean="0"/>
              <a:t>HAZOP deliverable report </a:t>
            </a:r>
            <a:r>
              <a:rPr lang="en-US" dirty="0"/>
              <a:t>actions are ensured to verify the implementation of </a:t>
            </a:r>
            <a:r>
              <a:rPr lang="en-US" dirty="0" smtClean="0"/>
              <a:t>the recommendations</a:t>
            </a:r>
            <a:r>
              <a:rPr lang="en-US" dirty="0"/>
              <a:t>, by reviewing the subsequent issue of the documentation</a:t>
            </a:r>
            <a:r>
              <a:rPr lang="en-US" dirty="0" smtClean="0"/>
              <a:t>. The </a:t>
            </a:r>
            <a:r>
              <a:rPr lang="en-US" dirty="0"/>
              <a:t>study starts as following documentation is available</a:t>
            </a:r>
          </a:p>
          <a:p>
            <a:r>
              <a:rPr lang="en-US" dirty="0" smtClean="0"/>
              <a:t>Plot </a:t>
            </a:r>
            <a:r>
              <a:rPr lang="en-US" dirty="0"/>
              <a:t>Plan(s)</a:t>
            </a:r>
          </a:p>
          <a:p>
            <a:r>
              <a:rPr lang="en-US" dirty="0" smtClean="0"/>
              <a:t>Process </a:t>
            </a:r>
            <a:r>
              <a:rPr lang="en-US" dirty="0"/>
              <a:t>Flow Diagrams(s).</a:t>
            </a:r>
          </a:p>
          <a:p>
            <a:r>
              <a:rPr lang="en-US" dirty="0" smtClean="0"/>
              <a:t>A </a:t>
            </a:r>
            <a:r>
              <a:rPr lang="en-US" dirty="0"/>
              <a:t>complete set of second issue of P&amp;ID.</a:t>
            </a:r>
          </a:p>
          <a:p>
            <a:r>
              <a:rPr lang="en-US" dirty="0" smtClean="0"/>
              <a:t>Process </a:t>
            </a:r>
            <a:r>
              <a:rPr lang="en-US" dirty="0"/>
              <a:t>Specifications.</a:t>
            </a:r>
          </a:p>
          <a:p>
            <a:r>
              <a:rPr lang="en-US" dirty="0" smtClean="0"/>
              <a:t>Equipment </a:t>
            </a:r>
            <a:r>
              <a:rPr lang="en-US" dirty="0"/>
              <a:t>Process Data Sheets</a:t>
            </a:r>
          </a:p>
          <a:p>
            <a:r>
              <a:rPr lang="en-US" dirty="0" smtClean="0"/>
              <a:t>Material </a:t>
            </a:r>
            <a:r>
              <a:rPr lang="en-US" dirty="0"/>
              <a:t>Safety Data Sheets.</a:t>
            </a:r>
          </a:p>
          <a:p>
            <a:r>
              <a:rPr lang="en-US" dirty="0" smtClean="0"/>
              <a:t>Hazardous </a:t>
            </a:r>
            <a:r>
              <a:rPr lang="en-US" dirty="0"/>
              <a:t>area classification.</a:t>
            </a:r>
          </a:p>
          <a:p>
            <a:r>
              <a:rPr lang="en-US" dirty="0" smtClean="0"/>
              <a:t>Line </a:t>
            </a:r>
            <a:r>
              <a:rPr lang="en-US" dirty="0"/>
              <a:t>Classification Lists.</a:t>
            </a:r>
          </a:p>
          <a:p>
            <a:r>
              <a:rPr lang="en-US" dirty="0" smtClean="0"/>
              <a:t>Instrument </a:t>
            </a:r>
            <a:r>
              <a:rPr lang="en-US" dirty="0"/>
              <a:t>Trip Descriptions.</a:t>
            </a:r>
          </a:p>
          <a:p>
            <a:r>
              <a:rPr lang="en-US" dirty="0" smtClean="0"/>
              <a:t>Electrical </a:t>
            </a:r>
            <a:r>
              <a:rPr lang="en-US" dirty="0"/>
              <a:t>one line diagrams</a:t>
            </a:r>
          </a:p>
          <a:p>
            <a:r>
              <a:rPr lang="en-US" dirty="0" smtClean="0"/>
              <a:t>Materials </a:t>
            </a:r>
            <a:r>
              <a:rPr lang="en-US" dirty="0"/>
              <a:t>of Construction Diagrams</a:t>
            </a:r>
          </a:p>
          <a:p>
            <a:pPr marL="0" indent="0">
              <a:buNone/>
            </a:pPr>
            <a:endParaRPr lang="en-US" dirty="0" smtClean="0"/>
          </a:p>
        </p:txBody>
      </p:sp>
      <p:sp>
        <p:nvSpPr>
          <p:cNvPr id="4" name="Footer Placeholder 3"/>
          <p:cNvSpPr>
            <a:spLocks noGrp="1"/>
          </p:cNvSpPr>
          <p:nvPr>
            <p:ph type="ftr" sz="quarter" idx="11"/>
          </p:nvPr>
        </p:nvSpPr>
        <p:spPr/>
        <p:txBody>
          <a:bodyPr/>
          <a:lstStyle/>
          <a:p>
            <a:r>
              <a:rPr lang="en-US" smtClean="0"/>
              <a:t>Copy Right @NECL</a:t>
            </a:r>
            <a:endParaRPr lang="en-US"/>
          </a:p>
        </p:txBody>
      </p:sp>
      <p:pic>
        <p:nvPicPr>
          <p:cNvPr id="6" name="Picture 5"/>
          <p:cNvPicPr>
            <a:picLocks noChangeAspect="1"/>
          </p:cNvPicPr>
          <p:nvPr/>
        </p:nvPicPr>
        <p:blipFill>
          <a:blip r:embed="rId2"/>
          <a:stretch>
            <a:fillRect/>
          </a:stretch>
        </p:blipFill>
        <p:spPr>
          <a:xfrm>
            <a:off x="7444670" y="2413835"/>
            <a:ext cx="2667000" cy="3714750"/>
          </a:xfrm>
          <a:prstGeom prst="rect">
            <a:avLst/>
          </a:prstGeom>
        </p:spPr>
      </p:pic>
      <p:sp>
        <p:nvSpPr>
          <p:cNvPr id="5" name="Date Placeholder 4"/>
          <p:cNvSpPr>
            <a:spLocks noGrp="1"/>
          </p:cNvSpPr>
          <p:nvPr>
            <p:ph type="dt" sz="half" idx="10"/>
          </p:nvPr>
        </p:nvSpPr>
        <p:spPr/>
        <p:txBody>
          <a:bodyPr/>
          <a:lstStyle/>
          <a:p>
            <a:r>
              <a:rPr lang="en-US" smtClean="0"/>
              <a:t>COPY RIGHT RESERVED</a:t>
            </a:r>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96</a:t>
            </a:fld>
            <a:endParaRPr lang="en-US"/>
          </a:p>
        </p:txBody>
      </p:sp>
    </p:spTree>
    <p:extLst>
      <p:ext uri="{BB962C8B-B14F-4D97-AF65-F5344CB8AC3E}">
        <p14:creationId xmlns:p14="http://schemas.microsoft.com/office/powerpoint/2010/main" val="3021988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Hazop communication</a:t>
            </a:r>
            <a:endParaRPr lang="en-US" dirty="0"/>
          </a:p>
        </p:txBody>
      </p:sp>
      <p:sp>
        <p:nvSpPr>
          <p:cNvPr id="3" name="Content Placeholder 2"/>
          <p:cNvSpPr>
            <a:spLocks noGrp="1"/>
          </p:cNvSpPr>
          <p:nvPr>
            <p:ph idx="1"/>
          </p:nvPr>
        </p:nvSpPr>
        <p:spPr/>
        <p:txBody>
          <a:bodyPr/>
          <a:lstStyle/>
          <a:p>
            <a:pPr marL="0" indent="0" algn="just">
              <a:buNone/>
            </a:pPr>
            <a:r>
              <a:rPr lang="en-US" dirty="0"/>
              <a:t>HAZOP recommendations will be included in the EPC Inquiring Package and will </a:t>
            </a:r>
            <a:r>
              <a:rPr lang="en-US" dirty="0" smtClean="0"/>
              <a:t>be duly </a:t>
            </a:r>
            <a:r>
              <a:rPr lang="en-US" dirty="0"/>
              <a:t>considered in the Cost Estimate. It will be EPC Contractor responsibility </a:t>
            </a:r>
            <a:r>
              <a:rPr lang="en-US" dirty="0" smtClean="0"/>
              <a:t>to implement </a:t>
            </a:r>
            <a:r>
              <a:rPr lang="en-US" dirty="0"/>
              <a:t>such HAZOP recommendations into the design of the facility.</a:t>
            </a:r>
          </a:p>
        </p:txBody>
      </p:sp>
      <p:sp>
        <p:nvSpPr>
          <p:cNvPr id="4" name="Footer Placeholder 3"/>
          <p:cNvSpPr>
            <a:spLocks noGrp="1"/>
          </p:cNvSpPr>
          <p:nvPr>
            <p:ph type="ftr" sz="quarter" idx="11"/>
          </p:nvPr>
        </p:nvSpPr>
        <p:spPr/>
        <p:txBody>
          <a:bodyPr/>
          <a:lstStyle/>
          <a:p>
            <a:r>
              <a:rPr lang="en-US" smtClean="0"/>
              <a:t>Copy Right @NECL</a:t>
            </a:r>
            <a:endParaRPr lang="en-US"/>
          </a:p>
        </p:txBody>
      </p:sp>
      <p:pic>
        <p:nvPicPr>
          <p:cNvPr id="5" name="Picture 4"/>
          <p:cNvPicPr>
            <a:picLocks noChangeAspect="1"/>
          </p:cNvPicPr>
          <p:nvPr/>
        </p:nvPicPr>
        <p:blipFill>
          <a:blip r:embed="rId2"/>
          <a:stretch>
            <a:fillRect/>
          </a:stretch>
        </p:blipFill>
        <p:spPr>
          <a:xfrm>
            <a:off x="4430451" y="3713748"/>
            <a:ext cx="6265621" cy="2048376"/>
          </a:xfrm>
          <a:prstGeom prst="rect">
            <a:avLst/>
          </a:prstGeom>
        </p:spPr>
      </p:pic>
      <p:sp>
        <p:nvSpPr>
          <p:cNvPr id="6" name="Date Placeholder 5"/>
          <p:cNvSpPr>
            <a:spLocks noGrp="1"/>
          </p:cNvSpPr>
          <p:nvPr>
            <p:ph type="dt" sz="half" idx="10"/>
          </p:nvPr>
        </p:nvSpPr>
        <p:spPr/>
        <p:txBody>
          <a:bodyPr/>
          <a:lstStyle/>
          <a:p>
            <a:r>
              <a:rPr lang="en-US" smtClean="0"/>
              <a:t>COPY RIGHT RESERVED</a:t>
            </a:r>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97</a:t>
            </a:fld>
            <a:endParaRPr lang="en-US"/>
          </a:p>
        </p:txBody>
      </p:sp>
    </p:spTree>
    <p:extLst>
      <p:ext uri="{BB962C8B-B14F-4D97-AF65-F5344CB8AC3E}">
        <p14:creationId xmlns:p14="http://schemas.microsoft.com/office/powerpoint/2010/main" val="3039740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81000"/>
            <a:ext cx="9372600" cy="933450"/>
          </a:xfrm>
        </p:spPr>
        <p:txBody>
          <a:bodyPr>
            <a:normAutofit/>
          </a:bodyPr>
          <a:lstStyle/>
          <a:p>
            <a:r>
              <a:rPr lang="en-US" sz="3600" dirty="0"/>
              <a:t>Hazardous Material Safety Data </a:t>
            </a:r>
            <a:r>
              <a:rPr lang="en-US" sz="3600" dirty="0" smtClean="0"/>
              <a:t>Sheets</a:t>
            </a:r>
            <a:endParaRPr lang="en-US" sz="3600" dirty="0"/>
          </a:p>
        </p:txBody>
      </p:sp>
      <p:sp>
        <p:nvSpPr>
          <p:cNvPr id="3" name="Content Placeholder 2"/>
          <p:cNvSpPr>
            <a:spLocks noGrp="1"/>
          </p:cNvSpPr>
          <p:nvPr>
            <p:ph idx="1"/>
          </p:nvPr>
        </p:nvSpPr>
        <p:spPr>
          <a:xfrm>
            <a:off x="1981200" y="1668379"/>
            <a:ext cx="9372600" cy="4802142"/>
          </a:xfrm>
        </p:spPr>
        <p:txBody>
          <a:bodyPr>
            <a:normAutofit fontScale="85000" lnSpcReduction="20000"/>
          </a:bodyPr>
          <a:lstStyle/>
          <a:p>
            <a:pPr marL="0" indent="0">
              <a:buNone/>
            </a:pPr>
            <a:r>
              <a:rPr lang="en-US" dirty="0" smtClean="0"/>
              <a:t>Material </a:t>
            </a:r>
            <a:r>
              <a:rPr lang="en-US" dirty="0"/>
              <a:t>Safety Data Sheets (MSDS) are data sheets to provide vital information </a:t>
            </a:r>
            <a:r>
              <a:rPr lang="en-US" dirty="0" smtClean="0"/>
              <a:t>on health </a:t>
            </a:r>
            <a:r>
              <a:rPr lang="en-US" dirty="0"/>
              <a:t>and physical hazards of all processed materials and chemicals on the </a:t>
            </a:r>
            <a:r>
              <a:rPr lang="en-US" dirty="0" smtClean="0"/>
              <a:t>projects.</a:t>
            </a:r>
            <a:endParaRPr lang="en-US" dirty="0"/>
          </a:p>
          <a:p>
            <a:pPr marL="0" indent="0">
              <a:buNone/>
            </a:pPr>
            <a:r>
              <a:rPr lang="en-US" dirty="0"/>
              <a:t>Contents of the MSDS are:</a:t>
            </a:r>
          </a:p>
          <a:p>
            <a:r>
              <a:rPr lang="en-US" dirty="0" smtClean="0"/>
              <a:t>Full </a:t>
            </a:r>
            <a:r>
              <a:rPr lang="en-US" dirty="0"/>
              <a:t>physical and chemical data on the substance.</a:t>
            </a:r>
          </a:p>
          <a:p>
            <a:r>
              <a:rPr lang="en-US" dirty="0" smtClean="0"/>
              <a:t>Average </a:t>
            </a:r>
            <a:r>
              <a:rPr lang="en-US" dirty="0"/>
              <a:t>or range of composition, in the case of the a mixture.</a:t>
            </a:r>
          </a:p>
          <a:p>
            <a:r>
              <a:rPr lang="en-US" dirty="0" smtClean="0"/>
              <a:t>Toxicological </a:t>
            </a:r>
            <a:r>
              <a:rPr lang="en-US" dirty="0"/>
              <a:t>(i.e., physiological effects).</a:t>
            </a:r>
          </a:p>
          <a:p>
            <a:r>
              <a:rPr lang="en-US" dirty="0" smtClean="0"/>
              <a:t>Flammability </a:t>
            </a:r>
            <a:r>
              <a:rPr lang="en-US" dirty="0"/>
              <a:t>data.</a:t>
            </a:r>
          </a:p>
          <a:p>
            <a:r>
              <a:rPr lang="en-US" dirty="0" smtClean="0"/>
              <a:t>Internationally </a:t>
            </a:r>
            <a:r>
              <a:rPr lang="en-US" dirty="0"/>
              <a:t>recognized exposure limits for the substance.</a:t>
            </a:r>
          </a:p>
          <a:p>
            <a:r>
              <a:rPr lang="en-US" dirty="0" smtClean="0"/>
              <a:t>Precautions </a:t>
            </a:r>
            <a:r>
              <a:rPr lang="en-US" dirty="0"/>
              <a:t>to be taken when storing and handling the substance.</a:t>
            </a:r>
          </a:p>
          <a:p>
            <a:r>
              <a:rPr lang="en-US" dirty="0" smtClean="0"/>
              <a:t>First </a:t>
            </a:r>
            <a:r>
              <a:rPr lang="en-US" dirty="0"/>
              <a:t>aid and medical treatment to be undertaken on emergency</a:t>
            </a:r>
            <a:r>
              <a:rPr lang="en-US" dirty="0" smtClean="0"/>
              <a:t>.</a:t>
            </a:r>
          </a:p>
          <a:p>
            <a:r>
              <a:rPr lang="en-US" dirty="0" smtClean="0"/>
              <a:t>Disposal Procedures</a:t>
            </a:r>
            <a:endParaRPr lang="en-US" dirty="0"/>
          </a:p>
        </p:txBody>
      </p:sp>
      <p:sp>
        <p:nvSpPr>
          <p:cNvPr id="4" name="Footer Placeholder 3"/>
          <p:cNvSpPr>
            <a:spLocks noGrp="1"/>
          </p:cNvSpPr>
          <p:nvPr>
            <p:ph type="ftr" sz="quarter" idx="11"/>
          </p:nvPr>
        </p:nvSpPr>
        <p:spPr/>
        <p:txBody>
          <a:bodyPr/>
          <a:lstStyle/>
          <a:p>
            <a:r>
              <a:rPr lang="en-US" smtClean="0"/>
              <a:t>Copy Right @NECL</a:t>
            </a:r>
            <a:endParaRPr lang="en-US"/>
          </a:p>
        </p:txBody>
      </p:sp>
      <p:sp>
        <p:nvSpPr>
          <p:cNvPr id="5" name="Date Placeholder 4"/>
          <p:cNvSpPr>
            <a:spLocks noGrp="1"/>
          </p:cNvSpPr>
          <p:nvPr>
            <p:ph type="dt" sz="half" idx="10"/>
          </p:nvPr>
        </p:nvSpPr>
        <p:spPr/>
        <p:txBody>
          <a:bodyPr/>
          <a:lstStyle/>
          <a:p>
            <a:r>
              <a:rPr lang="en-US" smtClean="0"/>
              <a:t>COPY RIGHT RESERVED</a:t>
            </a:r>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98</a:t>
            </a:fld>
            <a:endParaRPr lang="en-US"/>
          </a:p>
        </p:txBody>
      </p:sp>
    </p:spTree>
    <p:extLst>
      <p:ext uri="{BB962C8B-B14F-4D97-AF65-F5344CB8AC3E}">
        <p14:creationId xmlns:p14="http://schemas.microsoft.com/office/powerpoint/2010/main" val="1484495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9290" y="129540"/>
            <a:ext cx="9372600" cy="899160"/>
          </a:xfrm>
        </p:spPr>
        <p:txBody>
          <a:bodyPr>
            <a:normAutofit/>
          </a:bodyPr>
          <a:lstStyle/>
          <a:p>
            <a:r>
              <a:rPr lang="en-US" dirty="0" smtClean="0"/>
              <a:t>Hazop-Responsibilities</a:t>
            </a:r>
            <a:endParaRPr lang="en-US" dirty="0"/>
          </a:p>
        </p:txBody>
      </p:sp>
      <p:sp>
        <p:nvSpPr>
          <p:cNvPr id="3" name="Content Placeholder 2"/>
          <p:cNvSpPr>
            <a:spLocks noGrp="1"/>
          </p:cNvSpPr>
          <p:nvPr>
            <p:ph idx="1"/>
          </p:nvPr>
        </p:nvSpPr>
        <p:spPr>
          <a:xfrm>
            <a:off x="1897380" y="1028700"/>
            <a:ext cx="9414510" cy="5657850"/>
          </a:xfrm>
        </p:spPr>
        <p:txBody>
          <a:bodyPr>
            <a:normAutofit fontScale="70000" lnSpcReduction="20000"/>
          </a:bodyPr>
          <a:lstStyle/>
          <a:p>
            <a:pPr marL="0" indent="0">
              <a:buNone/>
            </a:pPr>
            <a:r>
              <a:rPr lang="en-US" dirty="0" smtClean="0"/>
              <a:t>The </a:t>
            </a:r>
            <a:r>
              <a:rPr lang="en-US" dirty="0"/>
              <a:t>Process Design Safety coordinator is in charge of:</a:t>
            </a:r>
          </a:p>
          <a:p>
            <a:r>
              <a:rPr lang="en-US" dirty="0" smtClean="0"/>
              <a:t>Issue </a:t>
            </a:r>
            <a:r>
              <a:rPr lang="en-US" dirty="0"/>
              <a:t>of issue/verification of deliverables.</a:t>
            </a:r>
          </a:p>
          <a:p>
            <a:r>
              <a:rPr lang="en-US" dirty="0" smtClean="0"/>
              <a:t>Coordination </a:t>
            </a:r>
            <a:r>
              <a:rPr lang="en-US" dirty="0"/>
              <a:t>of HAZOP study.</a:t>
            </a:r>
          </a:p>
          <a:p>
            <a:pPr marL="0" indent="0">
              <a:buNone/>
            </a:pPr>
            <a:r>
              <a:rPr lang="en-US" dirty="0"/>
              <a:t>The following are the responsibilities of specialists:</a:t>
            </a:r>
          </a:p>
          <a:p>
            <a:r>
              <a:rPr lang="en-US" dirty="0" smtClean="0"/>
              <a:t>All </a:t>
            </a:r>
            <a:r>
              <a:rPr lang="en-US" dirty="0"/>
              <a:t>discipline specialists </a:t>
            </a:r>
            <a:r>
              <a:rPr lang="en-US" dirty="0" smtClean="0"/>
              <a:t>to implement </a:t>
            </a:r>
            <a:r>
              <a:rPr lang="en-US" dirty="0"/>
              <a:t>the </a:t>
            </a:r>
            <a:r>
              <a:rPr lang="en-US" dirty="0" smtClean="0"/>
              <a:t>recommendations relevant </a:t>
            </a:r>
            <a:r>
              <a:rPr lang="en-US" dirty="0"/>
              <a:t>to their discipline.</a:t>
            </a:r>
          </a:p>
          <a:p>
            <a:r>
              <a:rPr lang="en-US" dirty="0" smtClean="0"/>
              <a:t>Fire </a:t>
            </a:r>
            <a:r>
              <a:rPr lang="en-US" dirty="0"/>
              <a:t>fighting specialist </a:t>
            </a:r>
            <a:r>
              <a:rPr lang="en-US" dirty="0" smtClean="0"/>
              <a:t>prepare Fire Protection deliverables </a:t>
            </a:r>
            <a:r>
              <a:rPr lang="en-US" dirty="0"/>
              <a:t>and Fire and Gas deliverables.</a:t>
            </a:r>
          </a:p>
          <a:p>
            <a:pPr marL="0" indent="0">
              <a:buNone/>
            </a:pPr>
            <a:r>
              <a:rPr lang="en-US" dirty="0"/>
              <a:t>Process Manager is in charge of:</a:t>
            </a:r>
          </a:p>
          <a:p>
            <a:r>
              <a:rPr lang="en-US" dirty="0" smtClean="0"/>
              <a:t>Coordination </a:t>
            </a:r>
            <a:r>
              <a:rPr lang="en-US" dirty="0"/>
              <a:t>of collection of Hazardous Material Information Table.</a:t>
            </a:r>
          </a:p>
          <a:p>
            <a:r>
              <a:rPr lang="en-US" dirty="0" smtClean="0"/>
              <a:t>Supervision </a:t>
            </a:r>
            <a:r>
              <a:rPr lang="en-US" dirty="0"/>
              <a:t>of implementation of reviews recommendations.</a:t>
            </a:r>
          </a:p>
          <a:p>
            <a:r>
              <a:rPr lang="en-US" dirty="0" smtClean="0"/>
              <a:t>Control </a:t>
            </a:r>
            <a:r>
              <a:rPr lang="en-US" dirty="0"/>
              <a:t>of Fire Fighting deliverables.</a:t>
            </a:r>
          </a:p>
          <a:p>
            <a:pPr marL="0" indent="0">
              <a:buNone/>
            </a:pPr>
            <a:r>
              <a:rPr lang="en-US" dirty="0"/>
              <a:t>The </a:t>
            </a:r>
            <a:r>
              <a:rPr lang="en-US" dirty="0" smtClean="0"/>
              <a:t>EHS </a:t>
            </a:r>
            <a:r>
              <a:rPr lang="en-US" dirty="0"/>
              <a:t>Manager is charge of:</a:t>
            </a:r>
          </a:p>
          <a:p>
            <a:r>
              <a:rPr lang="en-US" dirty="0" smtClean="0"/>
              <a:t>Planning </a:t>
            </a:r>
            <a:r>
              <a:rPr lang="en-US" dirty="0"/>
              <a:t>of audit.</a:t>
            </a:r>
          </a:p>
          <a:p>
            <a:r>
              <a:rPr lang="en-US" dirty="0" smtClean="0"/>
              <a:t>Monitoring </a:t>
            </a:r>
            <a:r>
              <a:rPr lang="en-US" dirty="0"/>
              <a:t>reviews, studies and general philosophies considered HSE-sensitive.</a:t>
            </a:r>
          </a:p>
          <a:p>
            <a:r>
              <a:rPr lang="en-US" dirty="0" smtClean="0"/>
              <a:t>Conduct Audits </a:t>
            </a:r>
            <a:endParaRPr lang="en-US" dirty="0"/>
          </a:p>
        </p:txBody>
      </p:sp>
      <p:sp>
        <p:nvSpPr>
          <p:cNvPr id="4" name="Footer Placeholder 3"/>
          <p:cNvSpPr>
            <a:spLocks noGrp="1"/>
          </p:cNvSpPr>
          <p:nvPr>
            <p:ph type="ftr" sz="quarter" idx="11"/>
          </p:nvPr>
        </p:nvSpPr>
        <p:spPr/>
        <p:txBody>
          <a:bodyPr/>
          <a:lstStyle/>
          <a:p>
            <a:r>
              <a:rPr lang="en-US" smtClean="0"/>
              <a:t>Copy Right @NECL</a:t>
            </a:r>
            <a:endParaRPr lang="en-US" dirty="0"/>
          </a:p>
        </p:txBody>
      </p:sp>
      <p:sp>
        <p:nvSpPr>
          <p:cNvPr id="5" name="Date Placeholder 4"/>
          <p:cNvSpPr>
            <a:spLocks noGrp="1"/>
          </p:cNvSpPr>
          <p:nvPr>
            <p:ph type="dt" sz="half" idx="10"/>
          </p:nvPr>
        </p:nvSpPr>
        <p:spPr/>
        <p:txBody>
          <a:bodyPr/>
          <a:lstStyle/>
          <a:p>
            <a:r>
              <a:rPr lang="en-US" smtClean="0"/>
              <a:t>COPY RIGHT RESERVED</a:t>
            </a:r>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99</a:t>
            </a:fld>
            <a:endParaRPr lang="en-US"/>
          </a:p>
        </p:txBody>
      </p:sp>
    </p:spTree>
    <p:extLst>
      <p:ext uri="{BB962C8B-B14F-4D97-AF65-F5344CB8AC3E}">
        <p14:creationId xmlns:p14="http://schemas.microsoft.com/office/powerpoint/2010/main" val="2068726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Wireframe Building 16x9">
  <a:themeElements>
    <a:clrScheme name="WireframeBuilding">
      <a:dk1>
        <a:srgbClr val="404040"/>
      </a:dk1>
      <a:lt1>
        <a:sysClr val="window" lastClr="FFFFFF"/>
      </a:lt1>
      <a:dk2>
        <a:srgbClr val="000000"/>
      </a:dk2>
      <a:lt2>
        <a:srgbClr val="E4F9F9"/>
      </a:lt2>
      <a:accent1>
        <a:srgbClr val="1BDCFF"/>
      </a:accent1>
      <a:accent2>
        <a:srgbClr val="3AC673"/>
      </a:accent2>
      <a:accent3>
        <a:srgbClr val="F6BD1E"/>
      </a:accent3>
      <a:accent4>
        <a:srgbClr val="C74167"/>
      </a:accent4>
      <a:accent5>
        <a:srgbClr val="F17E1F"/>
      </a:accent5>
      <a:accent6>
        <a:srgbClr val="6681CC"/>
      </a:accent6>
      <a:hlink>
        <a:srgbClr val="F17E1F"/>
      </a:hlink>
      <a:folHlink>
        <a:srgbClr val="969696"/>
      </a:folHlink>
    </a:clrScheme>
    <a:fontScheme name="Calibri">
      <a:maj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15_4109default" id="{E728D685-11FC-4812-BA85-57AC6F9C9F40}" vid="{BC4E008B-95FF-4815-904E-143A8EDFC1D4}"/>
    </a:ext>
  </a:extLst>
</a:theme>
</file>

<file path=ppt/theme/theme2.xml><?xml version="1.0" encoding="utf-8"?>
<a:theme xmlns:a="http://schemas.openxmlformats.org/drawingml/2006/main" name="Office Theme">
  <a:themeElements>
    <a:clrScheme name="WireframeBuilding">
      <a:dk1>
        <a:srgbClr val="404040"/>
      </a:dk1>
      <a:lt1>
        <a:sysClr val="window" lastClr="FFFFFF"/>
      </a:lt1>
      <a:dk2>
        <a:srgbClr val="000000"/>
      </a:dk2>
      <a:lt2>
        <a:srgbClr val="E4F9F9"/>
      </a:lt2>
      <a:accent1>
        <a:srgbClr val="1BDCFF"/>
      </a:accent1>
      <a:accent2>
        <a:srgbClr val="3AC673"/>
      </a:accent2>
      <a:accent3>
        <a:srgbClr val="F6BD1E"/>
      </a:accent3>
      <a:accent4>
        <a:srgbClr val="C74167"/>
      </a:accent4>
      <a:accent5>
        <a:srgbClr val="F17E1F"/>
      </a:accent5>
      <a:accent6>
        <a:srgbClr val="6681CC"/>
      </a:accent6>
      <a:hlink>
        <a:srgbClr val="F17E1F"/>
      </a:hlink>
      <a:folHlink>
        <a:srgbClr val="96969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WireframeBuilding">
      <a:dk1>
        <a:srgbClr val="404040"/>
      </a:dk1>
      <a:lt1>
        <a:sysClr val="window" lastClr="FFFFFF"/>
      </a:lt1>
      <a:dk2>
        <a:srgbClr val="000000"/>
      </a:dk2>
      <a:lt2>
        <a:srgbClr val="E4F9F9"/>
      </a:lt2>
      <a:accent1>
        <a:srgbClr val="1BDCFF"/>
      </a:accent1>
      <a:accent2>
        <a:srgbClr val="3AC673"/>
      </a:accent2>
      <a:accent3>
        <a:srgbClr val="F6BD1E"/>
      </a:accent3>
      <a:accent4>
        <a:srgbClr val="C74167"/>
      </a:accent4>
      <a:accent5>
        <a:srgbClr val="F17E1F"/>
      </a:accent5>
      <a:accent6>
        <a:srgbClr val="6681CC"/>
      </a:accent6>
      <a:hlink>
        <a:srgbClr val="F17E1F"/>
      </a:hlink>
      <a:folHlink>
        <a:srgbClr val="96969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C1EF0E57-12D2-4B54-A790-AA6D167593A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Business wireframe building presentation (widescreen)</Template>
  <TotalTime>0</TotalTime>
  <Words>8562</Words>
  <Application>Microsoft Office PowerPoint</Application>
  <PresentationFormat>Widescreen</PresentationFormat>
  <Paragraphs>1203</Paragraphs>
  <Slides>110</Slides>
  <Notes>10</Notes>
  <HiddenSlides>0</HiddenSlides>
  <MMClips>0</MMClips>
  <ScaleCrop>false</ScaleCrop>
  <HeadingPairs>
    <vt:vector size="6" baseType="variant">
      <vt:variant>
        <vt:lpstr>Fonts Used</vt:lpstr>
      </vt:variant>
      <vt:variant>
        <vt:i4>16</vt:i4>
      </vt:variant>
      <vt:variant>
        <vt:lpstr>Theme</vt:lpstr>
      </vt:variant>
      <vt:variant>
        <vt:i4>1</vt:i4>
      </vt:variant>
      <vt:variant>
        <vt:lpstr>Slide Titles</vt:lpstr>
      </vt:variant>
      <vt:variant>
        <vt:i4>110</vt:i4>
      </vt:variant>
    </vt:vector>
  </HeadingPairs>
  <TitlesOfParts>
    <vt:vector size="127" baseType="lpstr">
      <vt:lpstr>MS PGothic</vt:lpstr>
      <vt:lpstr>宋体</vt:lpstr>
      <vt:lpstr>宋体</vt:lpstr>
      <vt:lpstr>Arial</vt:lpstr>
      <vt:lpstr>Arial Unicode MS</vt:lpstr>
      <vt:lpstr>ArialMT</vt:lpstr>
      <vt:lpstr>Bookman Old Style</vt:lpstr>
      <vt:lpstr>Calibri</vt:lpstr>
      <vt:lpstr>Gill Sans Ultra Bold</vt:lpstr>
      <vt:lpstr>Symbol</vt:lpstr>
      <vt:lpstr>Systeemlettertype</vt:lpstr>
      <vt:lpstr>Tahoma</vt:lpstr>
      <vt:lpstr>Times New Roman</vt:lpstr>
      <vt:lpstr>Wingdings</vt:lpstr>
      <vt:lpstr>Wingdings 3</vt:lpstr>
      <vt:lpstr>幼圆</vt:lpstr>
      <vt:lpstr>Wireframe Building 16x9</vt:lpstr>
      <vt:lpstr>EHS Management &amp; design safety system course for project managers</vt:lpstr>
      <vt:lpstr>Project EHS management system</vt:lpstr>
      <vt:lpstr>Importance of safety, health and welfare </vt:lpstr>
      <vt:lpstr>Compliance with legal and other requirements</vt:lpstr>
      <vt:lpstr>Improve company reputation</vt:lpstr>
      <vt:lpstr>Boost profit</vt:lpstr>
      <vt:lpstr>Improve productivity</vt:lpstr>
      <vt:lpstr>Enhance morale</vt:lpstr>
      <vt:lpstr>Reduce accidents</vt:lpstr>
      <vt:lpstr>Reduce damages and losses</vt:lpstr>
      <vt:lpstr>Reduce compensation claims</vt:lpstr>
      <vt:lpstr>Reduce absenteeism</vt:lpstr>
      <vt:lpstr>Operational EHS Management System</vt:lpstr>
      <vt:lpstr>Elements in ISO 45001 SMS Model</vt:lpstr>
      <vt:lpstr>PowerPoint Presentation</vt:lpstr>
      <vt:lpstr>EHS Policy</vt:lpstr>
      <vt:lpstr>Planning</vt:lpstr>
      <vt:lpstr>Risk Management – The achievement of Safety</vt:lpstr>
      <vt:lpstr>Safety Promotion – The continuous improvement</vt:lpstr>
      <vt:lpstr>Safety Assurance – The continuous compliance</vt:lpstr>
      <vt:lpstr>Broad categories of hazards:</vt:lpstr>
      <vt:lpstr>Examples of Civil and Structural hazards</vt:lpstr>
      <vt:lpstr>Examples of Chemical hazards:</vt:lpstr>
      <vt:lpstr>Examples of Mechanical hazards:</vt:lpstr>
      <vt:lpstr>Examples of Electrical hazards:</vt:lpstr>
      <vt:lpstr>Examples of Radiation hazards: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AUDITS &amp; REVIEWS</vt:lpstr>
      <vt:lpstr>Data control</vt:lpstr>
      <vt:lpstr>INCIDENT REPORTING/INVESTIGATION</vt:lpstr>
      <vt:lpstr>EHS AUDITS</vt:lpstr>
      <vt:lpstr>MANAGEMENT REVIEWS </vt:lpstr>
      <vt:lpstr>PowerPoint Presentation</vt:lpstr>
      <vt:lpstr>Environment protection and waste management</vt:lpstr>
      <vt:lpstr>Environment protection and waste management</vt:lpstr>
      <vt:lpstr>PowerPoint Presentation</vt:lpstr>
      <vt:lpstr>Environment protection and waste management</vt:lpstr>
      <vt:lpstr>Waste Classification</vt:lpstr>
      <vt:lpstr>Sewage control</vt:lpstr>
      <vt:lpstr>reducing Soil pollution</vt:lpstr>
      <vt:lpstr>Groundwater Pollution Prevention</vt:lpstr>
      <vt:lpstr>Engineering and design based EHS management system</vt:lpstr>
      <vt:lpstr>Scope </vt:lpstr>
      <vt:lpstr>LEADERSHIP &amp; COMMITTMENT</vt:lpstr>
      <vt:lpstr>LEADERSHIP &amp; COMMITTMENT</vt:lpstr>
      <vt:lpstr>Hse POLICY &amp; OBJECTIVES</vt:lpstr>
      <vt:lpstr>EHS Philosophy:  INTEGRATED CONTROL &amp; SAFETY SYSTEM (ICSS)</vt:lpstr>
      <vt:lpstr>GOALS, TARGETS &amp; PERFORMANCE STANDARDS</vt:lpstr>
      <vt:lpstr>GOALS, TARGETS &amp; PERFORMANCE STANDARDS</vt:lpstr>
      <vt:lpstr>GOALS, TARGETS &amp; PERFORMANCE STANDARDS</vt:lpstr>
      <vt:lpstr>GOALS, TARGETS &amp; PERFORMANCE STANDARDS</vt:lpstr>
      <vt:lpstr>GOALS, TARGETS &amp; PERFORMANCE STANDARDS</vt:lpstr>
      <vt:lpstr>GOALS, TARGETS &amp; PERFORMANCE STANDARDS</vt:lpstr>
      <vt:lpstr>ORGANIZATION RESOURCES AND COMMUNICATION</vt:lpstr>
      <vt:lpstr>EHS Management at corporate office</vt:lpstr>
      <vt:lpstr>Prevention through Design</vt:lpstr>
      <vt:lpstr>Accidents Linked to Design</vt:lpstr>
      <vt:lpstr>Considering Safety During Design Offers the Most Payoff</vt:lpstr>
      <vt:lpstr>Sustainability</vt:lpstr>
      <vt:lpstr>Sustainability’s Social Equity Pillar</vt:lpstr>
      <vt:lpstr>Benefits of Safety by Design</vt:lpstr>
      <vt:lpstr>DESIGNING PLANT TO CONTROL RISK</vt:lpstr>
      <vt:lpstr>plant functions and limits</vt:lpstr>
      <vt:lpstr>integrating design and risk management</vt:lpstr>
      <vt:lpstr>Identifying the hazards </vt:lpstr>
      <vt:lpstr>Things to consider to identify plant hazards</vt:lpstr>
      <vt:lpstr>Things to consider to identify plant hazards</vt:lpstr>
      <vt:lpstr>Things to consider to identify plant hazards</vt:lpstr>
      <vt:lpstr>Assessing and controlling risks</vt:lpstr>
      <vt:lpstr>Managing the risks</vt:lpstr>
      <vt:lpstr>Managing the risks</vt:lpstr>
      <vt:lpstr>IMPLEMENTATION AND MONITORING - DESIGN PHASE</vt:lpstr>
      <vt:lpstr>PROCESS safety DESIGN</vt:lpstr>
      <vt:lpstr>PROCESS safety DESIGN</vt:lpstr>
      <vt:lpstr>PROCESS safety DESIGN</vt:lpstr>
      <vt:lpstr>PROCESS safety DESIGN</vt:lpstr>
      <vt:lpstr>PROCESS safety DESIGN</vt:lpstr>
      <vt:lpstr>PROCESS safety DESIGN</vt:lpstr>
      <vt:lpstr>Hazard and operability study-HAZOP</vt:lpstr>
      <vt:lpstr>HAZOP</vt:lpstr>
      <vt:lpstr>Hazop communication</vt:lpstr>
      <vt:lpstr>Hazardous Material Safety Data Sheets</vt:lpstr>
      <vt:lpstr>Hazop-Responsibilities</vt:lpstr>
      <vt:lpstr>MATERIALS selection</vt:lpstr>
      <vt:lpstr>MATERIALS selection</vt:lpstr>
      <vt:lpstr>EQUIPMENT, PIPING AND MACHINERY DESIGN</vt:lpstr>
      <vt:lpstr>HEATERS, FLARES, STACK AND INCINERATORS DESIGN</vt:lpstr>
      <vt:lpstr>HEATERS, FLARES, STACK AND INCINERATORS DESIGN</vt:lpstr>
      <vt:lpstr>POLLUTION CONTROL FACILITIES DESIGN</vt:lpstr>
      <vt:lpstr>POLLUTION CONTROL FACILITIES DESIGN</vt:lpstr>
      <vt:lpstr>ELECTRICAL AND INSTRUMENTATION SYSTEM DESIGN</vt:lpstr>
      <vt:lpstr>IMPLEMENTATION AND MONITORING - PROCUREMENT</vt:lpstr>
      <vt:lpstr>IMPLEMENTATION AND MONITORING - PROCUREMENT</vt:lpstr>
      <vt:lpstr>The end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2016-02-23T05:11:25Z</dcterms:created>
  <dcterms:modified xsi:type="dcterms:W3CDTF">2025-02-20T05:43:03Z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TC030310279991</vt:lpwstr>
  </property>
</Properties>
</file>