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48" r:id="rId2"/>
  </p:sldMasterIdLst>
  <p:notesMasterIdLst>
    <p:notesMasterId r:id="rId159"/>
  </p:notesMasterIdLst>
  <p:handoutMasterIdLst>
    <p:handoutMasterId r:id="rId160"/>
  </p:handoutMasterIdLst>
  <p:sldIdLst>
    <p:sldId id="268" r:id="rId3"/>
    <p:sldId id="580" r:id="rId4"/>
    <p:sldId id="581" r:id="rId5"/>
    <p:sldId id="582" r:id="rId6"/>
    <p:sldId id="270" r:id="rId7"/>
    <p:sldId id="271" r:id="rId8"/>
    <p:sldId id="272" r:id="rId9"/>
    <p:sldId id="274" r:id="rId10"/>
    <p:sldId id="304" r:id="rId11"/>
    <p:sldId id="321" r:id="rId12"/>
    <p:sldId id="322" r:id="rId13"/>
    <p:sldId id="323" r:id="rId14"/>
    <p:sldId id="324" r:id="rId15"/>
    <p:sldId id="325" r:id="rId16"/>
    <p:sldId id="491" r:id="rId17"/>
    <p:sldId id="485" r:id="rId18"/>
    <p:sldId id="486" r:id="rId19"/>
    <p:sldId id="487" r:id="rId20"/>
    <p:sldId id="488" r:id="rId21"/>
    <p:sldId id="489" r:id="rId22"/>
    <p:sldId id="490" r:id="rId23"/>
    <p:sldId id="492" r:id="rId24"/>
    <p:sldId id="305" r:id="rId25"/>
    <p:sldId id="493" r:id="rId26"/>
    <p:sldId id="495" r:id="rId27"/>
    <p:sldId id="586" r:id="rId28"/>
    <p:sldId id="496" r:id="rId29"/>
    <p:sldId id="587" r:id="rId30"/>
    <p:sldId id="306" r:id="rId31"/>
    <p:sldId id="497" r:id="rId32"/>
    <p:sldId id="498" r:id="rId33"/>
    <p:sldId id="499" r:id="rId34"/>
    <p:sldId id="500" r:id="rId35"/>
    <p:sldId id="501" r:id="rId36"/>
    <p:sldId id="502" r:id="rId37"/>
    <p:sldId id="307" r:id="rId38"/>
    <p:sldId id="361" r:id="rId39"/>
    <p:sldId id="503" r:id="rId40"/>
    <p:sldId id="504" r:id="rId41"/>
    <p:sldId id="505" r:id="rId42"/>
    <p:sldId id="362" r:id="rId43"/>
    <p:sldId id="364" r:id="rId44"/>
    <p:sldId id="511" r:id="rId45"/>
    <p:sldId id="506" r:id="rId46"/>
    <p:sldId id="507" r:id="rId47"/>
    <p:sldId id="508" r:id="rId48"/>
    <p:sldId id="509" r:id="rId49"/>
    <p:sldId id="510" r:id="rId50"/>
    <p:sldId id="512" r:id="rId51"/>
    <p:sldId id="363" r:id="rId52"/>
    <p:sldId id="577" r:id="rId53"/>
    <p:sldId id="578" r:id="rId54"/>
    <p:sldId id="579" r:id="rId55"/>
    <p:sldId id="590" r:id="rId56"/>
    <p:sldId id="308" r:id="rId57"/>
    <p:sldId id="381" r:id="rId58"/>
    <p:sldId id="513" r:id="rId59"/>
    <p:sldId id="382" r:id="rId60"/>
    <p:sldId id="383" r:id="rId61"/>
    <p:sldId id="384" r:id="rId62"/>
    <p:sldId id="385" r:id="rId63"/>
    <p:sldId id="386" r:id="rId64"/>
    <p:sldId id="387" r:id="rId65"/>
    <p:sldId id="388" r:id="rId66"/>
    <p:sldId id="514" r:id="rId67"/>
    <p:sldId id="389" r:id="rId68"/>
    <p:sldId id="515" r:id="rId69"/>
    <p:sldId id="390" r:id="rId70"/>
    <p:sldId id="516" r:id="rId71"/>
    <p:sldId id="517" r:id="rId72"/>
    <p:sldId id="518" r:id="rId73"/>
    <p:sldId id="520" r:id="rId74"/>
    <p:sldId id="519" r:id="rId75"/>
    <p:sldId id="521" r:id="rId76"/>
    <p:sldId id="522" r:id="rId77"/>
    <p:sldId id="591" r:id="rId78"/>
    <p:sldId id="309" r:id="rId79"/>
    <p:sldId id="402" r:id="rId80"/>
    <p:sldId id="403" r:id="rId81"/>
    <p:sldId id="404" r:id="rId82"/>
    <p:sldId id="588" r:id="rId83"/>
    <p:sldId id="407" r:id="rId84"/>
    <p:sldId id="408" r:id="rId85"/>
    <p:sldId id="310" r:id="rId86"/>
    <p:sldId id="539" r:id="rId87"/>
    <p:sldId id="540" r:id="rId88"/>
    <p:sldId id="541" r:id="rId89"/>
    <p:sldId id="542" r:id="rId90"/>
    <p:sldId id="543" r:id="rId91"/>
    <p:sldId id="410" r:id="rId92"/>
    <p:sldId id="412" r:id="rId93"/>
    <p:sldId id="597" r:id="rId94"/>
    <p:sldId id="311" r:id="rId95"/>
    <p:sldId id="423" r:id="rId96"/>
    <p:sldId id="424" r:id="rId97"/>
    <p:sldId id="425" r:id="rId98"/>
    <p:sldId id="426" r:id="rId99"/>
    <p:sldId id="427" r:id="rId100"/>
    <p:sldId id="428" r:id="rId101"/>
    <p:sldId id="430" r:id="rId102"/>
    <p:sldId id="434" r:id="rId103"/>
    <p:sldId id="592" r:id="rId104"/>
    <p:sldId id="312" r:id="rId105"/>
    <p:sldId id="527" r:id="rId106"/>
    <p:sldId id="528" r:id="rId107"/>
    <p:sldId id="529" r:id="rId108"/>
    <p:sldId id="530" r:id="rId109"/>
    <p:sldId id="531" r:id="rId110"/>
    <p:sldId id="532" r:id="rId111"/>
    <p:sldId id="313" r:id="rId112"/>
    <p:sldId id="533" r:id="rId113"/>
    <p:sldId id="534" r:id="rId114"/>
    <p:sldId id="314" r:id="rId115"/>
    <p:sldId id="589" r:id="rId116"/>
    <p:sldId id="315" r:id="rId117"/>
    <p:sldId id="535" r:id="rId118"/>
    <p:sldId id="536" r:id="rId119"/>
    <p:sldId id="537" r:id="rId120"/>
    <p:sldId id="538" r:id="rId121"/>
    <p:sldId id="544" r:id="rId122"/>
    <p:sldId id="545" r:id="rId123"/>
    <p:sldId id="546" r:id="rId124"/>
    <p:sldId id="547" r:id="rId125"/>
    <p:sldId id="548" r:id="rId126"/>
    <p:sldId id="549" r:id="rId127"/>
    <p:sldId id="551" r:id="rId128"/>
    <p:sldId id="552" r:id="rId129"/>
    <p:sldId id="553" r:id="rId130"/>
    <p:sldId id="554" r:id="rId131"/>
    <p:sldId id="555" r:id="rId132"/>
    <p:sldId id="556" r:id="rId133"/>
    <p:sldId id="557" r:id="rId134"/>
    <p:sldId id="558" r:id="rId135"/>
    <p:sldId id="559" r:id="rId136"/>
    <p:sldId id="596" r:id="rId137"/>
    <p:sldId id="316" r:id="rId138"/>
    <p:sldId id="560" r:id="rId139"/>
    <p:sldId id="593" r:id="rId140"/>
    <p:sldId id="317" r:id="rId141"/>
    <p:sldId id="441" r:id="rId142"/>
    <p:sldId id="567" r:id="rId143"/>
    <p:sldId id="568" r:id="rId144"/>
    <p:sldId id="594" r:id="rId145"/>
    <p:sldId id="318" r:id="rId146"/>
    <p:sldId id="442" r:id="rId147"/>
    <p:sldId id="480" r:id="rId148"/>
    <p:sldId id="595" r:id="rId149"/>
    <p:sldId id="319" r:id="rId150"/>
    <p:sldId id="443" r:id="rId151"/>
    <p:sldId id="481" r:id="rId152"/>
    <p:sldId id="482" r:id="rId153"/>
    <p:sldId id="483" r:id="rId154"/>
    <p:sldId id="583" r:id="rId155"/>
    <p:sldId id="584" r:id="rId156"/>
    <p:sldId id="585" r:id="rId157"/>
    <p:sldId id="598" r:id="rId158"/>
  </p:sldIdLst>
  <p:sldSz cx="12188825" cy="6858000"/>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orient="horz" pos="384">
          <p15:clr>
            <a:srgbClr val="A4A3A4"/>
          </p15:clr>
        </p15:guide>
        <p15:guide id="3" orient="horz" pos="3792">
          <p15:clr>
            <a:srgbClr val="A4A3A4"/>
          </p15:clr>
        </p15:guide>
        <p15:guide id="4" pos="959">
          <p15:clr>
            <a:srgbClr val="A4A3A4"/>
          </p15:clr>
        </p15:guide>
        <p15:guide id="5" pos="671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CCFF"/>
    <a:srgbClr val="3333CC"/>
    <a:srgbClr val="D60093"/>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53" autoAdjust="0"/>
    <p:restoredTop sz="84560" autoAdjust="0"/>
  </p:normalViewPr>
  <p:slideViewPr>
    <p:cSldViewPr>
      <p:cViewPr varScale="1">
        <p:scale>
          <a:sx n="74" d="100"/>
          <a:sy n="74" d="100"/>
        </p:scale>
        <p:origin x="898" y="67"/>
      </p:cViewPr>
      <p:guideLst>
        <p:guide orient="horz" pos="2160"/>
        <p:guide orient="horz" pos="384"/>
        <p:guide orient="horz" pos="3792"/>
        <p:guide pos="959"/>
        <p:guide pos="6719"/>
      </p:guideLst>
    </p:cSldViewPr>
  </p:slideViewPr>
  <p:outlineViewPr>
    <p:cViewPr>
      <p:scale>
        <a:sx n="33" d="100"/>
        <a:sy n="33" d="100"/>
      </p:scale>
      <p:origin x="0" y="28608"/>
    </p:cViewPr>
  </p:outlineViewPr>
  <p:notesTextViewPr>
    <p:cViewPr>
      <p:scale>
        <a:sx n="100" d="100"/>
        <a:sy n="100" d="100"/>
      </p:scale>
      <p:origin x="0" y="0"/>
    </p:cViewPr>
  </p:notesTextViewPr>
  <p:sorterViewPr>
    <p:cViewPr>
      <p:scale>
        <a:sx n="100" d="100"/>
        <a:sy n="100" d="100"/>
      </p:scale>
      <p:origin x="0" y="-2707"/>
    </p:cViewPr>
  </p:sorter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63" Type="http://schemas.openxmlformats.org/officeDocument/2006/relationships/slide" Target="slides/slide61.xml"/><Relationship Id="rId84" Type="http://schemas.openxmlformats.org/officeDocument/2006/relationships/slide" Target="slides/slide82.xml"/><Relationship Id="rId138" Type="http://schemas.openxmlformats.org/officeDocument/2006/relationships/slide" Target="slides/slide136.xml"/><Relationship Id="rId159" Type="http://schemas.openxmlformats.org/officeDocument/2006/relationships/notesMaster" Target="notesMasters/notesMaster1.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53" Type="http://schemas.openxmlformats.org/officeDocument/2006/relationships/slide" Target="slides/slide51.xml"/><Relationship Id="rId74" Type="http://schemas.openxmlformats.org/officeDocument/2006/relationships/slide" Target="slides/slide72.xml"/><Relationship Id="rId128" Type="http://schemas.openxmlformats.org/officeDocument/2006/relationships/slide" Target="slides/slide126.xml"/><Relationship Id="rId149" Type="http://schemas.openxmlformats.org/officeDocument/2006/relationships/slide" Target="slides/slide147.xml"/><Relationship Id="rId5" Type="http://schemas.openxmlformats.org/officeDocument/2006/relationships/slide" Target="slides/slide3.xml"/><Relationship Id="rId95" Type="http://schemas.openxmlformats.org/officeDocument/2006/relationships/slide" Target="slides/slide93.xml"/><Relationship Id="rId160" Type="http://schemas.openxmlformats.org/officeDocument/2006/relationships/handoutMaster" Target="handoutMasters/handoutMaster1.xml"/><Relationship Id="rId22" Type="http://schemas.openxmlformats.org/officeDocument/2006/relationships/slide" Target="slides/slide20.xml"/><Relationship Id="rId43" Type="http://schemas.openxmlformats.org/officeDocument/2006/relationships/slide" Target="slides/slide41.xml"/><Relationship Id="rId64" Type="http://schemas.openxmlformats.org/officeDocument/2006/relationships/slide" Target="slides/slide62.xml"/><Relationship Id="rId118" Type="http://schemas.openxmlformats.org/officeDocument/2006/relationships/slide" Target="slides/slide116.xml"/><Relationship Id="rId139" Type="http://schemas.openxmlformats.org/officeDocument/2006/relationships/slide" Target="slides/slide137.xml"/><Relationship Id="rId85" Type="http://schemas.openxmlformats.org/officeDocument/2006/relationships/slide" Target="slides/slide83.xml"/><Relationship Id="rId150" Type="http://schemas.openxmlformats.org/officeDocument/2006/relationships/slide" Target="slides/slide148.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40" Type="http://schemas.openxmlformats.org/officeDocument/2006/relationships/slide" Target="slides/slide138.xml"/><Relationship Id="rId145" Type="http://schemas.openxmlformats.org/officeDocument/2006/relationships/slide" Target="slides/slide143.xml"/><Relationship Id="rId16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0" Type="http://schemas.openxmlformats.org/officeDocument/2006/relationships/slide" Target="slides/slide128.xml"/><Relationship Id="rId135" Type="http://schemas.openxmlformats.org/officeDocument/2006/relationships/slide" Target="slides/slide133.xml"/><Relationship Id="rId151" Type="http://schemas.openxmlformats.org/officeDocument/2006/relationships/slide" Target="slides/slide149.xml"/><Relationship Id="rId156" Type="http://schemas.openxmlformats.org/officeDocument/2006/relationships/slide" Target="slides/slide154.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141" Type="http://schemas.openxmlformats.org/officeDocument/2006/relationships/slide" Target="slides/slide139.xml"/><Relationship Id="rId146" Type="http://schemas.openxmlformats.org/officeDocument/2006/relationships/slide" Target="slides/slide144.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162" Type="http://schemas.openxmlformats.org/officeDocument/2006/relationships/viewProps" Target="viewProps.xml"/><Relationship Id="rId2" Type="http://schemas.openxmlformats.org/officeDocument/2006/relationships/slideMaster" Target="slideMasters/slideMaster1.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slide" Target="slides/slide134.xml"/><Relationship Id="rId157" Type="http://schemas.openxmlformats.org/officeDocument/2006/relationships/slide" Target="slides/slide155.xml"/><Relationship Id="rId61" Type="http://schemas.openxmlformats.org/officeDocument/2006/relationships/slide" Target="slides/slide59.xml"/><Relationship Id="rId82" Type="http://schemas.openxmlformats.org/officeDocument/2006/relationships/slide" Target="slides/slide80.xml"/><Relationship Id="rId152" Type="http://schemas.openxmlformats.org/officeDocument/2006/relationships/slide" Target="slides/slide15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slide" Target="slides/slide140.xml"/><Relationship Id="rId163" Type="http://schemas.openxmlformats.org/officeDocument/2006/relationships/theme" Target="theme/theme1.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3" Type="http://schemas.openxmlformats.org/officeDocument/2006/relationships/slide" Target="slides/slide151.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43" Type="http://schemas.openxmlformats.org/officeDocument/2006/relationships/slide" Target="slides/slide141.xml"/><Relationship Id="rId148" Type="http://schemas.openxmlformats.org/officeDocument/2006/relationships/slide" Target="slides/slide146.xml"/><Relationship Id="rId16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26" Type="http://schemas.openxmlformats.org/officeDocument/2006/relationships/slide" Target="slides/slide24.xml"/><Relationship Id="rId47" Type="http://schemas.openxmlformats.org/officeDocument/2006/relationships/slide" Target="slides/slide45.xml"/><Relationship Id="rId68" Type="http://schemas.openxmlformats.org/officeDocument/2006/relationships/slide" Target="slides/slide66.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54" Type="http://schemas.openxmlformats.org/officeDocument/2006/relationships/slide" Target="slides/slide152.xml"/><Relationship Id="rId16" Type="http://schemas.openxmlformats.org/officeDocument/2006/relationships/slide" Target="slides/slide14.xml"/><Relationship Id="rId37" Type="http://schemas.openxmlformats.org/officeDocument/2006/relationships/slide" Target="slides/slide35.xml"/><Relationship Id="rId58" Type="http://schemas.openxmlformats.org/officeDocument/2006/relationships/slide" Target="slides/slide56.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44" Type="http://schemas.openxmlformats.org/officeDocument/2006/relationships/slide" Target="slides/slide142.xml"/><Relationship Id="rId90" Type="http://schemas.openxmlformats.org/officeDocument/2006/relationships/slide" Target="slides/slide88.xml"/><Relationship Id="rId27" Type="http://schemas.openxmlformats.org/officeDocument/2006/relationships/slide" Target="slides/slide25.xml"/><Relationship Id="rId48" Type="http://schemas.openxmlformats.org/officeDocument/2006/relationships/slide" Target="slides/slide46.xml"/><Relationship Id="rId69" Type="http://schemas.openxmlformats.org/officeDocument/2006/relationships/slide" Target="slides/slide67.xml"/><Relationship Id="rId113" Type="http://schemas.openxmlformats.org/officeDocument/2006/relationships/slide" Target="slides/slide111.xml"/><Relationship Id="rId134" Type="http://schemas.openxmlformats.org/officeDocument/2006/relationships/slide" Target="slides/slide132.xml"/><Relationship Id="rId80" Type="http://schemas.openxmlformats.org/officeDocument/2006/relationships/slide" Target="slides/slide78.xml"/><Relationship Id="rId155" Type="http://schemas.openxmlformats.org/officeDocument/2006/relationships/slide" Target="slides/slide15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2569E2-DE87-48E1-B253-57B8BD8E417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7F9ECB5-5EBB-4B9B-A248-48742A1F38AE}">
      <dgm:prSet/>
      <dgm:spPr>
        <a:solidFill>
          <a:schemeClr val="accent6"/>
        </a:solidFill>
      </dgm:spPr>
      <dgm:t>
        <a:bodyPr/>
        <a:lstStyle/>
        <a:p>
          <a:pPr algn="ctr" rtl="0"/>
          <a:r>
            <a:rPr lang="en-US" dirty="0" smtClean="0"/>
            <a:t>NECL</a:t>
          </a:r>
          <a:endParaRPr lang="en-US" dirty="0"/>
        </a:p>
      </dgm:t>
    </dgm:pt>
    <dgm:pt modelId="{16C5FC73-F77E-4A5F-9FFC-7DCDCC25CD52}" type="parTrans" cxnId="{42479183-0640-46C7-9C26-7415DC7E943B}">
      <dgm:prSet/>
      <dgm:spPr/>
      <dgm:t>
        <a:bodyPr/>
        <a:lstStyle/>
        <a:p>
          <a:endParaRPr lang="en-US"/>
        </a:p>
      </dgm:t>
    </dgm:pt>
    <dgm:pt modelId="{0D1D654D-A8DB-4E8D-87F4-B7CECDD68A90}" type="sibTrans" cxnId="{42479183-0640-46C7-9C26-7415DC7E943B}">
      <dgm:prSet/>
      <dgm:spPr/>
      <dgm:t>
        <a:bodyPr/>
        <a:lstStyle/>
        <a:p>
          <a:endParaRPr lang="en-US"/>
        </a:p>
      </dgm:t>
    </dgm:pt>
    <dgm:pt modelId="{B53B8AF4-1CCD-4002-B54D-16F78A525FD3}" type="pres">
      <dgm:prSet presAssocID="{7D2569E2-DE87-48E1-B253-57B8BD8E4175}" presName="linear" presStyleCnt="0">
        <dgm:presLayoutVars>
          <dgm:animLvl val="lvl"/>
          <dgm:resizeHandles val="exact"/>
        </dgm:presLayoutVars>
      </dgm:prSet>
      <dgm:spPr/>
      <dgm:t>
        <a:bodyPr/>
        <a:lstStyle/>
        <a:p>
          <a:endParaRPr lang="en-US"/>
        </a:p>
      </dgm:t>
    </dgm:pt>
    <dgm:pt modelId="{39C83C5F-8701-4F82-9F25-3A05A5D739B5}" type="pres">
      <dgm:prSet presAssocID="{C7F9ECB5-5EBB-4B9B-A248-48742A1F38AE}" presName="parentText" presStyleLbl="node1" presStyleIdx="0" presStyleCnt="1">
        <dgm:presLayoutVars>
          <dgm:chMax val="0"/>
          <dgm:bulletEnabled val="1"/>
        </dgm:presLayoutVars>
      </dgm:prSet>
      <dgm:spPr/>
      <dgm:t>
        <a:bodyPr/>
        <a:lstStyle/>
        <a:p>
          <a:endParaRPr lang="en-US"/>
        </a:p>
      </dgm:t>
    </dgm:pt>
  </dgm:ptLst>
  <dgm:cxnLst>
    <dgm:cxn modelId="{B932CC6E-A6F2-42D1-B992-3864B2673FEA}" type="presOf" srcId="{7D2569E2-DE87-48E1-B253-57B8BD8E4175}" destId="{B53B8AF4-1CCD-4002-B54D-16F78A525FD3}" srcOrd="0" destOrd="0" presId="urn:microsoft.com/office/officeart/2005/8/layout/vList2"/>
    <dgm:cxn modelId="{42479183-0640-46C7-9C26-7415DC7E943B}" srcId="{7D2569E2-DE87-48E1-B253-57B8BD8E4175}" destId="{C7F9ECB5-5EBB-4B9B-A248-48742A1F38AE}" srcOrd="0" destOrd="0" parTransId="{16C5FC73-F77E-4A5F-9FFC-7DCDCC25CD52}" sibTransId="{0D1D654D-A8DB-4E8D-87F4-B7CECDD68A90}"/>
    <dgm:cxn modelId="{ADA00ABB-0D27-4159-B426-E47D9D7F7923}" type="presOf" srcId="{C7F9ECB5-5EBB-4B9B-A248-48742A1F38AE}" destId="{39C83C5F-8701-4F82-9F25-3A05A5D739B5}" srcOrd="0" destOrd="0" presId="urn:microsoft.com/office/officeart/2005/8/layout/vList2"/>
    <dgm:cxn modelId="{8841E3CC-6BF7-427E-BFCF-5C28DDCA0EE2}" type="presParOf" srcId="{B53B8AF4-1CCD-4002-B54D-16F78A525FD3}" destId="{39C83C5F-8701-4F82-9F25-3A05A5D739B5}"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83C5F-8701-4F82-9F25-3A05A5D739B5}">
      <dsp:nvSpPr>
        <dsp:cNvPr id="0" name=""/>
        <dsp:cNvSpPr/>
      </dsp:nvSpPr>
      <dsp:spPr>
        <a:xfrm>
          <a:off x="0" y="58687"/>
          <a:ext cx="9447491" cy="1559025"/>
        </a:xfrm>
        <a:prstGeom prst="roundRect">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0">
            <a:lnSpc>
              <a:spcPct val="90000"/>
            </a:lnSpc>
            <a:spcBef>
              <a:spcPct val="0"/>
            </a:spcBef>
            <a:spcAft>
              <a:spcPct val="35000"/>
            </a:spcAft>
          </a:pPr>
          <a:r>
            <a:rPr lang="en-US" sz="6500" kern="1200" dirty="0" smtClean="0"/>
            <a:t>NECL</a:t>
          </a:r>
          <a:endParaRPr lang="en-US" sz="6500" kern="1200" dirty="0"/>
        </a:p>
      </dsp:txBody>
      <dsp:txXfrm>
        <a:off x="76105" y="134792"/>
        <a:ext cx="9295281" cy="140681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0889319-D124-4754-A3FC-E39810FBEB29}" type="datetimeFigureOut">
              <a:rPr lang="en-US"/>
              <a:pPr>
                <a:defRPr/>
              </a:pPr>
              <a:t>2/3/2025</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C5F1853-0A93-4203-B46A-C228506C4637}" type="slidenum">
              <a:rPr lang="en-US" altLang="en-US"/>
              <a:pPr/>
              <a:t>‹#›</a:t>
            </a:fld>
            <a:endParaRPr lang="en-US" altLang="en-US"/>
          </a:p>
        </p:txBody>
      </p:sp>
    </p:spTree>
    <p:extLst>
      <p:ext uri="{BB962C8B-B14F-4D97-AF65-F5344CB8AC3E}">
        <p14:creationId xmlns:p14="http://schemas.microsoft.com/office/powerpoint/2010/main" val="32057982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D32A0A3-548D-4CDD-9143-F0C4E16290F3}" type="datetimeFigureOut">
              <a:rPr lang="en-US"/>
              <a:pPr>
                <a:defRPr/>
              </a:pPr>
              <a:t>2/3/2025</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noProof="0"/>
              <a:t>Click to edit Master text styles</a:t>
            </a:r>
          </a:p>
          <a:p>
            <a:pPr lvl="1"/>
            <a:r>
              <a:rPr noProof="0"/>
              <a:t>Second level</a:t>
            </a:r>
          </a:p>
          <a:p>
            <a:pPr lvl="2"/>
            <a:r>
              <a:rPr noProof="0"/>
              <a:t>Third level</a:t>
            </a:r>
          </a:p>
          <a:p>
            <a:pPr lvl="3"/>
            <a:r>
              <a:rPr noProof="0"/>
              <a:t>Fourth level</a:t>
            </a:r>
          </a:p>
          <a:p>
            <a:pPr lvl="4"/>
            <a:r>
              <a:rPr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CDEFC63-B458-46D6-9625-3253D00BBA5C}" type="slidenum">
              <a:rPr lang="en-US" altLang="en-US"/>
              <a:pPr/>
              <a:t>‹#›</a:t>
            </a:fld>
            <a:endParaRPr lang="en-US" altLang="en-US"/>
          </a:p>
        </p:txBody>
      </p:sp>
    </p:spTree>
    <p:extLst>
      <p:ext uri="{BB962C8B-B14F-4D97-AF65-F5344CB8AC3E}">
        <p14:creationId xmlns:p14="http://schemas.microsoft.com/office/powerpoint/2010/main" val="34709943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092E19C-17A8-44CD-875A-2F7903C585CB}" type="slidenum">
              <a:rPr lang="en-US" altLang="en-US"/>
              <a:pPr eaLnBrk="1" hangingPunct="1"/>
              <a:t>1</a:t>
            </a:fld>
            <a:endParaRPr lang="en-US" altLang="en-US"/>
          </a:p>
        </p:txBody>
      </p:sp>
    </p:spTree>
    <p:extLst>
      <p:ext uri="{BB962C8B-B14F-4D97-AF65-F5344CB8AC3E}">
        <p14:creationId xmlns:p14="http://schemas.microsoft.com/office/powerpoint/2010/main" val="1195539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Examples of competitive negotiation include  a) pre-conditioned agendas, b) false pretenses, c) pre-planned dynamics d) debate and arguing. </a:t>
            </a:r>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142</a:t>
            </a:fld>
            <a:endParaRPr lang="en-US" altLang="en-US"/>
          </a:p>
        </p:txBody>
      </p:sp>
    </p:spTree>
    <p:extLst>
      <p:ext uri="{BB962C8B-B14F-4D97-AF65-F5344CB8AC3E}">
        <p14:creationId xmlns:p14="http://schemas.microsoft.com/office/powerpoint/2010/main" val="2024692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Stick with the discussions until you’ve worked through each area of conflict.</a:t>
            </a:r>
          </a:p>
          <a:p>
            <a:r>
              <a:rPr lang="en-US" dirty="0" smtClean="0"/>
              <a:t>Maintain a collaborative, “let’s-work-out-a-solution” attitude.</a:t>
            </a:r>
            <a:endParaRPr lang="en-US" dirty="0"/>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145</a:t>
            </a:fld>
            <a:endParaRPr lang="en-US" altLang="en-US"/>
          </a:p>
        </p:txBody>
      </p:sp>
    </p:spTree>
    <p:extLst>
      <p:ext uri="{BB962C8B-B14F-4D97-AF65-F5344CB8AC3E}">
        <p14:creationId xmlns:p14="http://schemas.microsoft.com/office/powerpoint/2010/main" val="2793407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148</a:t>
            </a:fld>
            <a:endParaRPr lang="en-US" altLang="en-US"/>
          </a:p>
        </p:txBody>
      </p:sp>
    </p:spTree>
    <p:extLst>
      <p:ext uri="{BB962C8B-B14F-4D97-AF65-F5344CB8AC3E}">
        <p14:creationId xmlns:p14="http://schemas.microsoft.com/office/powerpoint/2010/main" val="1766037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43</a:t>
            </a:fld>
            <a:endParaRPr lang="en-US" altLang="en-US"/>
          </a:p>
        </p:txBody>
      </p:sp>
    </p:spTree>
    <p:extLst>
      <p:ext uri="{BB962C8B-B14F-4D97-AF65-F5344CB8AC3E}">
        <p14:creationId xmlns:p14="http://schemas.microsoft.com/office/powerpoint/2010/main" val="3394832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56</a:t>
            </a:fld>
            <a:endParaRPr lang="en-US" altLang="en-US"/>
          </a:p>
        </p:txBody>
      </p:sp>
    </p:spTree>
    <p:extLst>
      <p:ext uri="{BB962C8B-B14F-4D97-AF65-F5344CB8AC3E}">
        <p14:creationId xmlns:p14="http://schemas.microsoft.com/office/powerpoint/2010/main" val="4122779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Good Posture Conveys Confidence</a:t>
            </a:r>
          </a:p>
          <a:p>
            <a:r>
              <a:rPr lang="en-US" dirty="0" smtClean="0"/>
              <a:t>Body language means the way you sit or stand, move and look. So, always watch your posture and sit and stand with confidence. Whether sitting or standing, using good posture reflects your confidence and causes others to pay more attention to your message.</a:t>
            </a:r>
          </a:p>
          <a:p>
            <a:r>
              <a:rPr lang="en-US" dirty="0" smtClean="0"/>
              <a:t>2. Body Position Makes a Difference</a:t>
            </a:r>
          </a:p>
          <a:p>
            <a:r>
              <a:rPr lang="en-US" dirty="0" smtClean="0"/>
              <a:t>Carefully observe other people around you.  You might be surprised at how many people are speaking to someone while their bodies are turned away from that person.</a:t>
            </a:r>
          </a:p>
          <a:p>
            <a:r>
              <a:rPr lang="en-US" dirty="0" smtClean="0"/>
              <a:t>While standing side by side may disconnect you from your partner, standing directly face-to-face may seem confrontational.</a:t>
            </a:r>
          </a:p>
          <a:p>
            <a:r>
              <a:rPr lang="en-US" dirty="0" smtClean="0"/>
              <a:t>Therefore it is best to stand or sit at an angle toward the other person.</a:t>
            </a:r>
          </a:p>
          <a:p>
            <a:r>
              <a:rPr lang="en-US" dirty="0" smtClean="0"/>
              <a:t>In addition, sitting or standing at the same eye level with your partner sends a signal that you are equals, and lessens any feelings of intimidation.</a:t>
            </a:r>
          </a:p>
          <a:p>
            <a:r>
              <a:rPr lang="en-US" dirty="0" smtClean="0"/>
              <a:t>3. Keep an Appropriate Distance</a:t>
            </a:r>
          </a:p>
          <a:p>
            <a:r>
              <a:rPr lang="en-US" dirty="0" smtClean="0"/>
              <a:t>Pay attention to how close you are to another person. Some people feel very comfortable with physical closeness, while others may be offended when people get too close. Many cultures also place limitations on physical closeness.</a:t>
            </a:r>
          </a:p>
          <a:p>
            <a:r>
              <a:rPr lang="en-US" dirty="0" smtClean="0"/>
              <a:t>If you sense that someone feels uncomfortable put a little more space between you.</a:t>
            </a:r>
          </a:p>
          <a:p>
            <a:r>
              <a:rPr lang="en-US" dirty="0" smtClean="0"/>
              <a:t>4. Your Eyes Reveal Your Thoughts</a:t>
            </a:r>
          </a:p>
          <a:p>
            <a:r>
              <a:rPr lang="en-US" dirty="0" smtClean="0"/>
              <a:t>Eye contact is essential to effective communication. When you look at the person you are talking to, it creates a connection, just like plugging into an electric socket conducts the energy to light up a light bulb. It shows respect and interest.</a:t>
            </a:r>
          </a:p>
          <a:p>
            <a:r>
              <a:rPr lang="en-US" dirty="0" smtClean="0"/>
              <a:t>However, be careful not to do  things with your eyes that disconnect, like rolling your eyes, or looking away.</a:t>
            </a:r>
          </a:p>
          <a:p>
            <a:r>
              <a:rPr lang="en-US" dirty="0" smtClean="0"/>
              <a:t>5. Adding Gestures To Your Conversation</a:t>
            </a:r>
          </a:p>
          <a:p>
            <a:r>
              <a:rPr lang="en-US" dirty="0" smtClean="0"/>
              <a:t>Gesturing with your hands adds life and meaning to your message. Practice in front of a mirror using your hands to emphasize important points.  The proper gestures will start to happen naturally. When not gesturing, let your hands naturally drop to your sides.</a:t>
            </a:r>
          </a:p>
          <a:p>
            <a:r>
              <a:rPr lang="en-US" dirty="0" smtClean="0"/>
              <a:t>Be careful not to cross your arms because that signals anger or a lack of openness.</a:t>
            </a:r>
          </a:p>
          <a:p>
            <a:r>
              <a:rPr lang="en-US" dirty="0" smtClean="0"/>
              <a:t>Don’t point your index finger at anyone because that is threatening.</a:t>
            </a:r>
          </a:p>
          <a:p>
            <a:r>
              <a:rPr lang="en-US" dirty="0" smtClean="0"/>
              <a:t>Don’t play with your clothing, jewelry, or pencils, as this is distracting</a:t>
            </a:r>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65</a:t>
            </a:fld>
            <a:endParaRPr lang="en-US" altLang="en-US"/>
          </a:p>
        </p:txBody>
      </p:sp>
    </p:spTree>
    <p:extLst>
      <p:ext uri="{BB962C8B-B14F-4D97-AF65-F5344CB8AC3E}">
        <p14:creationId xmlns:p14="http://schemas.microsoft.com/office/powerpoint/2010/main" val="1906126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solidFill>
              </a:rPr>
              <a:t>Let’s look at some of the contrasts</a:t>
            </a:r>
            <a:r>
              <a:rPr lang="en-US" baseline="0" dirty="0" smtClean="0">
                <a:solidFill>
                  <a:schemeClr val="tx1"/>
                </a:solidFill>
              </a:rPr>
              <a:t> between informal and formal communication to get a better idea about how to tell the difference and when each would be more likely to be needed.</a:t>
            </a:r>
            <a:endParaRPr lang="en-US" dirty="0" smtClean="0">
              <a:solidFill>
                <a:schemeClr val="tx1"/>
              </a:solidFill>
            </a:endParaRPr>
          </a:p>
          <a:p>
            <a:endParaRPr lang="en-US" dirty="0" smtClean="0">
              <a:solidFill>
                <a:schemeClr val="tx1"/>
              </a:solidFill>
            </a:endParaRPr>
          </a:p>
          <a:p>
            <a:r>
              <a:rPr lang="en-US" dirty="0" smtClean="0">
                <a:solidFill>
                  <a:schemeClr val="tx1"/>
                </a:solidFill>
              </a:rPr>
              <a:t>Many of these items match up with the components listed a</a:t>
            </a:r>
            <a:r>
              <a:rPr lang="en-US" baseline="0" dirty="0" smtClean="0">
                <a:solidFill>
                  <a:schemeClr val="tx1"/>
                </a:solidFill>
              </a:rPr>
              <a:t> few slides earlier. </a:t>
            </a:r>
          </a:p>
          <a:p>
            <a:pPr marL="171450" indent="-171450">
              <a:buFontTx/>
              <a:buChar char="-"/>
            </a:pPr>
            <a:r>
              <a:rPr lang="en-US" baseline="0" dirty="0" smtClean="0">
                <a:solidFill>
                  <a:schemeClr val="tx1"/>
                </a:solidFill>
              </a:rPr>
              <a:t>Structure – Informal C has less defined or rigid structure than formal C. For example, a business letter has a specific format including an address block, date, formal greeting (e.g., “To Whom It May Concern:”), letter body, formal sign-off (e.g., “Sincerely,” or “Respectfully,”), and a signature block. Business letters may additionally need to be on letterhead and typed instead of handwritten. In contrast, a personal letter may simply consist of a casual greeting (e.g., “Hi Tucker!”), letter body, and casual sign-off (e.g., “Love </a:t>
            </a:r>
            <a:r>
              <a:rPr lang="en-US" baseline="0" dirty="0" err="1" smtClean="0">
                <a:solidFill>
                  <a:schemeClr val="tx1"/>
                </a:solidFill>
              </a:rPr>
              <a:t>ya</a:t>
            </a:r>
            <a:r>
              <a:rPr lang="en-US" baseline="0" dirty="0" smtClean="0">
                <a:solidFill>
                  <a:schemeClr val="tx1"/>
                </a:solidFill>
              </a:rPr>
              <a:t>! –Marley”).</a:t>
            </a:r>
          </a:p>
          <a:p>
            <a:pPr marL="171450" indent="-171450">
              <a:buFontTx/>
              <a:buChar char="-"/>
            </a:pPr>
            <a:r>
              <a:rPr lang="en-US" baseline="0" dirty="0" smtClean="0">
                <a:solidFill>
                  <a:schemeClr val="tx1"/>
                </a:solidFill>
              </a:rPr>
              <a:t>Tone – The tone of any communication will depend heavily on the audience and the relationship between the audience and the communicator. Both formal and informal C may have similar tones in some situations. For example, a card written to someone who has just lost a loved one would have a sympathetic and caring tone regardless of whether it was formal or informal in style. However, if this card was for a close friend, the tone would be more familiar and personal than if it was written for an acquaintance.</a:t>
            </a:r>
          </a:p>
          <a:p>
            <a:pPr marL="171450" indent="-171450">
              <a:buFontTx/>
              <a:buChar char="-"/>
            </a:pPr>
            <a:r>
              <a:rPr lang="en-US" baseline="0" dirty="0" smtClean="0">
                <a:solidFill>
                  <a:schemeClr val="tx1"/>
                </a:solidFill>
              </a:rPr>
              <a:t>Language – Informal C allows for the use of more casual language, including slang and colloquialisms. Formal C places more emphasis on clarity of language through choice of standard vocabulary. Profanity is also significantly less likely to be acceptable in formal C.</a:t>
            </a:r>
          </a:p>
          <a:p>
            <a:pPr marL="171450" indent="-171450">
              <a:buFontTx/>
              <a:buChar char="-"/>
            </a:pPr>
            <a:r>
              <a:rPr lang="en-US" baseline="0" dirty="0" smtClean="0">
                <a:solidFill>
                  <a:schemeClr val="tx1"/>
                </a:solidFill>
              </a:rPr>
              <a:t>Grammar/spelling – Similarly, formal C requires more attention to proper grammar, spelling, sentence structure, etc. than informal C. It would be perfectly appropriate to send a text message to a friend saying “meet me @ </a:t>
            </a:r>
            <a:r>
              <a:rPr lang="en-US" baseline="0" dirty="0" err="1" smtClean="0">
                <a:solidFill>
                  <a:schemeClr val="tx1"/>
                </a:solidFill>
              </a:rPr>
              <a:t>sbux</a:t>
            </a:r>
            <a:r>
              <a:rPr lang="en-US" baseline="0" dirty="0" smtClean="0">
                <a:solidFill>
                  <a:schemeClr val="tx1"/>
                </a:solidFill>
              </a:rPr>
              <a:t> @ 3??” However, an email to a professor saying “hey, advising </a:t>
            </a:r>
            <a:r>
              <a:rPr lang="en-US" baseline="0" dirty="0" err="1" smtClean="0">
                <a:solidFill>
                  <a:schemeClr val="tx1"/>
                </a:solidFill>
              </a:rPr>
              <a:t>appt</a:t>
            </a:r>
            <a:r>
              <a:rPr lang="en-US" baseline="0" dirty="0" smtClean="0">
                <a:solidFill>
                  <a:schemeClr val="tx1"/>
                </a:solidFill>
              </a:rPr>
              <a:t> 2day @ 930, rite?” would likely be communicating unspoken messages that a student would not want to convey.</a:t>
            </a:r>
          </a:p>
          <a:p>
            <a:pPr marL="171450" indent="-171450">
              <a:buFontTx/>
              <a:buChar char="-"/>
            </a:pPr>
            <a:r>
              <a:rPr lang="en-US" dirty="0" smtClean="0">
                <a:solidFill>
                  <a:schemeClr val="tx1"/>
                </a:solidFill>
              </a:rPr>
              <a:t>The biggest difference between these styles is usually the situations/setting</a:t>
            </a:r>
            <a:r>
              <a:rPr lang="en-US" baseline="0" dirty="0" smtClean="0">
                <a:solidFill>
                  <a:schemeClr val="tx1"/>
                </a:solidFill>
              </a:rPr>
              <a:t> in which they’re used and the people with whom they’re used. Although there are always exceptions to these generalizations, informal C is mainly used with peers and people you know quite well, while formal C is needed for interacting with non-peers and people you don’t know very well. For example, it would be unusual to communicate formally with friends, family, classmates, roommates, etc. Using overly formal C with these types of people could potentially even be awkward because of what it might imply to them about the status of your relationship with them. (e.g., If you greet your friend with a handshake and say “Hello, Sarah. How are you today?”, then Sarah might start wondering why you’re acting distant, especially if you usually greet her with a hug and a “Hey, girl! What’s new?”)</a:t>
            </a:r>
          </a:p>
          <a:p>
            <a:pPr marL="171450" indent="-171450">
              <a:buFontTx/>
              <a:buChar char="-"/>
            </a:pPr>
            <a:r>
              <a:rPr lang="en-US" baseline="0" dirty="0" smtClean="0">
                <a:solidFill>
                  <a:schemeClr val="tx1"/>
                </a:solidFill>
              </a:rPr>
              <a:t>Furthermore, the specific situation at hand may also dictate the level of formality of your communication. Personal situations are the most likely to call for informal C. (e.g., attending a party, spending time with family, running errands, etc.) However, anytime you are communicating for purposes of conducting business transactions (e.g., signing a lease on an apartment, returning a purchased item to a store, talking to the server while dining out at a nice restaurant, etc.), in career-related situations (e.g., completing a job application, emailing a coworker, writing a meeting agenda, staff meetings, etc.), and in educational settings (e.g., college tours and interviews, writing papers and assignments, working on a group project and presenting in in class, applying for a student organization, etc.).</a:t>
            </a:r>
            <a:endParaRPr lang="en-US" dirty="0" smtClean="0">
              <a:solidFill>
                <a:schemeClr val="tx1"/>
              </a:solidFill>
            </a:endParaRPr>
          </a:p>
        </p:txBody>
      </p:sp>
      <p:sp>
        <p:nvSpPr>
          <p:cNvPr id="4" name="Slide Number Placeholder 3"/>
          <p:cNvSpPr>
            <a:spLocks noGrp="1"/>
          </p:cNvSpPr>
          <p:nvPr>
            <p:ph type="sldNum" sz="quarter" idx="10"/>
          </p:nvPr>
        </p:nvSpPr>
        <p:spPr/>
        <p:txBody>
          <a:bodyPr/>
          <a:lstStyle/>
          <a:p>
            <a:fld id="{25DC6482-8E19-4180-B229-95DD969C8F89}" type="slidenum">
              <a:rPr lang="en-US" smtClean="0"/>
              <a:t>69</a:t>
            </a:fld>
            <a:endParaRPr lang="en-US"/>
          </a:p>
        </p:txBody>
      </p:sp>
    </p:spTree>
    <p:extLst>
      <p:ext uri="{BB962C8B-B14F-4D97-AF65-F5344CB8AC3E}">
        <p14:creationId xmlns:p14="http://schemas.microsoft.com/office/powerpoint/2010/main" val="839334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DC6482-8E19-4180-B229-95DD969C8F89}" type="slidenum">
              <a:rPr lang="en-US" smtClean="0"/>
              <a:t>70</a:t>
            </a:fld>
            <a:endParaRPr lang="en-US"/>
          </a:p>
        </p:txBody>
      </p:sp>
    </p:spTree>
    <p:extLst>
      <p:ext uri="{BB962C8B-B14F-4D97-AF65-F5344CB8AC3E}">
        <p14:creationId xmlns:p14="http://schemas.microsoft.com/office/powerpoint/2010/main" val="450509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111</a:t>
            </a:fld>
            <a:endParaRPr lang="en-US" altLang="en-US"/>
          </a:p>
        </p:txBody>
      </p:sp>
    </p:spTree>
    <p:extLst>
      <p:ext uri="{BB962C8B-B14F-4D97-AF65-F5344CB8AC3E}">
        <p14:creationId xmlns:p14="http://schemas.microsoft.com/office/powerpoint/2010/main" val="3409129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117</a:t>
            </a:fld>
            <a:endParaRPr lang="en-US" altLang="en-US"/>
          </a:p>
        </p:txBody>
      </p:sp>
    </p:spTree>
    <p:extLst>
      <p:ext uri="{BB962C8B-B14F-4D97-AF65-F5344CB8AC3E}">
        <p14:creationId xmlns:p14="http://schemas.microsoft.com/office/powerpoint/2010/main" val="1312232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Examples of cooperative strategies include  a) role playing solutions, b) lunch collaborations, c) team building problem solving activities,  d) group-based analysis, e) horizontal and vertical sharing.</a:t>
            </a:r>
          </a:p>
          <a:p>
            <a:endParaRPr lang="en-US" dirty="0"/>
          </a:p>
        </p:txBody>
      </p:sp>
      <p:sp>
        <p:nvSpPr>
          <p:cNvPr id="4" name="Slide Number Placeholder 3"/>
          <p:cNvSpPr>
            <a:spLocks noGrp="1"/>
          </p:cNvSpPr>
          <p:nvPr>
            <p:ph type="sldNum" sz="quarter" idx="10"/>
          </p:nvPr>
        </p:nvSpPr>
        <p:spPr/>
        <p:txBody>
          <a:bodyPr/>
          <a:lstStyle/>
          <a:p>
            <a:fld id="{9CDEFC63-B458-46D6-9625-3253D00BBA5C}" type="slidenum">
              <a:rPr lang="en-US" altLang="en-US" smtClean="0"/>
              <a:pPr/>
              <a:t>141</a:t>
            </a:fld>
            <a:endParaRPr lang="en-US" altLang="en-US"/>
          </a:p>
        </p:txBody>
      </p:sp>
    </p:spTree>
    <p:extLst>
      <p:ext uri="{BB962C8B-B14F-4D97-AF65-F5344CB8AC3E}">
        <p14:creationId xmlns:p14="http://schemas.microsoft.com/office/powerpoint/2010/main" val="3248667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3175" y="6400800"/>
            <a:ext cx="1218565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5650"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1208088" y="4343400"/>
            <a:ext cx="987266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096994" y="758952"/>
            <a:ext cx="10055781" cy="3566160"/>
          </a:xfrm>
        </p:spPr>
        <p:txBody>
          <a:bodyPr/>
          <a:lstStyle>
            <a:lvl1pPr algn="l">
              <a:lnSpc>
                <a:spcPct val="85000"/>
              </a:lnSpc>
              <a:defRPr sz="7998"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99764" y="4455621"/>
            <a:ext cx="10055781" cy="1143000"/>
          </a:xfrm>
        </p:spPr>
        <p:txBody>
          <a:bodyPr lIns="91440" rIns="91440"/>
          <a:lstStyle>
            <a:lvl1pPr marL="0" indent="0" algn="l">
              <a:buNone/>
              <a:defRPr sz="2399" cap="all" spc="200" baseline="0">
                <a:solidFill>
                  <a:schemeClr val="tx2"/>
                </a:solidFill>
                <a:latin typeface="+mj-lt"/>
              </a:defRPr>
            </a:lvl1pPr>
            <a:lvl2pPr marL="457063" indent="0" algn="ctr">
              <a:buNone/>
              <a:defRPr sz="2399"/>
            </a:lvl2pPr>
            <a:lvl3pPr marL="914126" indent="0" algn="ctr">
              <a:buNone/>
              <a:defRPr sz="23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9" name="Slide Number Placeholder 5"/>
          <p:cNvSpPr>
            <a:spLocks noGrp="1"/>
          </p:cNvSpPr>
          <p:nvPr>
            <p:ph type="sldNum" sz="quarter" idx="12"/>
          </p:nvPr>
        </p:nvSpPr>
        <p:spPr/>
        <p:txBody>
          <a:bodyPr/>
          <a:lstStyle>
            <a:lvl1pPr>
              <a:defRPr/>
            </a:lvl1pPr>
          </a:lstStyle>
          <a:p>
            <a:fld id="{DA619299-31A7-453D-A251-A62B53DC0BA0}" type="slidenum">
              <a:rPr lang="en-US" altLang="en-US"/>
              <a:pPr/>
              <a:t>‹#›</a:t>
            </a:fld>
            <a:endParaRPr lang="en-US" altLang="en-US"/>
          </a:p>
        </p:txBody>
      </p:sp>
    </p:spTree>
    <p:extLst>
      <p:ext uri="{BB962C8B-B14F-4D97-AF65-F5344CB8AC3E}">
        <p14:creationId xmlns:p14="http://schemas.microsoft.com/office/powerpoint/2010/main" val="408930444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lvl1pPr>
              <a:defRPr/>
            </a:lvl1pPr>
          </a:lstStyle>
          <a:p>
            <a:fld id="{D082E5AB-004F-4504-B8F8-48116D00F0A6}" type="slidenum">
              <a:rPr lang="en-US" altLang="en-US"/>
              <a:pPr/>
              <a:t>‹#›</a:t>
            </a:fld>
            <a:endParaRPr lang="en-US" altLang="en-US"/>
          </a:p>
        </p:txBody>
      </p:sp>
    </p:spTree>
    <p:extLst>
      <p:ext uri="{BB962C8B-B14F-4D97-AF65-F5344CB8AC3E}">
        <p14:creationId xmlns:p14="http://schemas.microsoft.com/office/powerpoint/2010/main" val="4090433966"/>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1218565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5650"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2628" y="412302"/>
            <a:ext cx="262821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7982" y="412302"/>
            <a:ext cx="7732286"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8" name="Slide Number Placeholder 5"/>
          <p:cNvSpPr>
            <a:spLocks noGrp="1"/>
          </p:cNvSpPr>
          <p:nvPr>
            <p:ph type="sldNum" sz="quarter" idx="12"/>
          </p:nvPr>
        </p:nvSpPr>
        <p:spPr/>
        <p:txBody>
          <a:bodyPr/>
          <a:lstStyle>
            <a:lvl1pPr>
              <a:defRPr/>
            </a:lvl1pPr>
          </a:lstStyle>
          <a:p>
            <a:fld id="{F42C909D-35C8-424D-BA61-226CB7D22007}" type="slidenum">
              <a:rPr lang="en-US" altLang="en-US"/>
              <a:pPr/>
              <a:t>‹#›</a:t>
            </a:fld>
            <a:endParaRPr lang="en-US" altLang="en-US"/>
          </a:p>
        </p:txBody>
      </p:sp>
    </p:spTree>
    <p:extLst>
      <p:ext uri="{BB962C8B-B14F-4D97-AF65-F5344CB8AC3E}">
        <p14:creationId xmlns:p14="http://schemas.microsoft.com/office/powerpoint/2010/main" val="43526902"/>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1"/>
          <p:cNvSpPr>
            <a:spLocks noGrp="1"/>
          </p:cNvSpPr>
          <p:nvPr>
            <p:ph type="title"/>
          </p:nvPr>
        </p:nvSpPr>
        <p:spPr/>
        <p:txBody>
          <a:bodyPr/>
          <a:lstStyle>
            <a:lvl1pPr algn="l">
              <a:defRPr sz="3200"/>
            </a:lvl1pPr>
          </a:lstStyle>
          <a:p>
            <a:r>
              <a:rPr lang="en-US" smtClean="0"/>
              <a:t>Click to edit Master title style</a:t>
            </a:r>
            <a:endParaRPr/>
          </a:p>
        </p:txBody>
      </p:sp>
      <p:sp>
        <p:nvSpPr>
          <p:cNvPr id="4" name="Date Placeholder 3"/>
          <p:cNvSpPr>
            <a:spLocks noGrp="1"/>
          </p:cNvSpPr>
          <p:nvPr>
            <p:ph type="dt" sz="half" idx="10"/>
          </p:nvPr>
        </p:nvSpPr>
        <p:spPr/>
        <p:txBody>
          <a:bodyPr/>
          <a:lstStyle>
            <a:lvl1pPr>
              <a:defRPr/>
            </a:lvl1pPr>
          </a:lstStyle>
          <a:p>
            <a:pPr>
              <a:defRPr/>
            </a:pPr>
            <a:r>
              <a:rPr lang="en-US" smtClean="0"/>
              <a:t>© COPY RIGHT AS</a:t>
            </a:r>
            <a:endParaRPr dirty="0"/>
          </a:p>
        </p:txBody>
      </p:sp>
      <p:sp>
        <p:nvSpPr>
          <p:cNvPr id="5"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a:p>
        </p:txBody>
      </p:sp>
      <p:sp>
        <p:nvSpPr>
          <p:cNvPr id="6" name="Slide Number Placeholder 5"/>
          <p:cNvSpPr>
            <a:spLocks noGrp="1"/>
          </p:cNvSpPr>
          <p:nvPr>
            <p:ph type="sldNum" sz="quarter" idx="12"/>
          </p:nvPr>
        </p:nvSpPr>
        <p:spPr/>
        <p:txBody>
          <a:bodyPr/>
          <a:lstStyle>
            <a:lvl1pPr>
              <a:defRPr/>
            </a:lvl1pPr>
          </a:lstStyle>
          <a:p>
            <a:fld id="{3AAA56B7-2160-441F-B740-3FE6ECDC8BFB}" type="slidenum">
              <a:rPr lang="en-US" altLang="en-US"/>
              <a:pPr/>
              <a:t>‹#›</a:t>
            </a:fld>
            <a:endParaRPr lang="en-US" altLang="en-US"/>
          </a:p>
        </p:txBody>
      </p:sp>
    </p:spTree>
    <p:extLst>
      <p:ext uri="{BB962C8B-B14F-4D97-AF65-F5344CB8AC3E}">
        <p14:creationId xmlns:p14="http://schemas.microsoft.com/office/powerpoint/2010/main" val="671504848"/>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lvl1pPr>
              <a:defRPr/>
            </a:lvl1pPr>
          </a:lstStyle>
          <a:p>
            <a:fld id="{0C37F5D2-7EC0-4C0E-A030-59EC2564C4E4}" type="slidenum">
              <a:rPr lang="en-US" altLang="en-US"/>
              <a:pPr/>
              <a:t>‹#›</a:t>
            </a:fld>
            <a:endParaRPr lang="en-US" altLang="en-US"/>
          </a:p>
        </p:txBody>
      </p:sp>
    </p:spTree>
    <p:extLst>
      <p:ext uri="{BB962C8B-B14F-4D97-AF65-F5344CB8AC3E}">
        <p14:creationId xmlns:p14="http://schemas.microsoft.com/office/powerpoint/2010/main" val="354859477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3175" y="6400800"/>
            <a:ext cx="1218565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5650"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1208088" y="4343400"/>
            <a:ext cx="987266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6994" y="758952"/>
            <a:ext cx="10055781" cy="3566160"/>
          </a:xfrm>
        </p:spPr>
        <p:txBody>
          <a:bodyPr anchorCtr="0"/>
          <a:lstStyle>
            <a:lvl1pPr>
              <a:lnSpc>
                <a:spcPct val="85000"/>
              </a:lnSpc>
              <a:defRPr sz="7998"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6994" y="4453128"/>
            <a:ext cx="10055781" cy="1143000"/>
          </a:xfrm>
        </p:spPr>
        <p:txBody>
          <a:bodyPr lIns="91440" rIns="91440"/>
          <a:lstStyle>
            <a:lvl1pPr marL="0" indent="0">
              <a:buNone/>
              <a:defRPr sz="2399" cap="all" spc="200" baseline="0">
                <a:solidFill>
                  <a:schemeClr val="tx2"/>
                </a:solidFill>
                <a:latin typeface="+mj-lt"/>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9" name="Slide Number Placeholder 5"/>
          <p:cNvSpPr>
            <a:spLocks noGrp="1"/>
          </p:cNvSpPr>
          <p:nvPr>
            <p:ph type="sldNum" sz="quarter" idx="12"/>
          </p:nvPr>
        </p:nvSpPr>
        <p:spPr/>
        <p:txBody>
          <a:bodyPr/>
          <a:lstStyle>
            <a:lvl1pPr>
              <a:defRPr/>
            </a:lvl1pPr>
          </a:lstStyle>
          <a:p>
            <a:fld id="{2497A5ED-3959-48D0-99BE-47B7F7FE8F02}" type="slidenum">
              <a:rPr lang="en-US" altLang="en-US"/>
              <a:pPr/>
              <a:t>‹#›</a:t>
            </a:fld>
            <a:endParaRPr lang="en-US" altLang="en-US"/>
          </a:p>
        </p:txBody>
      </p:sp>
    </p:spTree>
    <p:extLst>
      <p:ext uri="{BB962C8B-B14F-4D97-AF65-F5344CB8AC3E}">
        <p14:creationId xmlns:p14="http://schemas.microsoft.com/office/powerpoint/2010/main" val="133125041"/>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6992" y="1845734"/>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6301" y="1845735"/>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7" name="Slide Number Placeholder 5"/>
          <p:cNvSpPr>
            <a:spLocks noGrp="1"/>
          </p:cNvSpPr>
          <p:nvPr>
            <p:ph type="sldNum" sz="quarter" idx="12"/>
          </p:nvPr>
        </p:nvSpPr>
        <p:spPr/>
        <p:txBody>
          <a:bodyPr/>
          <a:lstStyle>
            <a:lvl1pPr>
              <a:defRPr/>
            </a:lvl1pPr>
          </a:lstStyle>
          <a:p>
            <a:fld id="{320D20EE-DB45-45D6-9EEA-3918D18369D0}" type="slidenum">
              <a:rPr lang="en-US" altLang="en-US"/>
              <a:pPr/>
              <a:t>‹#›</a:t>
            </a:fld>
            <a:endParaRPr lang="en-US" altLang="en-US"/>
          </a:p>
        </p:txBody>
      </p:sp>
    </p:spTree>
    <p:extLst>
      <p:ext uri="{BB962C8B-B14F-4D97-AF65-F5344CB8AC3E}">
        <p14:creationId xmlns:p14="http://schemas.microsoft.com/office/powerpoint/2010/main" val="187479743"/>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6052"/>
            <a:ext cx="4936474" cy="736282"/>
          </a:xfrm>
        </p:spPr>
        <p:txBody>
          <a:bodyPr lIns="91440" rIns="91440" anchor="ct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6994"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6301" y="1846052"/>
            <a:ext cx="4936474" cy="736282"/>
          </a:xfrm>
        </p:spPr>
        <p:txBody>
          <a:bodyPr lIns="91440" rIns="91440" anchor="ct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6301"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9" name="Slide Number Placeholder 5"/>
          <p:cNvSpPr>
            <a:spLocks noGrp="1"/>
          </p:cNvSpPr>
          <p:nvPr>
            <p:ph type="sldNum" sz="quarter" idx="12"/>
          </p:nvPr>
        </p:nvSpPr>
        <p:spPr/>
        <p:txBody>
          <a:bodyPr/>
          <a:lstStyle>
            <a:lvl1pPr>
              <a:defRPr/>
            </a:lvl1pPr>
          </a:lstStyle>
          <a:p>
            <a:fld id="{FD6001E3-6553-43F5-96CD-FE3618865F05}" type="slidenum">
              <a:rPr lang="en-US" altLang="en-US"/>
              <a:pPr/>
              <a:t>‹#›</a:t>
            </a:fld>
            <a:endParaRPr lang="en-US" altLang="en-US"/>
          </a:p>
        </p:txBody>
      </p:sp>
    </p:spTree>
    <p:extLst>
      <p:ext uri="{BB962C8B-B14F-4D97-AF65-F5344CB8AC3E}">
        <p14:creationId xmlns:p14="http://schemas.microsoft.com/office/powerpoint/2010/main" val="3606438539"/>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5" name="Slide Number Placeholder 5"/>
          <p:cNvSpPr>
            <a:spLocks noGrp="1"/>
          </p:cNvSpPr>
          <p:nvPr>
            <p:ph type="sldNum" sz="quarter" idx="12"/>
          </p:nvPr>
        </p:nvSpPr>
        <p:spPr/>
        <p:txBody>
          <a:bodyPr/>
          <a:lstStyle>
            <a:lvl1pPr>
              <a:defRPr/>
            </a:lvl1pPr>
          </a:lstStyle>
          <a:p>
            <a:fld id="{B93DDED9-0622-4C3C-8E57-A10D210FB9FD}" type="slidenum">
              <a:rPr lang="en-US" altLang="en-US"/>
              <a:pPr/>
              <a:t>‹#›</a:t>
            </a:fld>
            <a:endParaRPr lang="en-US" altLang="en-US"/>
          </a:p>
        </p:txBody>
      </p:sp>
    </p:spTree>
    <p:extLst>
      <p:ext uri="{BB962C8B-B14F-4D97-AF65-F5344CB8AC3E}">
        <p14:creationId xmlns:p14="http://schemas.microsoft.com/office/powerpoint/2010/main" val="463310057"/>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1218565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12185650"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r>
              <a:rPr lang="en-US" smtClean="0"/>
              <a:t>Facilitate Effective Communication and Engagement at Construction</a:t>
            </a:r>
            <a:endParaRPr lang="en-US"/>
          </a:p>
        </p:txBody>
      </p:sp>
      <p:sp>
        <p:nvSpPr>
          <p:cNvPr id="6" name="Slide Number Placeholder 8"/>
          <p:cNvSpPr>
            <a:spLocks noGrp="1"/>
          </p:cNvSpPr>
          <p:nvPr>
            <p:ph type="sldNum" sz="quarter" idx="12"/>
          </p:nvPr>
        </p:nvSpPr>
        <p:spPr/>
        <p:txBody>
          <a:bodyPr/>
          <a:lstStyle>
            <a:lvl1pPr>
              <a:defRPr/>
            </a:lvl1pPr>
          </a:lstStyle>
          <a:p>
            <a:fld id="{5E714FAE-CD84-4BBD-B235-527041E6AB5E}" type="slidenum">
              <a:rPr lang="en-US" altLang="en-US"/>
              <a:pPr/>
              <a:t>‹#›</a:t>
            </a:fld>
            <a:endParaRPr lang="en-US" altLang="en-US"/>
          </a:p>
        </p:txBody>
      </p:sp>
    </p:spTree>
    <p:extLst>
      <p:ext uri="{BB962C8B-B14F-4D97-AF65-F5344CB8AC3E}">
        <p14:creationId xmlns:p14="http://schemas.microsoft.com/office/powerpoint/2010/main" val="3666386441"/>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404971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4038600" y="0"/>
            <a:ext cx="6508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1" y="594359"/>
            <a:ext cx="3199567" cy="2286000"/>
          </a:xfrm>
        </p:spPr>
        <p:txBody>
          <a:bodyPr/>
          <a:lstStyle>
            <a:lvl1pPr>
              <a:defRPr sz="3599"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799350" y="731520"/>
            <a:ext cx="6490549"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081" y="2926080"/>
            <a:ext cx="3199567" cy="3379124"/>
          </a:xfrm>
        </p:spPr>
        <p:txBody>
          <a:bodyPr lIns="91440" rIns="91440"/>
          <a:lstStyle>
            <a:lvl1pPr marL="0" indent="0">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465138" y="6459538"/>
            <a:ext cx="2617787" cy="365125"/>
          </a:xfrm>
        </p:spPr>
        <p:txBody>
          <a:bodyPr/>
          <a:lstStyle>
            <a:lvl1pPr algn="l">
              <a:defRPr/>
            </a:lvl1pPr>
          </a:lstStyle>
          <a:p>
            <a:pPr>
              <a:defRPr/>
            </a:pPr>
            <a:r>
              <a:rPr lang="en-US" smtClean="0"/>
              <a:t>© COPY RIGHT AS</a:t>
            </a:r>
            <a:endParaRPr lang="en-US" dirty="0"/>
          </a:p>
        </p:txBody>
      </p:sp>
      <p:sp>
        <p:nvSpPr>
          <p:cNvPr id="8" name="Footer Placeholder 5"/>
          <p:cNvSpPr>
            <a:spLocks noGrp="1"/>
          </p:cNvSpPr>
          <p:nvPr>
            <p:ph type="ftr" sz="quarter" idx="11"/>
          </p:nvPr>
        </p:nvSpPr>
        <p:spPr>
          <a:xfrm>
            <a:off x="4799013" y="6459538"/>
            <a:ext cx="4646612" cy="365125"/>
          </a:xfrm>
        </p:spPr>
        <p:txBody>
          <a:bodyPr/>
          <a:lstStyle>
            <a:lvl1pPr algn="l">
              <a:defRPr>
                <a:solidFill>
                  <a:schemeClr val="tx2"/>
                </a:solidFill>
              </a:defRPr>
            </a:lvl1pPr>
          </a:lstStyle>
          <a:p>
            <a:pPr>
              <a:defRPr/>
            </a:pPr>
            <a:r>
              <a:rPr lang="en-US" smtClean="0"/>
              <a:t>Facilitate Effective Communication and Engagement at Construction</a:t>
            </a:r>
            <a:endParaRPr lang="en-US"/>
          </a:p>
        </p:txBody>
      </p:sp>
      <p:sp>
        <p:nvSpPr>
          <p:cNvPr id="9" name="Slide Number Placeholder 6"/>
          <p:cNvSpPr>
            <a:spLocks noGrp="1"/>
          </p:cNvSpPr>
          <p:nvPr>
            <p:ph type="sldNum" sz="quarter" idx="12"/>
          </p:nvPr>
        </p:nvSpPr>
        <p:spPr/>
        <p:txBody>
          <a:bodyPr/>
          <a:lstStyle>
            <a:lvl1pPr>
              <a:defRPr>
                <a:solidFill>
                  <a:schemeClr val="tx2"/>
                </a:solidFill>
              </a:defRPr>
            </a:lvl1pPr>
          </a:lstStyle>
          <a:p>
            <a:fld id="{4C9A31C6-5FAC-4AA7-B2E8-ACBCA6B272E7}" type="slidenum">
              <a:rPr lang="en-US" altLang="en-US"/>
              <a:pPr/>
              <a:t>‹#›</a:t>
            </a:fld>
            <a:endParaRPr lang="en-US" altLang="en-US"/>
          </a:p>
        </p:txBody>
      </p:sp>
    </p:spTree>
    <p:extLst>
      <p:ext uri="{BB962C8B-B14F-4D97-AF65-F5344CB8AC3E}">
        <p14:creationId xmlns:p14="http://schemas.microsoft.com/office/powerpoint/2010/main" val="1622955588"/>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12185650"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12185650"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5" y="5074920"/>
            <a:ext cx="10111011" cy="822960"/>
          </a:xfrm>
        </p:spPr>
        <p:txBody>
          <a:bodyPr tIns="0" bIns="0">
            <a:noAutofit/>
          </a:bodyPr>
          <a:lstStyle>
            <a:lvl1pPr>
              <a:defRPr sz="3599"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88810" cy="4915076"/>
          </a:xfrm>
          <a:solidFill>
            <a:schemeClr val="bg2">
              <a:lumMod val="90000"/>
            </a:schemeClr>
          </a:solidFill>
        </p:spPr>
        <p:txBody>
          <a:bodyPr lIns="457200" tIns="457200" rtlCol="0">
            <a:normAutofit/>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096994" y="5907024"/>
            <a:ext cx="10110630" cy="594360"/>
          </a:xfrm>
        </p:spPr>
        <p:txBody>
          <a:bodyPr lIns="91440" tIns="0" rIns="91440" bIns="0"/>
          <a:lstStyle>
            <a:lvl1pPr marL="0" indent="0">
              <a:spcBef>
                <a:spcPts val="0"/>
              </a:spcBef>
              <a:spcAft>
                <a:spcPts val="600"/>
              </a:spcAft>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r>
              <a:rPr lang="en-US" smtClean="0"/>
              <a:t>© COPY RIGHT AS</a:t>
            </a:r>
            <a:endParaRPr lang="en-US" dirty="0"/>
          </a:p>
        </p:txBody>
      </p:sp>
      <p:sp>
        <p:nvSpPr>
          <p:cNvPr id="8" name="Footer Placeholder 5"/>
          <p:cNvSpPr>
            <a:spLocks noGrp="1"/>
          </p:cNvSpPr>
          <p:nvPr>
            <p:ph type="ftr" sz="quarter" idx="11"/>
          </p:nvPr>
        </p:nvSpPr>
        <p:spPr/>
        <p:txBody>
          <a:bodyPr/>
          <a:lstStyle>
            <a:lvl1pPr>
              <a:defRPr/>
            </a:lvl1pPr>
          </a:lstStyle>
          <a:p>
            <a:pPr>
              <a:defRPr/>
            </a:pPr>
            <a:r>
              <a:rPr lang="en-US" smtClean="0"/>
              <a:t>Facilitate Effective Communication and Engagement at Construction</a:t>
            </a:r>
            <a:endParaRPr lang="en-US"/>
          </a:p>
        </p:txBody>
      </p:sp>
      <p:sp>
        <p:nvSpPr>
          <p:cNvPr id="9" name="Slide Number Placeholder 6"/>
          <p:cNvSpPr>
            <a:spLocks noGrp="1"/>
          </p:cNvSpPr>
          <p:nvPr>
            <p:ph type="sldNum" sz="quarter" idx="12"/>
          </p:nvPr>
        </p:nvSpPr>
        <p:spPr/>
        <p:txBody>
          <a:bodyPr/>
          <a:lstStyle>
            <a:lvl1pPr>
              <a:defRPr/>
            </a:lvl1pPr>
          </a:lstStyle>
          <a:p>
            <a:fld id="{1686AF38-D1EA-4FBF-BDBD-8FCD68B9AA7C}" type="slidenum">
              <a:rPr lang="en-US" altLang="en-US"/>
              <a:pPr/>
              <a:t>‹#›</a:t>
            </a:fld>
            <a:endParaRPr lang="en-US" altLang="en-US"/>
          </a:p>
        </p:txBody>
      </p:sp>
    </p:spTree>
    <p:extLst>
      <p:ext uri="{BB962C8B-B14F-4D97-AF65-F5344CB8AC3E}">
        <p14:creationId xmlns:p14="http://schemas.microsoft.com/office/powerpoint/2010/main" val="883763876"/>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8"/>
            <a:ext cx="10055225" cy="144938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9" name="Text Placeholder 2"/>
          <p:cNvSpPr>
            <a:spLocks noGrp="1"/>
          </p:cNvSpPr>
          <p:nvPr>
            <p:ph type="body" idx="1"/>
          </p:nvPr>
        </p:nvSpPr>
        <p:spPr bwMode="auto">
          <a:xfrm>
            <a:off x="1096963" y="1846263"/>
            <a:ext cx="10055225"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096963" y="6459538"/>
            <a:ext cx="2471737" cy="365125"/>
          </a:xfrm>
          <a:prstGeom prst="rect">
            <a:avLst/>
          </a:prstGeom>
        </p:spPr>
        <p:txBody>
          <a:bodyPr vert="horz" lIns="91440" tIns="45720" rIns="91440" bIns="45720" rtlCol="0" anchor="ctr"/>
          <a:lstStyle>
            <a:lvl1pPr algn="l" fontAlgn="auto">
              <a:spcBef>
                <a:spcPts val="0"/>
              </a:spcBef>
              <a:spcAft>
                <a:spcPts val="0"/>
              </a:spcAft>
              <a:defRPr sz="900">
                <a:solidFill>
                  <a:srgbClr val="FFFFFF"/>
                </a:solidFill>
                <a:latin typeface="+mn-lt"/>
                <a:cs typeface="+mn-cs"/>
              </a:defRPr>
            </a:lvl1pPr>
          </a:lstStyle>
          <a:p>
            <a:pPr>
              <a:defRPr/>
            </a:pPr>
            <a:r>
              <a:rPr lang="en-US" smtClean="0"/>
              <a:t>© COPY RIGHT AS</a:t>
            </a:r>
            <a:endParaRPr lang="en-US" dirty="0"/>
          </a:p>
        </p:txBody>
      </p:sp>
      <p:sp>
        <p:nvSpPr>
          <p:cNvPr id="5" name="Footer Placeholder 4"/>
          <p:cNvSpPr>
            <a:spLocks noGrp="1"/>
          </p:cNvSpPr>
          <p:nvPr>
            <p:ph type="ftr" sz="quarter" idx="3"/>
          </p:nvPr>
        </p:nvSpPr>
        <p:spPr>
          <a:xfrm>
            <a:off x="3684588" y="6459538"/>
            <a:ext cx="4822825" cy="365125"/>
          </a:xfrm>
          <a:prstGeom prst="rect">
            <a:avLst/>
          </a:prstGeom>
        </p:spPr>
        <p:txBody>
          <a:bodyPr vert="horz" lIns="91440" tIns="45720" rIns="91440" bIns="45720" rtlCol="0" anchor="ctr"/>
          <a:lstStyle>
            <a:lvl1pPr algn="ctr" fontAlgn="auto">
              <a:spcBef>
                <a:spcPts val="0"/>
              </a:spcBef>
              <a:spcAft>
                <a:spcPts val="0"/>
              </a:spcAft>
              <a:defRPr sz="900" cap="all" baseline="0">
                <a:solidFill>
                  <a:srgbClr val="FFFFFF"/>
                </a:solidFill>
                <a:latin typeface="+mn-lt"/>
                <a:cs typeface="+mn-cs"/>
              </a:defRPr>
            </a:lvl1p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4"/>
          </p:nvPr>
        </p:nvSpPr>
        <p:spPr>
          <a:xfrm>
            <a:off x="9898063" y="6459538"/>
            <a:ext cx="1311275"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defRPr>
            </a:lvl1pPr>
          </a:lstStyle>
          <a:p>
            <a:fld id="{2C4FBEC8-B551-4313-8E7D-5BCA40451973}" type="slidenum">
              <a:rPr lang="en-US" altLang="en-US"/>
              <a:pPr/>
              <a:t>‹#›</a:t>
            </a:fld>
            <a:endParaRPr lang="en-US" altLang="en-US"/>
          </a:p>
        </p:txBody>
      </p:sp>
      <p:cxnSp>
        <p:nvCxnSpPr>
          <p:cNvPr id="10" name="Straight Connector 9"/>
          <p:cNvCxnSpPr/>
          <p:nvPr/>
        </p:nvCxnSpPr>
        <p:spPr>
          <a:xfrm>
            <a:off x="1193800" y="1738313"/>
            <a:ext cx="996315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34" name="TextBox 10"/>
          <p:cNvSpPr txBox="1">
            <a:spLocks noChangeArrowheads="1"/>
          </p:cNvSpPr>
          <p:nvPr userDrawn="1"/>
        </p:nvSpPr>
        <p:spPr bwMode="auto">
          <a:xfrm>
            <a:off x="1522413" y="5638800"/>
            <a:ext cx="91440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nSpc>
                <a:spcPct val="90000"/>
              </a:lnSpc>
              <a:defRPr/>
            </a:pPr>
            <a:r>
              <a:rPr lang="en-US" sz="2400" smtClean="0">
                <a:cs typeface="Arial" charset="0"/>
              </a:rPr>
              <a:t> </a:t>
            </a:r>
          </a:p>
        </p:txBody>
      </p:sp>
    </p:spTree>
  </p:cSld>
  <p:clrMap bg1="lt1" tx1="dk1" bg2="lt2" tx2="dk2" accent1="accent1" accent2="accent2" accent3="accent3" accent4="accent4" accent5="accent5" accent6="accent6" hlink="hlink" folHlink="folHlink"/>
  <p:sldLayoutIdLst>
    <p:sldLayoutId id="2147484010" r:id="rId1"/>
    <p:sldLayoutId id="2147484005" r:id="rId2"/>
    <p:sldLayoutId id="2147484011" r:id="rId3"/>
    <p:sldLayoutId id="2147484006" r:id="rId4"/>
    <p:sldLayoutId id="2147484007" r:id="rId5"/>
    <p:sldLayoutId id="2147484008" r:id="rId6"/>
    <p:sldLayoutId id="2147484012" r:id="rId7"/>
    <p:sldLayoutId id="2147484013" r:id="rId8"/>
    <p:sldLayoutId id="2147484014" r:id="rId9"/>
    <p:sldLayoutId id="2147484009" r:id="rId10"/>
    <p:sldLayoutId id="2147484015" r:id="rId11"/>
    <p:sldLayoutId id="2147484016" r:id="rId12"/>
  </p:sldLayoutIdLst>
  <p:transition spd="med">
    <p:fade/>
  </p:transition>
  <p:timing>
    <p:tnLst>
      <p:par>
        <p:cTn id="1" dur="indefinite" restart="never" nodeType="tmRoot"/>
      </p:par>
    </p:tnLst>
  </p:timing>
  <p:hf hdr="0"/>
  <p:txStyles>
    <p:titleStyle>
      <a:lvl1pPr algn="l" defTabSz="912813" rtl="0" eaLnBrk="0" fontAlgn="base" hangingPunct="0">
        <a:lnSpc>
          <a:spcPct val="85000"/>
        </a:lnSpc>
        <a:spcBef>
          <a:spcPct val="0"/>
        </a:spcBef>
        <a:spcAft>
          <a:spcPct val="0"/>
        </a:spcAft>
        <a:defRPr sz="4700" kern="1200" spc="-50">
          <a:solidFill>
            <a:srgbClr val="404040"/>
          </a:solidFill>
          <a:latin typeface="+mj-lt"/>
          <a:ea typeface="+mj-ea"/>
          <a:cs typeface="+mj-cs"/>
        </a:defRPr>
      </a:lvl1pPr>
      <a:lvl2pPr algn="l" defTabSz="912813" rtl="0" eaLnBrk="0" fontAlgn="base" hangingPunct="0">
        <a:lnSpc>
          <a:spcPct val="85000"/>
        </a:lnSpc>
        <a:spcBef>
          <a:spcPct val="0"/>
        </a:spcBef>
        <a:spcAft>
          <a:spcPct val="0"/>
        </a:spcAft>
        <a:defRPr sz="4700">
          <a:solidFill>
            <a:srgbClr val="404040"/>
          </a:solidFill>
          <a:latin typeface="Calibri Light" pitchFamily="34" charset="0"/>
        </a:defRPr>
      </a:lvl2pPr>
      <a:lvl3pPr algn="l" defTabSz="912813" rtl="0" eaLnBrk="0" fontAlgn="base" hangingPunct="0">
        <a:lnSpc>
          <a:spcPct val="85000"/>
        </a:lnSpc>
        <a:spcBef>
          <a:spcPct val="0"/>
        </a:spcBef>
        <a:spcAft>
          <a:spcPct val="0"/>
        </a:spcAft>
        <a:defRPr sz="4700">
          <a:solidFill>
            <a:srgbClr val="404040"/>
          </a:solidFill>
          <a:latin typeface="Calibri Light" pitchFamily="34" charset="0"/>
        </a:defRPr>
      </a:lvl3pPr>
      <a:lvl4pPr algn="l" defTabSz="912813" rtl="0" eaLnBrk="0" fontAlgn="base" hangingPunct="0">
        <a:lnSpc>
          <a:spcPct val="85000"/>
        </a:lnSpc>
        <a:spcBef>
          <a:spcPct val="0"/>
        </a:spcBef>
        <a:spcAft>
          <a:spcPct val="0"/>
        </a:spcAft>
        <a:defRPr sz="4700">
          <a:solidFill>
            <a:srgbClr val="404040"/>
          </a:solidFill>
          <a:latin typeface="Calibri Light" pitchFamily="34" charset="0"/>
        </a:defRPr>
      </a:lvl4pPr>
      <a:lvl5pPr algn="l" defTabSz="912813" rtl="0" eaLnBrk="0" fontAlgn="base" hangingPunct="0">
        <a:lnSpc>
          <a:spcPct val="85000"/>
        </a:lnSpc>
        <a:spcBef>
          <a:spcPct val="0"/>
        </a:spcBef>
        <a:spcAft>
          <a:spcPct val="0"/>
        </a:spcAft>
        <a:defRPr sz="4700">
          <a:solidFill>
            <a:srgbClr val="404040"/>
          </a:solidFill>
          <a:latin typeface="Calibri Light" pitchFamily="34" charset="0"/>
        </a:defRPr>
      </a:lvl5pPr>
      <a:lvl6pPr marL="457200" algn="l" defTabSz="912813" rtl="0" fontAlgn="base">
        <a:lnSpc>
          <a:spcPct val="85000"/>
        </a:lnSpc>
        <a:spcBef>
          <a:spcPct val="0"/>
        </a:spcBef>
        <a:spcAft>
          <a:spcPct val="0"/>
        </a:spcAft>
        <a:defRPr sz="4700">
          <a:solidFill>
            <a:srgbClr val="404040"/>
          </a:solidFill>
          <a:latin typeface="Calibri Light" pitchFamily="34" charset="0"/>
        </a:defRPr>
      </a:lvl6pPr>
      <a:lvl7pPr marL="914400" algn="l" defTabSz="912813" rtl="0" fontAlgn="base">
        <a:lnSpc>
          <a:spcPct val="85000"/>
        </a:lnSpc>
        <a:spcBef>
          <a:spcPct val="0"/>
        </a:spcBef>
        <a:spcAft>
          <a:spcPct val="0"/>
        </a:spcAft>
        <a:defRPr sz="4700">
          <a:solidFill>
            <a:srgbClr val="404040"/>
          </a:solidFill>
          <a:latin typeface="Calibri Light" pitchFamily="34" charset="0"/>
        </a:defRPr>
      </a:lvl7pPr>
      <a:lvl8pPr marL="1371600" algn="l" defTabSz="912813" rtl="0" fontAlgn="base">
        <a:lnSpc>
          <a:spcPct val="85000"/>
        </a:lnSpc>
        <a:spcBef>
          <a:spcPct val="0"/>
        </a:spcBef>
        <a:spcAft>
          <a:spcPct val="0"/>
        </a:spcAft>
        <a:defRPr sz="4700">
          <a:solidFill>
            <a:srgbClr val="404040"/>
          </a:solidFill>
          <a:latin typeface="Calibri Light" pitchFamily="34" charset="0"/>
        </a:defRPr>
      </a:lvl8pPr>
      <a:lvl9pPr marL="1828800" algn="l" defTabSz="912813" rtl="0" fontAlgn="base">
        <a:lnSpc>
          <a:spcPct val="85000"/>
        </a:lnSpc>
        <a:spcBef>
          <a:spcPct val="0"/>
        </a:spcBef>
        <a:spcAft>
          <a:spcPct val="0"/>
        </a:spcAft>
        <a:defRPr sz="4700">
          <a:solidFill>
            <a:srgbClr val="404040"/>
          </a:solidFill>
          <a:latin typeface="Calibri Light" pitchFamily="34" charset="0"/>
        </a:defRPr>
      </a:lvl9pPr>
    </p:titleStyle>
    <p:bodyStyle>
      <a:lvl1pPr marL="90488" indent="-90488" algn="l" defTabSz="912813"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1900" kern="1200">
          <a:solidFill>
            <a:srgbClr val="404040"/>
          </a:solidFill>
          <a:latin typeface="+mn-lt"/>
          <a:ea typeface="+mn-ea"/>
          <a:cs typeface="+mn-cs"/>
        </a:defRPr>
      </a:lvl1pPr>
      <a:lvl2pPr marL="382588" indent="-182563" algn="l" defTabSz="912813" rtl="0" eaLnBrk="0" fontAlgn="base" hangingPunct="0">
        <a:lnSpc>
          <a:spcPct val="90000"/>
        </a:lnSpc>
        <a:spcBef>
          <a:spcPts val="200"/>
        </a:spcBef>
        <a:spcAft>
          <a:spcPts val="400"/>
        </a:spcAft>
        <a:buClr>
          <a:schemeClr val="accent1"/>
        </a:buClr>
        <a:buFont typeface="Calibri" panose="020F0502020204030204" pitchFamily="34" charset="0"/>
        <a:buChar char="◦"/>
        <a:defRPr sz="1700" kern="1200">
          <a:solidFill>
            <a:srgbClr val="404040"/>
          </a:solidFill>
          <a:latin typeface="+mn-lt"/>
          <a:ea typeface="+mn-ea"/>
          <a:cs typeface="+mn-cs"/>
        </a:defRPr>
      </a:lvl2pPr>
      <a:lvl3pPr marL="566738" indent="-182563" algn="l" defTabSz="912813"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defTabSz="912813"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defTabSz="912813"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09967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61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55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49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609600"/>
            <a:ext cx="10055225" cy="3028950"/>
          </a:xfrm>
        </p:spPr>
        <p:txBody>
          <a:bodyPr/>
          <a:lstStyle/>
          <a:p>
            <a:pPr lvl="0" algn="ctr" defTabSz="914126" eaLnBrk="1" fontAlgn="auto" hangingPunct="1">
              <a:spcAft>
                <a:spcPts val="0"/>
              </a:spcAft>
              <a:defRPr/>
            </a:pPr>
            <a:r>
              <a:rPr lang="en-US" sz="5400" dirty="0"/>
              <a:t>Facilitate Effective Communication and Engagement at the </a:t>
            </a:r>
            <a:r>
              <a:rPr lang="en-US" sz="5400" dirty="0" smtClean="0"/>
              <a:t>Construction Sites</a:t>
            </a:r>
            <a:r>
              <a:rPr lang="en-US" sz="5400" dirty="0"/>
              <a:t/>
            </a:r>
            <a:br>
              <a:rPr lang="en-US" sz="5400" dirty="0"/>
            </a:br>
            <a:endParaRPr lang="en-US" sz="5400" b="1" dirty="0"/>
          </a:p>
        </p:txBody>
      </p:sp>
      <p:graphicFrame>
        <p:nvGraphicFramePr>
          <p:cNvPr id="6" name="Diagram 5"/>
          <p:cNvGraphicFramePr/>
          <p:nvPr>
            <p:extLst>
              <p:ext uri="{D42A27DB-BD31-4B8C-83A1-F6EECF244321}">
                <p14:modId xmlns:p14="http://schemas.microsoft.com/office/powerpoint/2010/main" val="1013929700"/>
              </p:ext>
            </p:extLst>
          </p:nvPr>
        </p:nvGraphicFramePr>
        <p:xfrm>
          <a:off x="1674811" y="4419600"/>
          <a:ext cx="9447491" cy="167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p:cNvSpPr>
            <a:spLocks noGrp="1"/>
          </p:cNvSpPr>
          <p:nvPr>
            <p:ph type="dt" sz="half" idx="10"/>
          </p:nvPr>
        </p:nvSpPr>
        <p:spPr/>
        <p:txBody>
          <a:bodyPr/>
          <a:lstStyle/>
          <a:p>
            <a:pPr>
              <a:defRPr/>
            </a:pPr>
            <a:r>
              <a:rPr lang="en-US" smtClean="0"/>
              <a:t>© COPY RIGHT AS</a:t>
            </a:r>
            <a:endParaRPr lang="en-US" dirty="0"/>
          </a:p>
        </p:txBody>
      </p:sp>
      <p:sp>
        <p:nvSpPr>
          <p:cNvPr id="4" name="Footer Placeholder 3"/>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p>
            <a:fld id="{DA619299-31A7-453D-A251-A62B53DC0BA0}" type="slidenum">
              <a:rPr lang="en-US" altLang="en-US" smtClean="0"/>
              <a:pPr/>
              <a:t>1</a:t>
            </a:fld>
            <a:endParaRPr lang="en-US" altLang="en-US"/>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96963" y="287338"/>
            <a:ext cx="10055225" cy="1449387"/>
          </a:xfrm>
        </p:spPr>
        <p:txBody>
          <a:bodyPr/>
          <a:lstStyle/>
          <a:p>
            <a:r>
              <a:rPr lang="en-US" sz="4800" b="1" dirty="0" smtClean="0">
                <a:solidFill>
                  <a:schemeClr val="tx1"/>
                </a:solidFill>
              </a:rPr>
              <a:t>Organizational communication policies and procedures</a:t>
            </a:r>
            <a:endParaRPr lang="en-US" dirty="0"/>
          </a:p>
        </p:txBody>
      </p:sp>
      <p:sp>
        <p:nvSpPr>
          <p:cNvPr id="16" name="Title 6"/>
          <p:cNvSpPr>
            <a:spLocks noGrp="1"/>
          </p:cNvSpPr>
          <p:nvPr>
            <p:ph idx="1"/>
          </p:nvPr>
        </p:nvSpPr>
        <p:spPr>
          <a:xfrm>
            <a:off x="1217612" y="1846263"/>
            <a:ext cx="9991726" cy="4402137"/>
          </a:xfrm>
        </p:spPr>
        <p:txBody>
          <a:bodyPr rtlCol="0" anchor="t">
            <a:noAutofit/>
          </a:bodyPr>
          <a:lstStyle/>
          <a:p>
            <a:pPr marL="0" indent="0" defTabSz="914126" eaLnBrk="1" fontAlgn="auto" hangingPunct="1">
              <a:buNone/>
              <a:defRPr/>
            </a:pPr>
            <a:r>
              <a:rPr lang="en-US" sz="2400" spc="-50" dirty="0">
                <a:latin typeface="Calibri Light"/>
                <a:ea typeface="+mj-ea"/>
                <a:cs typeface="+mj-cs"/>
              </a:rPr>
              <a:t>Types of information to be communicated and how it  should be communicated</a:t>
            </a:r>
          </a:p>
          <a:p>
            <a:pPr marL="0" indent="0" defTabSz="914126" eaLnBrk="1" fontAlgn="auto" hangingPunct="1">
              <a:buNone/>
              <a:defRPr/>
            </a:pPr>
            <a:r>
              <a:rPr lang="en-US" sz="2000" dirty="0" smtClean="0">
                <a:solidFill>
                  <a:schemeClr val="tx1"/>
                </a:solidFill>
              </a:rPr>
              <a:t>Verbal Communication</a:t>
            </a:r>
          </a:p>
          <a:p>
            <a:pPr lvl="1" defTabSz="914126" eaLnBrk="1" fontAlgn="auto" hangingPunct="1">
              <a:buFont typeface="Wingdings" panose="05000000000000000000" pitchFamily="2" charset="2"/>
              <a:buChar char="Ø"/>
              <a:defRPr/>
            </a:pPr>
            <a:r>
              <a:rPr lang="en-US" sz="1800" dirty="0">
                <a:solidFill>
                  <a:schemeClr val="tx1"/>
                </a:solidFill>
              </a:rPr>
              <a:t> </a:t>
            </a:r>
            <a:r>
              <a:rPr lang="en-US" sz="1800" dirty="0" smtClean="0">
                <a:solidFill>
                  <a:schemeClr val="tx1"/>
                </a:solidFill>
              </a:rPr>
              <a:t>Oral</a:t>
            </a:r>
          </a:p>
          <a:p>
            <a:pPr lvl="1" defTabSz="914126" eaLnBrk="1" fontAlgn="auto" hangingPunct="1">
              <a:buFont typeface="Wingdings" panose="05000000000000000000" pitchFamily="2" charset="2"/>
              <a:buChar char="Ø"/>
              <a:defRPr/>
            </a:pPr>
            <a:r>
              <a:rPr lang="en-US" sz="1800" dirty="0" smtClean="0">
                <a:solidFill>
                  <a:schemeClr val="tx1"/>
                </a:solidFill>
              </a:rPr>
              <a:t>Written</a:t>
            </a:r>
          </a:p>
          <a:p>
            <a:pPr marL="0" indent="0" defTabSz="914126" eaLnBrk="1" fontAlgn="auto" hangingPunct="1">
              <a:buNone/>
              <a:defRPr/>
            </a:pPr>
            <a:r>
              <a:rPr lang="en-US" sz="2000" dirty="0" smtClean="0">
                <a:solidFill>
                  <a:schemeClr val="tx1"/>
                </a:solidFill>
              </a:rPr>
              <a:t>Non Verbal Communication</a:t>
            </a:r>
          </a:p>
          <a:p>
            <a:pPr defTabSz="914126" eaLnBrk="1" fontAlgn="auto" hangingPunct="1">
              <a:buFont typeface="Wingdings" panose="05000000000000000000" pitchFamily="2" charset="2"/>
              <a:buChar char="Ø"/>
              <a:defRPr/>
            </a:pPr>
            <a:r>
              <a:rPr lang="en-US" sz="2000" dirty="0" smtClean="0">
                <a:solidFill>
                  <a:schemeClr val="tx1"/>
                </a:solidFill>
              </a:rPr>
              <a:t> Formal</a:t>
            </a:r>
          </a:p>
          <a:p>
            <a:pPr defTabSz="914126" eaLnBrk="1" fontAlgn="auto" hangingPunct="1">
              <a:buFont typeface="Wingdings" panose="05000000000000000000" pitchFamily="2" charset="2"/>
              <a:buChar char="Ø"/>
              <a:defRPr/>
            </a:pPr>
            <a:r>
              <a:rPr lang="en-US" sz="2000" dirty="0" smtClean="0">
                <a:solidFill>
                  <a:schemeClr val="tx1"/>
                </a:solidFill>
              </a:rPr>
              <a:t> Non formal</a:t>
            </a:r>
          </a:p>
          <a:p>
            <a:pPr marL="0" indent="0" defTabSz="914126" eaLnBrk="1" fontAlgn="auto" hangingPunct="1">
              <a:buNone/>
              <a:defRPr/>
            </a:pPr>
            <a:r>
              <a:rPr lang="en-US" sz="2000" dirty="0" smtClean="0">
                <a:solidFill>
                  <a:schemeClr val="tx1"/>
                </a:solidFill>
              </a:rPr>
              <a:t>The above type of information could be communicated through formal and non formal  ways.</a:t>
            </a:r>
            <a:endParaRPr lang="en-US" sz="2000" dirty="0">
              <a:solidFill>
                <a:schemeClr val="tx1"/>
              </a:solidFill>
            </a:endParaRPr>
          </a:p>
        </p:txBody>
      </p:sp>
      <p:sp>
        <p:nvSpPr>
          <p:cNvPr id="16386" name="Date Placeholder 3"/>
          <p:cNvSpPr>
            <a:spLocks noGrp="1"/>
          </p:cNvSpPr>
          <p:nvPr>
            <p:ph type="dt" sz="half"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rPr>
              <a:t>© COPY RIGHT AS</a:t>
            </a:r>
            <a:endParaRPr lang="en-US" smtClean="0">
              <a:solidFill>
                <a:srgbClr val="FFFFFF"/>
              </a:solidFill>
            </a:endParaRPr>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E5872E1F-65F8-4360-B56F-7E6C02DB0137}" type="slidenum">
              <a:rPr lang="en-US" altLang="en-US">
                <a:solidFill>
                  <a:srgbClr val="FFFFFF"/>
                </a:solidFill>
              </a:rPr>
              <a:pPr eaLnBrk="1" hangingPunct="1"/>
              <a:t>10</a:t>
            </a:fld>
            <a:endParaRPr lang="en-US" altLang="en-US">
              <a:solidFill>
                <a:srgbClr val="FFFFFF"/>
              </a:solidFill>
            </a:endParaRPr>
          </a:p>
        </p:txBody>
      </p:sp>
    </p:spTree>
  </p:cSld>
  <p:clrMapOvr>
    <a:masterClrMapping/>
  </p:clrMapOvr>
  <p:transition spd="med">
    <p:fade/>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Asking for further clarification when </a:t>
            </a:r>
            <a:r>
              <a:rPr lang="en-US" dirty="0" smtClean="0"/>
              <a:t>uncertain</a:t>
            </a:r>
            <a:endParaRPr lang="en-US" dirty="0"/>
          </a:p>
        </p:txBody>
      </p:sp>
      <p:sp>
        <p:nvSpPr>
          <p:cNvPr id="3" name="Content Placeholder 2"/>
          <p:cNvSpPr>
            <a:spLocks noGrp="1"/>
          </p:cNvSpPr>
          <p:nvPr>
            <p:ph idx="1"/>
          </p:nvPr>
        </p:nvSpPr>
        <p:spPr/>
        <p:txBody>
          <a:bodyPr/>
          <a:lstStyle/>
          <a:p>
            <a:r>
              <a:rPr lang="en-US" sz="2400" dirty="0" smtClean="0"/>
              <a:t>Asking for further clarification when uncertain is important aspect of conflict communication and these include:</a:t>
            </a:r>
            <a:endParaRPr lang="en-US" sz="2400" dirty="0"/>
          </a:p>
          <a:p>
            <a:pPr>
              <a:buFont typeface="Wingdings" panose="05000000000000000000" pitchFamily="2" charset="2"/>
              <a:buChar char="§"/>
            </a:pPr>
            <a:r>
              <a:rPr lang="en-US" sz="2400" dirty="0" smtClean="0"/>
              <a:t>Raising doubts and questions without hesitation </a:t>
            </a:r>
          </a:p>
          <a:p>
            <a:pPr>
              <a:buFont typeface="Wingdings" panose="05000000000000000000" pitchFamily="2" charset="2"/>
              <a:buChar char="§"/>
            </a:pPr>
            <a:r>
              <a:rPr lang="en-US" sz="2400" dirty="0" smtClean="0"/>
              <a:t>An </a:t>
            </a:r>
            <a:r>
              <a:rPr lang="en-US" sz="2400" dirty="0"/>
              <a:t>open a dialogue and effective transfer of ideas. This can contribute to finding the best possible solutions for success and increase high performance.</a:t>
            </a:r>
          </a:p>
          <a:p>
            <a:pPr>
              <a:buFont typeface="Wingdings" panose="05000000000000000000" pitchFamily="2" charset="2"/>
              <a:buChar char="§"/>
            </a:pPr>
            <a:r>
              <a:rPr lang="en-US" sz="2400" dirty="0">
                <a:solidFill>
                  <a:schemeClr val="tx1"/>
                </a:solidFill>
              </a:rPr>
              <a:t>An open and clear communication strategy can </a:t>
            </a:r>
            <a:r>
              <a:rPr lang="en-US" sz="2400" dirty="0" smtClean="0">
                <a:solidFill>
                  <a:schemeClr val="tx1"/>
                </a:solidFill>
              </a:rPr>
              <a:t>boost morale, which </a:t>
            </a:r>
            <a:r>
              <a:rPr lang="en-US" sz="2400" dirty="0">
                <a:solidFill>
                  <a:schemeClr val="tx1"/>
                </a:solidFill>
              </a:rPr>
              <a:t>helps increase the rate of employee </a:t>
            </a:r>
            <a:r>
              <a:rPr lang="en-US" sz="2400" dirty="0" smtClean="0">
                <a:solidFill>
                  <a:schemeClr val="tx1"/>
                </a:solidFill>
              </a:rPr>
              <a:t>participation and engagement.</a:t>
            </a:r>
          </a:p>
          <a:p>
            <a:pPr>
              <a:buFont typeface="Wingdings" panose="05000000000000000000" pitchFamily="2" charset="2"/>
              <a:buChar char="§"/>
            </a:pPr>
            <a:r>
              <a:rPr lang="en-US" sz="2400" dirty="0" smtClean="0">
                <a:solidFill>
                  <a:schemeClr val="tx1"/>
                </a:solidFill>
              </a:rPr>
              <a:t>Increases </a:t>
            </a:r>
            <a:r>
              <a:rPr lang="en-US" sz="2400" dirty="0">
                <a:solidFill>
                  <a:schemeClr val="tx1"/>
                </a:solidFill>
              </a:rPr>
              <a:t>performance, profits, and long term sustainability.</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100</a:t>
            </a:fld>
            <a:endParaRPr lang="en-US" altLang="en-US"/>
          </a:p>
        </p:txBody>
      </p:sp>
    </p:spTree>
  </p:cSld>
  <p:clrMapOvr>
    <a:masterClrMapping/>
  </p:clrMapOvr>
  <p:transition spd="med">
    <p:fade/>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Verifying facts from documents and third parties for information on:</a:t>
            </a:r>
          </a:p>
        </p:txBody>
      </p:sp>
      <p:sp>
        <p:nvSpPr>
          <p:cNvPr id="3" name="Content Placeholder 2"/>
          <p:cNvSpPr>
            <a:spLocks noGrp="1"/>
          </p:cNvSpPr>
          <p:nvPr>
            <p:ph idx="1"/>
          </p:nvPr>
        </p:nvSpPr>
        <p:spPr/>
        <p:txBody>
          <a:bodyPr/>
          <a:lstStyle/>
          <a:p>
            <a:pPr eaLnBrk="1" hangingPunct="1"/>
            <a:r>
              <a:rPr lang="en-US" altLang="en-US" b="1" dirty="0"/>
              <a:t>• </a:t>
            </a:r>
            <a:r>
              <a:rPr lang="en-US" altLang="en-US" dirty="0" smtClean="0"/>
              <a:t>History </a:t>
            </a:r>
            <a:r>
              <a:rPr lang="en-US" altLang="en-US" dirty="0"/>
              <a:t>of the dispute</a:t>
            </a:r>
          </a:p>
          <a:p>
            <a:pPr lvl="1" eaLnBrk="1" hangingPunct="1">
              <a:buFont typeface="Wingdings" panose="05000000000000000000" pitchFamily="2" charset="2"/>
              <a:buChar char="v"/>
            </a:pPr>
            <a:r>
              <a:rPr lang="en-US" altLang="en-US" dirty="0"/>
              <a:t> Precedent(s) of such an incident in the </a:t>
            </a:r>
            <a:r>
              <a:rPr lang="en-US" altLang="en-US" dirty="0" err="1"/>
              <a:t>organisation</a:t>
            </a:r>
            <a:r>
              <a:rPr lang="en-US" altLang="en-US" dirty="0"/>
              <a:t> or industry</a:t>
            </a:r>
          </a:p>
          <a:p>
            <a:pPr lvl="1" eaLnBrk="1" hangingPunct="1">
              <a:buFont typeface="Wingdings" panose="05000000000000000000" pitchFamily="2" charset="2"/>
              <a:buChar char="v"/>
            </a:pPr>
            <a:r>
              <a:rPr lang="en-US" altLang="en-US" dirty="0"/>
              <a:t> Legislative or legal provisions</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101</a:t>
            </a:fld>
            <a:endParaRPr lang="en-US" altLang="en-US"/>
          </a:p>
        </p:txBody>
      </p:sp>
    </p:spTree>
  </p:cSld>
  <p:clrMapOvr>
    <a:masterClrMapping/>
  </p:clrMapOvr>
  <p:transition spd="med">
    <p:fade/>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UK8</a:t>
            </a:r>
            <a:r>
              <a:rPr lang="en-US" sz="2400" dirty="0"/>
              <a:t>. </a:t>
            </a:r>
            <a:r>
              <a:rPr lang="en-US" sz="2400" i="1" dirty="0"/>
              <a:t>Ways to validate </a:t>
            </a:r>
            <a:r>
              <a:rPr lang="en-US" sz="2400" dirty="0"/>
              <a:t>information and history of conflict (Application)</a:t>
            </a:r>
          </a:p>
        </p:txBody>
      </p:sp>
      <p:sp>
        <p:nvSpPr>
          <p:cNvPr id="3" name="Content Placeholder 2"/>
          <p:cNvSpPr>
            <a:spLocks noGrp="1"/>
          </p:cNvSpPr>
          <p:nvPr>
            <p:ph idx="1"/>
          </p:nvPr>
        </p:nvSpPr>
        <p:spPr>
          <a:xfrm>
            <a:off x="1096963" y="1846263"/>
            <a:ext cx="9264649" cy="4022725"/>
          </a:xfrm>
        </p:spPr>
        <p:txBody>
          <a:bodyPr/>
          <a:lstStyle/>
          <a:p>
            <a:pPr algn="just"/>
            <a:r>
              <a:rPr lang="en-US" sz="2800" dirty="0" smtClean="0"/>
              <a:t>Assign each pair of learners to discuss “ how to raise questions and clarifications?” while uncertain during conflict resolution.</a:t>
            </a:r>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102</a:t>
            </a:fld>
            <a:endParaRPr lang="en-US" altLang="en-US"/>
          </a:p>
        </p:txBody>
      </p:sp>
      <p:sp>
        <p:nvSpPr>
          <p:cNvPr id="7" name="TextBox 6"/>
          <p:cNvSpPr txBox="1"/>
          <p:nvPr/>
        </p:nvSpPr>
        <p:spPr>
          <a:xfrm>
            <a:off x="10690523" y="1828800"/>
            <a:ext cx="461665" cy="4038600"/>
          </a:xfrm>
          <a:prstGeom prst="rect">
            <a:avLst/>
          </a:prstGeom>
          <a:solidFill>
            <a:schemeClr val="accent4">
              <a:lumMod val="60000"/>
              <a:lumOff val="40000"/>
            </a:schemeClr>
          </a:solidFill>
        </p:spPr>
        <p:txBody>
          <a:bodyPr vert="eaVert" wrap="square" rtlCol="0">
            <a:spAutoFit/>
          </a:bodyPr>
          <a:lstStyle/>
          <a:p>
            <a:r>
              <a:rPr lang="en-US" dirty="0" smtClean="0"/>
              <a:t>PAIR DISCUSSION</a:t>
            </a:r>
            <a:endParaRPr lang="en-US" dirty="0"/>
          </a:p>
        </p:txBody>
      </p:sp>
    </p:spTree>
    <p:extLst>
      <p:ext uri="{BB962C8B-B14F-4D97-AF65-F5344CB8AC3E}">
        <p14:creationId xmlns:p14="http://schemas.microsoft.com/office/powerpoint/2010/main" val="542806648"/>
      </p:ext>
    </p:extLst>
  </p:cSld>
  <p:clrMapOvr>
    <a:masterClrMapping/>
  </p:clrMapOvr>
  <p:transition spd="med">
    <p:fade/>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9</a:t>
            </a:r>
            <a:endParaRPr lang="en-US" sz="5400" dirty="0"/>
          </a:p>
        </p:txBody>
      </p:sp>
      <p:sp>
        <p:nvSpPr>
          <p:cNvPr id="131077" name="Text Placeholder 14"/>
          <p:cNvSpPr>
            <a:spLocks noGrp="1"/>
          </p:cNvSpPr>
          <p:nvPr>
            <p:ph type="body" sz="half" idx="2"/>
          </p:nvPr>
        </p:nvSpPr>
        <p:spPr>
          <a:xfrm>
            <a:off x="457200" y="2925763"/>
            <a:ext cx="3198813" cy="2255837"/>
          </a:xfrm>
        </p:spPr>
        <p:txBody>
          <a:bodyPr anchorCtr="1"/>
          <a:lstStyle/>
          <a:p>
            <a:pPr eaLnBrk="1" hangingPunct="1"/>
            <a:r>
              <a:rPr lang="en-US" altLang="en-US" sz="3200" b="1" dirty="0" smtClean="0">
                <a:solidFill>
                  <a:schemeClr val="tx1"/>
                </a:solidFill>
              </a:rPr>
              <a:t>Possible causes of conflict </a:t>
            </a:r>
            <a:endParaRPr lang="en-US" altLang="en-US" b="1" dirty="0" smtClean="0"/>
          </a:p>
        </p:txBody>
      </p:sp>
      <p:sp>
        <p:nvSpPr>
          <p:cNvPr id="57350"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CC44C1C-5CDE-45BA-A038-48FD8A228A11}" type="slidenum">
              <a:rPr lang="en-US" altLang="en-US">
                <a:solidFill>
                  <a:schemeClr val="tx2"/>
                </a:solidFill>
              </a:rPr>
              <a:pPr eaLnBrk="1" hangingPunct="1"/>
              <a:t>103</a:t>
            </a:fld>
            <a:endParaRPr lang="en-US" altLang="en-US">
              <a:solidFill>
                <a:schemeClr val="tx2"/>
              </a:solidFill>
            </a:endParaRPr>
          </a:p>
        </p:txBody>
      </p:sp>
      <p:sp>
        <p:nvSpPr>
          <p:cNvPr id="3" name="Content Placeholder 2"/>
          <p:cNvSpPr>
            <a:spLocks noGrp="1"/>
          </p:cNvSpPr>
          <p:nvPr>
            <p:ph idx="1"/>
          </p:nvPr>
        </p:nvSpPr>
        <p:spPr>
          <a:xfrm>
            <a:off x="4265612" y="2286000"/>
            <a:ext cx="7543799" cy="3048000"/>
          </a:xfrm>
        </p:spPr>
        <p:txBody>
          <a:bodyPr rtlCol="0">
            <a:normAutofit/>
          </a:bodyPr>
          <a:lstStyle/>
          <a:p>
            <a:pPr marL="91413" indent="-91413" defTabSz="914126" eaLnBrk="1" fontAlgn="auto" hangingPunct="1">
              <a:defRPr/>
            </a:pPr>
            <a:r>
              <a:rPr lang="en-US" sz="2800" i="1" dirty="0" smtClean="0"/>
              <a:t>Ways </a:t>
            </a:r>
            <a:r>
              <a:rPr lang="en-US" sz="2800" i="1" dirty="0"/>
              <a:t>to determine </a:t>
            </a:r>
            <a:r>
              <a:rPr lang="en-US" sz="2800" dirty="0"/>
              <a:t>whether communication techniques and tools suit the different communication styles of people (Application)</a:t>
            </a:r>
            <a:endParaRPr lang="en-US" altLang="en-US" sz="2800" dirty="0"/>
          </a:p>
          <a:p>
            <a:pPr marL="91413" indent="-91413" defTabSz="914126" eaLnBrk="1" fontAlgn="auto" hangingPunct="1">
              <a:defRPr/>
            </a:pPr>
            <a:endParaRPr lang="en-US" sz="1999" dirty="0">
              <a:solidFill>
                <a:schemeClr val="tx1">
                  <a:lumMod val="75000"/>
                  <a:lumOff val="25000"/>
                </a:schemeClr>
              </a:solidFill>
            </a:endParaRPr>
          </a:p>
        </p:txBody>
      </p:sp>
    </p:spTree>
  </p:cSld>
  <p:clrMapOvr>
    <a:masterClrMapping/>
  </p:clrMapOvr>
  <p:transition spd="med">
    <p:fade/>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Refusal to follow instructions or </a:t>
            </a:r>
            <a:r>
              <a:rPr lang="en-US" dirty="0" smtClean="0"/>
              <a:t>procedures</a:t>
            </a:r>
            <a:endParaRPr lang="en-US" dirty="0"/>
          </a:p>
        </p:txBody>
      </p:sp>
      <p:sp>
        <p:nvSpPr>
          <p:cNvPr id="3" name="Content Placeholder 2"/>
          <p:cNvSpPr>
            <a:spLocks noGrp="1"/>
          </p:cNvSpPr>
          <p:nvPr>
            <p:ph idx="1"/>
          </p:nvPr>
        </p:nvSpPr>
        <p:spPr/>
        <p:txBody>
          <a:bodyPr/>
          <a:lstStyle/>
          <a:p>
            <a:r>
              <a:rPr lang="en-US" dirty="0" smtClean="0"/>
              <a:t>The conflict of refusing to follow instructions or procedures in the workplace include;</a:t>
            </a:r>
          </a:p>
          <a:p>
            <a:pPr>
              <a:buFont typeface="Wingdings" panose="05000000000000000000" pitchFamily="2" charset="2"/>
              <a:buChar char="Ø"/>
            </a:pPr>
            <a:r>
              <a:rPr lang="en-US" dirty="0"/>
              <a:t> </a:t>
            </a:r>
            <a:r>
              <a:rPr lang="en-US" dirty="0" smtClean="0"/>
              <a:t>Not following regulatory requirements</a:t>
            </a:r>
          </a:p>
          <a:p>
            <a:pPr>
              <a:buFont typeface="Wingdings" panose="05000000000000000000" pitchFamily="2" charset="2"/>
              <a:buChar char="Ø"/>
            </a:pPr>
            <a:r>
              <a:rPr lang="en-US" dirty="0"/>
              <a:t> </a:t>
            </a:r>
            <a:r>
              <a:rPr lang="en-US" dirty="0" smtClean="0"/>
              <a:t>Violation of set rules by workplaces</a:t>
            </a:r>
          </a:p>
          <a:p>
            <a:pPr>
              <a:buFont typeface="Wingdings" panose="05000000000000000000" pitchFamily="2" charset="2"/>
              <a:buChar char="Ø"/>
            </a:pPr>
            <a:r>
              <a:rPr lang="en-US" dirty="0"/>
              <a:t> </a:t>
            </a:r>
            <a:r>
              <a:rPr lang="en-US" dirty="0" smtClean="0"/>
              <a:t>Deviations of procedures</a:t>
            </a:r>
          </a:p>
          <a:p>
            <a:pPr>
              <a:buFont typeface="Wingdings" panose="05000000000000000000" pitchFamily="2" charset="2"/>
              <a:buChar char="Ø"/>
            </a:pPr>
            <a:r>
              <a:rPr lang="en-US" dirty="0"/>
              <a:t> </a:t>
            </a:r>
            <a:r>
              <a:rPr lang="en-US" dirty="0" smtClean="0"/>
              <a:t>Not following design requirements </a:t>
            </a:r>
          </a:p>
          <a:p>
            <a:pPr>
              <a:buFont typeface="Wingdings" panose="05000000000000000000" pitchFamily="2" charset="2"/>
              <a:buChar char="Ø"/>
            </a:pPr>
            <a:r>
              <a:rPr lang="en-US" dirty="0"/>
              <a:t> </a:t>
            </a:r>
            <a:r>
              <a:rPr lang="en-US" dirty="0" smtClean="0"/>
              <a:t>Shortcuts of engineering methods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104</a:t>
            </a:fld>
            <a:endParaRPr lang="en-US" altLang="en-US"/>
          </a:p>
        </p:txBody>
      </p:sp>
    </p:spTree>
    <p:extLst>
      <p:ext uri="{BB962C8B-B14F-4D97-AF65-F5344CB8AC3E}">
        <p14:creationId xmlns:p14="http://schemas.microsoft.com/office/powerpoint/2010/main" val="883025741"/>
      </p:ext>
    </p:extLst>
  </p:cSld>
  <p:clrMapOvr>
    <a:masterClrMapping/>
  </p:clrMapOvr>
  <p:transition spd="med">
    <p:fade/>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Disagreement with team </a:t>
            </a:r>
            <a:r>
              <a:rPr lang="en-US" dirty="0" smtClean="0"/>
              <a:t>members</a:t>
            </a:r>
            <a:endParaRPr lang="en-US" dirty="0"/>
          </a:p>
        </p:txBody>
      </p:sp>
      <p:sp>
        <p:nvSpPr>
          <p:cNvPr id="3" name="Content Placeholder 2"/>
          <p:cNvSpPr>
            <a:spLocks noGrp="1"/>
          </p:cNvSpPr>
          <p:nvPr>
            <p:ph idx="1"/>
          </p:nvPr>
        </p:nvSpPr>
        <p:spPr>
          <a:xfrm>
            <a:off x="1096963" y="1846263"/>
            <a:ext cx="10055225" cy="4478337"/>
          </a:xfrm>
        </p:spPr>
        <p:txBody>
          <a:bodyPr/>
          <a:lstStyle/>
          <a:p>
            <a:r>
              <a:rPr lang="en-US" dirty="0" smtClean="0"/>
              <a:t>Disagreement with team members are common cause of conflict in the work place and these may include;</a:t>
            </a:r>
          </a:p>
          <a:p>
            <a:pPr>
              <a:buFont typeface="Wingdings" panose="05000000000000000000" pitchFamily="2" charset="2"/>
              <a:buChar char="Ø"/>
            </a:pPr>
            <a:r>
              <a:rPr lang="en-US" dirty="0"/>
              <a:t> </a:t>
            </a:r>
            <a:r>
              <a:rPr lang="en-US" dirty="0" smtClean="0"/>
              <a:t>Not agreeing proposals</a:t>
            </a:r>
          </a:p>
          <a:p>
            <a:pPr>
              <a:buFont typeface="Wingdings" panose="05000000000000000000" pitchFamily="2" charset="2"/>
              <a:buChar char="Ø"/>
            </a:pPr>
            <a:r>
              <a:rPr lang="en-US" dirty="0"/>
              <a:t> </a:t>
            </a:r>
            <a:r>
              <a:rPr lang="en-US" dirty="0" smtClean="0"/>
              <a:t>Not accepting responsibilities/ accountabilities</a:t>
            </a:r>
          </a:p>
          <a:p>
            <a:pPr>
              <a:buFont typeface="Wingdings" panose="05000000000000000000" pitchFamily="2" charset="2"/>
              <a:buChar char="Ø"/>
            </a:pPr>
            <a:r>
              <a:rPr lang="en-US" dirty="0"/>
              <a:t> </a:t>
            </a:r>
            <a:r>
              <a:rPr lang="en-US" dirty="0" smtClean="0"/>
              <a:t>Dispute about the time frame and schedule of the works</a:t>
            </a:r>
          </a:p>
          <a:p>
            <a:pPr>
              <a:buFont typeface="Wingdings" panose="05000000000000000000" pitchFamily="2" charset="2"/>
              <a:buChar char="Ø"/>
            </a:pPr>
            <a:r>
              <a:rPr lang="en-US" dirty="0"/>
              <a:t> </a:t>
            </a:r>
            <a:r>
              <a:rPr lang="en-US" dirty="0" smtClean="0"/>
              <a:t>Disagreement of rules and regulations brought by workplace</a:t>
            </a:r>
            <a:endParaRPr lang="en-US" dirty="0"/>
          </a:p>
          <a:p>
            <a:pPr marL="0" indent="0">
              <a:buNone/>
            </a:pPr>
            <a:r>
              <a:rPr lang="en-US" dirty="0" smtClean="0"/>
              <a:t>Disagreements could be solved through the following steps:</a:t>
            </a:r>
          </a:p>
          <a:p>
            <a:pPr>
              <a:buFont typeface="Wingdings" panose="05000000000000000000" pitchFamily="2" charset="2"/>
              <a:buChar char="q"/>
            </a:pPr>
            <a:r>
              <a:rPr lang="en-US" dirty="0"/>
              <a:t> </a:t>
            </a:r>
            <a:r>
              <a:rPr lang="en-US" dirty="0" smtClean="0"/>
              <a:t>Listen</a:t>
            </a:r>
          </a:p>
          <a:p>
            <a:pPr>
              <a:buFont typeface="Wingdings" panose="05000000000000000000" pitchFamily="2" charset="2"/>
              <a:buChar char="q"/>
            </a:pPr>
            <a:r>
              <a:rPr lang="en-US" dirty="0" smtClean="0"/>
              <a:t>Acknowledge</a:t>
            </a:r>
          </a:p>
          <a:p>
            <a:pPr>
              <a:buFont typeface="Wingdings" panose="05000000000000000000" pitchFamily="2" charset="2"/>
              <a:buChar char="q"/>
            </a:pPr>
            <a:r>
              <a:rPr lang="en-US" dirty="0"/>
              <a:t> </a:t>
            </a:r>
            <a:r>
              <a:rPr lang="en-US" dirty="0" smtClean="0"/>
              <a:t>Respond</a:t>
            </a:r>
          </a:p>
          <a:p>
            <a:pPr>
              <a:buFont typeface="Wingdings" panose="05000000000000000000" pitchFamily="2" charset="2"/>
              <a:buChar char="q"/>
            </a:pPr>
            <a:r>
              <a:rPr lang="en-US" dirty="0"/>
              <a:t> </a:t>
            </a:r>
            <a:r>
              <a:rPr lang="en-US" dirty="0" smtClean="0"/>
              <a:t>Resolve differences through negotiations</a:t>
            </a:r>
          </a:p>
          <a:p>
            <a:pPr>
              <a:buFont typeface="Wingdings" panose="05000000000000000000" pitchFamily="2" charset="2"/>
              <a:buChar char="q"/>
            </a:pP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105</a:t>
            </a:fld>
            <a:endParaRPr lang="en-US" altLang="en-US"/>
          </a:p>
        </p:txBody>
      </p:sp>
    </p:spTree>
    <p:extLst>
      <p:ext uri="{BB962C8B-B14F-4D97-AF65-F5344CB8AC3E}">
        <p14:creationId xmlns:p14="http://schemas.microsoft.com/office/powerpoint/2010/main" val="2664104260"/>
      </p:ext>
    </p:extLst>
  </p:cSld>
  <p:clrMapOvr>
    <a:masterClrMapping/>
  </p:clrMapOvr>
  <p:transition spd="med">
    <p:fade/>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Intolerance to certain </a:t>
            </a:r>
            <a:r>
              <a:rPr lang="en-US" dirty="0" smtClean="0"/>
              <a:t>behavior </a:t>
            </a:r>
            <a:r>
              <a:rPr lang="en-US" dirty="0"/>
              <a:t>or language </a:t>
            </a:r>
            <a:r>
              <a:rPr lang="en-US" dirty="0" smtClean="0"/>
              <a:t>used</a:t>
            </a:r>
            <a:endParaRPr lang="en-US" dirty="0"/>
          </a:p>
        </p:txBody>
      </p:sp>
      <p:sp>
        <p:nvSpPr>
          <p:cNvPr id="3" name="Content Placeholder 2"/>
          <p:cNvSpPr>
            <a:spLocks noGrp="1"/>
          </p:cNvSpPr>
          <p:nvPr>
            <p:ph idx="1"/>
          </p:nvPr>
        </p:nvSpPr>
        <p:spPr/>
        <p:txBody>
          <a:bodyPr/>
          <a:lstStyle/>
          <a:p>
            <a:r>
              <a:rPr lang="en-US" dirty="0" smtClean="0"/>
              <a:t>Conflict in the works caused by intolerances of;</a:t>
            </a:r>
          </a:p>
          <a:p>
            <a:pPr>
              <a:buFont typeface="Wingdings" panose="05000000000000000000" pitchFamily="2" charset="2"/>
              <a:buChar char="q"/>
            </a:pPr>
            <a:r>
              <a:rPr lang="en-US" dirty="0" smtClean="0"/>
              <a:t>Behavior </a:t>
            </a:r>
          </a:p>
          <a:p>
            <a:pPr lvl="1">
              <a:buFont typeface="Wingdings" panose="05000000000000000000" pitchFamily="2" charset="2"/>
              <a:buChar char="Ø"/>
            </a:pPr>
            <a:r>
              <a:rPr lang="en-US" dirty="0"/>
              <a:t> </a:t>
            </a:r>
            <a:r>
              <a:rPr lang="en-US" dirty="0" smtClean="0"/>
              <a:t>Unsafe behavior at work</a:t>
            </a:r>
          </a:p>
          <a:p>
            <a:pPr lvl="1">
              <a:buFont typeface="Wingdings" panose="05000000000000000000" pitchFamily="2" charset="2"/>
              <a:buChar char="Ø"/>
            </a:pPr>
            <a:r>
              <a:rPr lang="en-US" dirty="0"/>
              <a:t> </a:t>
            </a:r>
            <a:r>
              <a:rPr lang="en-US" dirty="0" smtClean="0"/>
              <a:t>Distracting of colleagues at work</a:t>
            </a:r>
          </a:p>
          <a:p>
            <a:pPr lvl="1">
              <a:buFont typeface="Wingdings" panose="05000000000000000000" pitchFamily="2" charset="2"/>
              <a:buChar char="Ø"/>
            </a:pPr>
            <a:r>
              <a:rPr lang="en-US" dirty="0"/>
              <a:t> </a:t>
            </a:r>
            <a:r>
              <a:rPr lang="en-US" dirty="0" smtClean="0"/>
              <a:t>Put under pressure for work schedule, quality </a:t>
            </a:r>
            <a:r>
              <a:rPr lang="en-US" dirty="0" err="1" smtClean="0"/>
              <a:t>etc</a:t>
            </a:r>
            <a:endParaRPr lang="en-US" dirty="0" smtClean="0"/>
          </a:p>
          <a:p>
            <a:pPr lvl="1">
              <a:buFont typeface="Wingdings" panose="05000000000000000000" pitchFamily="2" charset="2"/>
              <a:buChar char="Ø"/>
            </a:pPr>
            <a:r>
              <a:rPr lang="en-US" dirty="0"/>
              <a:t> </a:t>
            </a:r>
            <a:r>
              <a:rPr lang="en-US" dirty="0" smtClean="0"/>
              <a:t>Criminal acts</a:t>
            </a:r>
          </a:p>
          <a:p>
            <a:pPr>
              <a:buFont typeface="Wingdings" panose="05000000000000000000" pitchFamily="2" charset="2"/>
              <a:buChar char="q"/>
            </a:pPr>
            <a:r>
              <a:rPr lang="en-US" dirty="0" smtClean="0"/>
              <a:t>Language </a:t>
            </a:r>
          </a:p>
          <a:p>
            <a:pPr lvl="1">
              <a:buFont typeface="Wingdings" panose="05000000000000000000" pitchFamily="2" charset="2"/>
              <a:buChar char="Ø"/>
            </a:pPr>
            <a:r>
              <a:rPr lang="en-US" dirty="0" smtClean="0"/>
              <a:t>Derogatory remarks each other</a:t>
            </a:r>
          </a:p>
          <a:p>
            <a:pPr lvl="1">
              <a:buFont typeface="Wingdings" panose="05000000000000000000" pitchFamily="2" charset="2"/>
              <a:buChar char="Ø"/>
            </a:pPr>
            <a:r>
              <a:rPr lang="en-US" dirty="0"/>
              <a:t> </a:t>
            </a:r>
            <a:r>
              <a:rPr lang="en-US" dirty="0" smtClean="0"/>
              <a:t>Un parliamentary words used</a:t>
            </a:r>
          </a:p>
          <a:p>
            <a:pPr lvl="1">
              <a:buFont typeface="Wingdings" panose="05000000000000000000" pitchFamily="2" charset="2"/>
              <a:buChar char="Ø"/>
            </a:pPr>
            <a:r>
              <a:rPr lang="en-US" dirty="0" smtClean="0"/>
              <a:t> Using high tone </a:t>
            </a:r>
          </a:p>
          <a:p>
            <a:pPr lvl="1">
              <a:buFont typeface="Wingdings" panose="05000000000000000000" pitchFamily="2" charset="2"/>
              <a:buChar char="Ø"/>
            </a:pPr>
            <a:r>
              <a:rPr lang="en-US" dirty="0"/>
              <a:t> </a:t>
            </a:r>
            <a:r>
              <a:rPr lang="en-US" dirty="0" smtClean="0"/>
              <a:t>Aggressive languages </a:t>
            </a:r>
          </a:p>
          <a:p>
            <a:pPr lvl="1">
              <a:buFont typeface="Wingdings" panose="05000000000000000000" pitchFamily="2" charset="2"/>
              <a:buChar char="Ø"/>
            </a:pP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106</a:t>
            </a:fld>
            <a:endParaRPr lang="en-US" altLang="en-US"/>
          </a:p>
        </p:txBody>
      </p:sp>
    </p:spTree>
    <p:extLst>
      <p:ext uri="{BB962C8B-B14F-4D97-AF65-F5344CB8AC3E}">
        <p14:creationId xmlns:p14="http://schemas.microsoft.com/office/powerpoint/2010/main" val="2160516291"/>
      </p:ext>
    </p:extLst>
  </p:cSld>
  <p:clrMapOvr>
    <a:masterClrMapping/>
  </p:clrMapOvr>
  <p:transition spd="med">
    <p:fade/>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Procrastination to </a:t>
            </a:r>
            <a:r>
              <a:rPr lang="en-US" dirty="0" smtClean="0"/>
              <a:t>work</a:t>
            </a:r>
            <a:endParaRPr lang="en-US" dirty="0"/>
          </a:p>
        </p:txBody>
      </p:sp>
      <p:sp>
        <p:nvSpPr>
          <p:cNvPr id="3" name="Content Placeholder 2"/>
          <p:cNvSpPr>
            <a:spLocks noGrp="1"/>
          </p:cNvSpPr>
          <p:nvPr>
            <p:ph idx="1"/>
          </p:nvPr>
        </p:nvSpPr>
        <p:spPr>
          <a:xfrm>
            <a:off x="1096963" y="1846263"/>
            <a:ext cx="10055225" cy="4402137"/>
          </a:xfrm>
        </p:spPr>
        <p:txBody>
          <a:bodyPr/>
          <a:lstStyle/>
          <a:p>
            <a:r>
              <a:rPr lang="en-US" dirty="0"/>
              <a:t>Procrastination, the habit of putting tasks </a:t>
            </a:r>
            <a:r>
              <a:rPr lang="en-US" dirty="0" smtClean="0"/>
              <a:t>delays at </a:t>
            </a:r>
            <a:r>
              <a:rPr lang="en-US" dirty="0"/>
              <a:t>last possible minute, can be a major problem in </a:t>
            </a:r>
            <a:r>
              <a:rPr lang="en-US" dirty="0" smtClean="0"/>
              <a:t>at work place.  Procrastination also resulting the following issues;</a:t>
            </a:r>
          </a:p>
          <a:p>
            <a:pPr>
              <a:buFont typeface="Wingdings" panose="05000000000000000000" pitchFamily="2" charset="2"/>
              <a:buChar char="q"/>
            </a:pPr>
            <a:r>
              <a:rPr lang="en-US" dirty="0"/>
              <a:t> </a:t>
            </a:r>
            <a:r>
              <a:rPr lang="en-US" dirty="0" smtClean="0"/>
              <a:t>Delay of meetings and schedules</a:t>
            </a:r>
          </a:p>
          <a:p>
            <a:pPr>
              <a:buFont typeface="Wingdings" panose="05000000000000000000" pitchFamily="2" charset="2"/>
              <a:buChar char="q"/>
            </a:pPr>
            <a:r>
              <a:rPr lang="en-US" dirty="0"/>
              <a:t> </a:t>
            </a:r>
            <a:r>
              <a:rPr lang="en-US" dirty="0" smtClean="0"/>
              <a:t>frenzied </a:t>
            </a:r>
            <a:r>
              <a:rPr lang="en-US" dirty="0"/>
              <a:t>work </a:t>
            </a:r>
            <a:r>
              <a:rPr lang="en-US" dirty="0" smtClean="0"/>
              <a:t>hours</a:t>
            </a:r>
          </a:p>
          <a:p>
            <a:pPr>
              <a:buFont typeface="Wingdings" panose="05000000000000000000" pitchFamily="2" charset="2"/>
              <a:buChar char="q"/>
            </a:pPr>
            <a:r>
              <a:rPr lang="en-US" dirty="0" smtClean="0"/>
              <a:t> stress</a:t>
            </a:r>
          </a:p>
          <a:p>
            <a:pPr>
              <a:buFont typeface="Wingdings" panose="05000000000000000000" pitchFamily="2" charset="2"/>
              <a:buChar char="q"/>
            </a:pPr>
            <a:r>
              <a:rPr lang="en-US" dirty="0"/>
              <a:t> </a:t>
            </a:r>
            <a:r>
              <a:rPr lang="en-US" dirty="0" smtClean="0"/>
              <a:t>overwhelm</a:t>
            </a:r>
          </a:p>
          <a:p>
            <a:pPr>
              <a:buFont typeface="Wingdings" panose="05000000000000000000" pitchFamily="2" charset="2"/>
              <a:buChar char="q"/>
            </a:pPr>
            <a:r>
              <a:rPr lang="en-US" dirty="0" smtClean="0"/>
              <a:t> anger</a:t>
            </a:r>
          </a:p>
          <a:p>
            <a:pPr>
              <a:buFont typeface="Wingdings" panose="05000000000000000000" pitchFamily="2" charset="2"/>
              <a:buChar char="q"/>
            </a:pPr>
            <a:r>
              <a:rPr lang="en-US" dirty="0" smtClean="0"/>
              <a:t> </a:t>
            </a:r>
            <a:r>
              <a:rPr lang="en-US" dirty="0"/>
              <a:t>guilt. </a:t>
            </a:r>
          </a:p>
          <a:p>
            <a:r>
              <a:rPr lang="en-US" dirty="0"/>
              <a:t>The behavior pattern of procrastination can be triggered in many different </a:t>
            </a:r>
            <a:r>
              <a:rPr lang="en-US" dirty="0" smtClean="0"/>
              <a:t>ways which may lead accidents and incidents due to rushing to finish the job though shortcuts.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107</a:t>
            </a:fld>
            <a:endParaRPr lang="en-US" altLang="en-US"/>
          </a:p>
        </p:txBody>
      </p:sp>
    </p:spTree>
    <p:extLst>
      <p:ext uri="{BB962C8B-B14F-4D97-AF65-F5344CB8AC3E}">
        <p14:creationId xmlns:p14="http://schemas.microsoft.com/office/powerpoint/2010/main" val="2025428872"/>
      </p:ext>
    </p:extLst>
  </p:cSld>
  <p:clrMapOvr>
    <a:masterClrMapping/>
  </p:clrMapOvr>
  <p:transition spd="med">
    <p:fade/>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Showing </a:t>
            </a:r>
            <a:r>
              <a:rPr lang="en-US" dirty="0" smtClean="0"/>
              <a:t>disrespect</a:t>
            </a:r>
            <a:endParaRPr lang="en-US" dirty="0"/>
          </a:p>
        </p:txBody>
      </p:sp>
      <p:sp>
        <p:nvSpPr>
          <p:cNvPr id="3" name="Content Placeholder 2"/>
          <p:cNvSpPr>
            <a:spLocks noGrp="1"/>
          </p:cNvSpPr>
          <p:nvPr>
            <p:ph idx="1"/>
          </p:nvPr>
        </p:nvSpPr>
        <p:spPr>
          <a:xfrm>
            <a:off x="1096963" y="1846263"/>
            <a:ext cx="10055225" cy="4402137"/>
          </a:xfrm>
        </p:spPr>
        <p:txBody>
          <a:bodyPr/>
          <a:lstStyle/>
          <a:p>
            <a:pPr algn="just"/>
            <a:r>
              <a:rPr lang="en-US" sz="2800" dirty="0" smtClean="0"/>
              <a:t>Show disrespect </a:t>
            </a:r>
            <a:r>
              <a:rPr lang="en-US" sz="2800" dirty="0"/>
              <a:t>in the workplace, </a:t>
            </a:r>
            <a:r>
              <a:rPr lang="en-US" sz="2800" dirty="0" smtClean="0"/>
              <a:t>certainly dangerous and the symptoms are;</a:t>
            </a:r>
          </a:p>
          <a:p>
            <a:pPr algn="just">
              <a:buFont typeface="Wingdings" panose="05000000000000000000" pitchFamily="2" charset="2"/>
              <a:buChar char="q"/>
            </a:pPr>
            <a:r>
              <a:rPr lang="en-US" sz="2800" dirty="0" smtClean="0"/>
              <a:t> Always in anger mood</a:t>
            </a:r>
          </a:p>
          <a:p>
            <a:pPr algn="just">
              <a:buFont typeface="Wingdings" panose="05000000000000000000" pitchFamily="2" charset="2"/>
              <a:buChar char="q"/>
            </a:pPr>
            <a:r>
              <a:rPr lang="en-US" sz="2800" dirty="0"/>
              <a:t> </a:t>
            </a:r>
            <a:r>
              <a:rPr lang="en-US" sz="2800" dirty="0" smtClean="0"/>
              <a:t>Interrupting with others at work</a:t>
            </a:r>
          </a:p>
          <a:p>
            <a:pPr algn="just">
              <a:buFont typeface="Wingdings" panose="05000000000000000000" pitchFamily="2" charset="2"/>
              <a:buChar char="q"/>
            </a:pPr>
            <a:r>
              <a:rPr lang="en-US" sz="2800" dirty="0"/>
              <a:t> </a:t>
            </a:r>
            <a:r>
              <a:rPr lang="en-US" sz="2800" dirty="0" smtClean="0"/>
              <a:t>Practice poor mannerism </a:t>
            </a:r>
          </a:p>
          <a:p>
            <a:pPr algn="just"/>
            <a:r>
              <a:rPr lang="en-US" sz="2800" dirty="0" smtClean="0"/>
              <a:t>smile </a:t>
            </a:r>
            <a:r>
              <a:rPr lang="en-US" sz="2800" dirty="0"/>
              <a:t>and be pleasant, avoid interrupting, and demonstrate other good manners </a:t>
            </a:r>
            <a:r>
              <a:rPr lang="en-US" sz="2800" dirty="0" smtClean="0"/>
              <a:t>may solve the above issues. Other </a:t>
            </a:r>
            <a:r>
              <a:rPr lang="en-US" sz="2800" dirty="0"/>
              <a:t>associate with respect, such as laziness or forgetting </a:t>
            </a:r>
            <a:r>
              <a:rPr lang="en-US" sz="2800" dirty="0" smtClean="0"/>
              <a:t>? </a:t>
            </a:r>
            <a:r>
              <a:rPr lang="en-US" sz="2800" dirty="0"/>
              <a:t>Being aware of these issues can help </a:t>
            </a:r>
            <a:r>
              <a:rPr lang="en-US" sz="2800" dirty="0" smtClean="0"/>
              <a:t>steer </a:t>
            </a:r>
            <a:r>
              <a:rPr lang="en-US" sz="2800" dirty="0"/>
              <a:t>clear of disrespectful behavior.</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108</a:t>
            </a:fld>
            <a:endParaRPr lang="en-US" altLang="en-US"/>
          </a:p>
        </p:txBody>
      </p:sp>
    </p:spTree>
    <p:extLst>
      <p:ext uri="{BB962C8B-B14F-4D97-AF65-F5344CB8AC3E}">
        <p14:creationId xmlns:p14="http://schemas.microsoft.com/office/powerpoint/2010/main" val="3938723913"/>
      </p:ext>
    </p:extLst>
  </p:cSld>
  <p:clrMapOvr>
    <a:masterClrMapping/>
  </p:clrMapOvr>
  <p:transition spd="med">
    <p:fade/>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Insensitive to cultural </a:t>
            </a:r>
            <a:r>
              <a:rPr lang="en-US" dirty="0" smtClean="0"/>
              <a:t>differences</a:t>
            </a:r>
            <a:endParaRPr lang="en-US" dirty="0"/>
          </a:p>
        </p:txBody>
      </p:sp>
      <p:sp>
        <p:nvSpPr>
          <p:cNvPr id="3" name="Content Placeholder 2"/>
          <p:cNvSpPr>
            <a:spLocks noGrp="1"/>
          </p:cNvSpPr>
          <p:nvPr>
            <p:ph idx="1"/>
          </p:nvPr>
        </p:nvSpPr>
        <p:spPr/>
        <p:txBody>
          <a:bodyPr/>
          <a:lstStyle/>
          <a:p>
            <a:r>
              <a:rPr lang="en-US" dirty="0"/>
              <a:t>Cultural </a:t>
            </a:r>
            <a:r>
              <a:rPr lang="en-US" dirty="0" smtClean="0"/>
              <a:t>differences are several forms. </a:t>
            </a:r>
            <a:r>
              <a:rPr lang="en-US" dirty="0"/>
              <a:t>Ethnicity, language and religion are a few prominent examples. </a:t>
            </a:r>
            <a:r>
              <a:rPr lang="en-US" dirty="0" smtClean="0"/>
              <a:t>The way to </a:t>
            </a:r>
            <a:r>
              <a:rPr lang="en-US" dirty="0"/>
              <a:t>minimize differences between employees while simultaneously respecting their diverse backgrounds and lifestyles</a:t>
            </a:r>
            <a:r>
              <a:rPr lang="en-US" dirty="0" smtClean="0"/>
              <a:t>. The </a:t>
            </a:r>
            <a:r>
              <a:rPr lang="en-US" dirty="0"/>
              <a:t>differences between people are not as significant as the things they have in common. </a:t>
            </a:r>
            <a:r>
              <a:rPr lang="en-US" dirty="0" smtClean="0"/>
              <a:t>The conflict of cultural differences could be solved through;</a:t>
            </a:r>
          </a:p>
          <a:p>
            <a:pPr>
              <a:buFont typeface="Wingdings" panose="05000000000000000000" pitchFamily="2" charset="2"/>
              <a:buChar char="q"/>
            </a:pPr>
            <a:r>
              <a:rPr lang="en-US" dirty="0"/>
              <a:t> </a:t>
            </a:r>
            <a:r>
              <a:rPr lang="en-US" dirty="0" smtClean="0"/>
              <a:t>Open </a:t>
            </a:r>
            <a:r>
              <a:rPr lang="en-US" dirty="0"/>
              <a:t>communication about cultural </a:t>
            </a:r>
            <a:r>
              <a:rPr lang="en-US" dirty="0" smtClean="0"/>
              <a:t>differences</a:t>
            </a:r>
          </a:p>
          <a:p>
            <a:pPr>
              <a:buFont typeface="Wingdings" panose="05000000000000000000" pitchFamily="2" charset="2"/>
              <a:buChar char="q"/>
            </a:pPr>
            <a:r>
              <a:rPr lang="en-US" dirty="0" smtClean="0"/>
              <a:t> Open </a:t>
            </a:r>
            <a:r>
              <a:rPr lang="en-US" dirty="0"/>
              <a:t>the channels of </a:t>
            </a:r>
            <a:r>
              <a:rPr lang="en-US" dirty="0" smtClean="0"/>
              <a:t>communication</a:t>
            </a:r>
          </a:p>
          <a:p>
            <a:pPr>
              <a:buFont typeface="Wingdings" panose="05000000000000000000" pitchFamily="2" charset="2"/>
              <a:buChar char="q"/>
            </a:pPr>
            <a:r>
              <a:rPr lang="en-US" dirty="0"/>
              <a:t> </a:t>
            </a:r>
            <a:r>
              <a:rPr lang="en-US" dirty="0" smtClean="0"/>
              <a:t>Work towards common goal without any difference to culture</a:t>
            </a:r>
          </a:p>
          <a:p>
            <a:pPr>
              <a:buFont typeface="Wingdings" panose="05000000000000000000" pitchFamily="2" charset="2"/>
              <a:buChar char="q"/>
            </a:pPr>
            <a:r>
              <a:rPr lang="en-US" dirty="0"/>
              <a:t> </a:t>
            </a:r>
            <a:r>
              <a:rPr lang="en-US" dirty="0" smtClean="0"/>
              <a:t>Celebrating diversity </a:t>
            </a:r>
          </a:p>
          <a:p>
            <a:pPr>
              <a:buFont typeface="Wingdings" panose="05000000000000000000" pitchFamily="2" charset="2"/>
              <a:buChar char="q"/>
            </a:pPr>
            <a:r>
              <a:rPr lang="en-US" dirty="0"/>
              <a:t> </a:t>
            </a:r>
            <a:r>
              <a:rPr lang="en-US" dirty="0" smtClean="0"/>
              <a:t>Pay </a:t>
            </a:r>
            <a:r>
              <a:rPr lang="en-US" dirty="0"/>
              <a:t>honest attention to each member of the work </a:t>
            </a:r>
            <a:r>
              <a:rPr lang="en-US" dirty="0" smtClean="0"/>
              <a:t>force</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109</a:t>
            </a:fld>
            <a:endParaRPr lang="en-US" altLang="en-US"/>
          </a:p>
        </p:txBody>
      </p:sp>
    </p:spTree>
    <p:extLst>
      <p:ext uri="{BB962C8B-B14F-4D97-AF65-F5344CB8AC3E}">
        <p14:creationId xmlns:p14="http://schemas.microsoft.com/office/powerpoint/2010/main" val="3686665611"/>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4126" eaLnBrk="1" fontAlgn="auto" hangingPunct="1">
              <a:spcAft>
                <a:spcPts val="0"/>
              </a:spcAft>
              <a:defRPr/>
            </a:pPr>
            <a:r>
              <a:rPr lang="en-US" sz="3200" b="1" dirty="0">
                <a:solidFill>
                  <a:schemeClr val="tx1"/>
                </a:solidFill>
              </a:rPr>
              <a:t>Organizational communication policies and procedures</a:t>
            </a:r>
          </a:p>
        </p:txBody>
      </p:sp>
      <p:sp>
        <p:nvSpPr>
          <p:cNvPr id="7" name="Title 6"/>
          <p:cNvSpPr>
            <a:spLocks noGrp="1"/>
          </p:cNvSpPr>
          <p:nvPr>
            <p:ph idx="1"/>
          </p:nvPr>
        </p:nvSpPr>
        <p:spPr/>
        <p:txBody>
          <a:bodyPr rtlCol="0" anchor="t">
            <a:noAutofit/>
          </a:bodyPr>
          <a:lstStyle/>
          <a:p>
            <a:pPr defTabSz="914126" eaLnBrk="1" fontAlgn="auto" hangingPunct="1">
              <a:defRPr/>
            </a:pPr>
            <a:r>
              <a:rPr lang="en-US" sz="2000" dirty="0">
                <a:solidFill>
                  <a:schemeClr val="tx1"/>
                </a:solidFill>
              </a:rPr>
              <a:t>Time frame for posting and deletion of information</a:t>
            </a:r>
          </a:p>
          <a:p>
            <a:pPr defTabSz="914126" eaLnBrk="1" fontAlgn="auto" hangingPunct="1">
              <a:defRPr/>
            </a:pPr>
            <a:r>
              <a:rPr lang="en-US" sz="2000" dirty="0" smtClean="0">
                <a:solidFill>
                  <a:schemeClr val="tx1"/>
                </a:solidFill>
              </a:rPr>
              <a:t>Information for organizational communication should be within the time frame and outdated information's should be deleted. The timeframe for posting and deletion include;</a:t>
            </a:r>
          </a:p>
          <a:p>
            <a:pPr defTabSz="914126" eaLnBrk="1" fontAlgn="auto" hangingPunct="1">
              <a:defRPr/>
            </a:pPr>
            <a:r>
              <a:rPr lang="en-US" sz="3200" b="1" dirty="0">
                <a:solidFill>
                  <a:schemeClr val="tx1"/>
                </a:solidFill>
              </a:rPr>
              <a:t/>
            </a:r>
            <a:br>
              <a:rPr lang="en-US" sz="3200" b="1" dirty="0">
                <a:solidFill>
                  <a:schemeClr val="tx1"/>
                </a:solidFill>
              </a:rPr>
            </a:br>
            <a:endParaRPr lang="en-US" sz="32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252598811"/>
              </p:ext>
            </p:extLst>
          </p:nvPr>
        </p:nvGraphicFramePr>
        <p:xfrm>
          <a:off x="1598612" y="3124200"/>
          <a:ext cx="8915400" cy="2225040"/>
        </p:xfrm>
        <a:graphic>
          <a:graphicData uri="http://schemas.openxmlformats.org/drawingml/2006/table">
            <a:tbl>
              <a:tblPr firstRow="1" bandRow="1">
                <a:tableStyleId>{6E25E649-3F16-4E02-A733-19D2CDBF48F0}</a:tableStyleId>
              </a:tblPr>
              <a:tblGrid>
                <a:gridCol w="2340902">
                  <a:extLst>
                    <a:ext uri="{9D8B030D-6E8A-4147-A177-3AD203B41FA5}">
                      <a16:colId xmlns:a16="http://schemas.microsoft.com/office/drawing/2014/main" val="20000"/>
                    </a:ext>
                  </a:extLst>
                </a:gridCol>
                <a:gridCol w="3427749">
                  <a:extLst>
                    <a:ext uri="{9D8B030D-6E8A-4147-A177-3AD203B41FA5}">
                      <a16:colId xmlns:a16="http://schemas.microsoft.com/office/drawing/2014/main" val="20001"/>
                    </a:ext>
                  </a:extLst>
                </a:gridCol>
                <a:gridCol w="3146749">
                  <a:extLst>
                    <a:ext uri="{9D8B030D-6E8A-4147-A177-3AD203B41FA5}">
                      <a16:colId xmlns:a16="http://schemas.microsoft.com/office/drawing/2014/main" val="20002"/>
                    </a:ext>
                  </a:extLst>
                </a:gridCol>
              </a:tblGrid>
              <a:tr h="370840">
                <a:tc>
                  <a:txBody>
                    <a:bodyPr/>
                    <a:lstStyle/>
                    <a:p>
                      <a:r>
                        <a:rPr lang="en-US" dirty="0" smtClean="0"/>
                        <a:t>Information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Posting Schedule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Deletion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dirty="0" smtClean="0"/>
                        <a:t>Weekly meeting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48 hour before meeting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Within 24 hours after meeting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en-US" dirty="0" smtClean="0"/>
                        <a:t>Monthly meeting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One week before meeting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126" rtl="0" eaLnBrk="1" fontAlgn="auto" latinLnBrk="0" hangingPunct="1">
                        <a:lnSpc>
                          <a:spcPct val="100000"/>
                        </a:lnSpc>
                        <a:spcBef>
                          <a:spcPts val="0"/>
                        </a:spcBef>
                        <a:spcAft>
                          <a:spcPts val="0"/>
                        </a:spcAft>
                        <a:buClrTx/>
                        <a:buSzTx/>
                        <a:buFontTx/>
                        <a:buNone/>
                        <a:tabLst/>
                        <a:defRPr/>
                      </a:pPr>
                      <a:r>
                        <a:rPr lang="en-US" dirty="0" smtClean="0"/>
                        <a:t>Within 24 hours after meeting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r>
                        <a:rPr lang="en-US" dirty="0" smtClean="0"/>
                        <a:t>Annual meeting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One month before meeting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126" rtl="0" eaLnBrk="1" fontAlgn="auto" latinLnBrk="0" hangingPunct="1">
                        <a:lnSpc>
                          <a:spcPct val="100000"/>
                        </a:lnSpc>
                        <a:spcBef>
                          <a:spcPts val="0"/>
                        </a:spcBef>
                        <a:spcAft>
                          <a:spcPts val="0"/>
                        </a:spcAft>
                        <a:buClrTx/>
                        <a:buSzTx/>
                        <a:buFontTx/>
                        <a:buNone/>
                        <a:tabLst/>
                        <a:defRPr/>
                      </a:pPr>
                      <a:r>
                        <a:rPr lang="en-US" dirty="0" smtClean="0"/>
                        <a:t>Within 24 hours after meeting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r>
                        <a:rPr lang="en-US" dirty="0" smtClean="0"/>
                        <a:t>Announcements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Current week/</a:t>
                      </a:r>
                      <a:r>
                        <a:rPr lang="en-US" baseline="0" dirty="0" smtClean="0"/>
                        <a:t> month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Every Monday/ 1 day of month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r>
                        <a:rPr lang="en-US" dirty="0" smtClean="0"/>
                        <a:t>Newsletter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Within 24 hour of publication date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Within 48 hours of next issue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11</a:t>
            </a:fld>
            <a:endParaRPr lang="en-US" altLang="en-US"/>
          </a:p>
        </p:txBody>
      </p:sp>
    </p:spTree>
  </p:cSld>
  <p:clrMapOvr>
    <a:masterClrMapping/>
  </p:clrMapOvr>
  <p:transition spd="med">
    <p:fade/>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10</a:t>
            </a:r>
            <a:endParaRPr lang="en-US" sz="5400" dirty="0"/>
          </a:p>
        </p:txBody>
      </p:sp>
      <p:sp>
        <p:nvSpPr>
          <p:cNvPr id="138245" name="Text Placeholder 14"/>
          <p:cNvSpPr>
            <a:spLocks noGrp="1"/>
          </p:cNvSpPr>
          <p:nvPr>
            <p:ph type="body" sz="half" idx="2"/>
          </p:nvPr>
        </p:nvSpPr>
        <p:spPr>
          <a:xfrm>
            <a:off x="457200" y="2925763"/>
            <a:ext cx="3198813" cy="2255837"/>
          </a:xfrm>
        </p:spPr>
        <p:txBody>
          <a:bodyPr anchorCtr="1"/>
          <a:lstStyle/>
          <a:p>
            <a:pPr eaLnBrk="1" hangingPunct="1"/>
            <a:r>
              <a:rPr lang="en-US" altLang="en-US" sz="3200" b="1" dirty="0" smtClean="0">
                <a:solidFill>
                  <a:schemeClr val="tx1"/>
                </a:solidFill>
              </a:rPr>
              <a:t>Possible sources and benefits of conflict </a:t>
            </a:r>
            <a:endParaRPr lang="en-US" altLang="en-US" b="1" dirty="0" smtClean="0"/>
          </a:p>
        </p:txBody>
      </p:sp>
      <p:sp>
        <p:nvSpPr>
          <p:cNvPr id="58374"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4F8ED4CF-4B73-4EF4-ADB7-7423B9F92825}" type="slidenum">
              <a:rPr lang="en-US" altLang="en-US">
                <a:solidFill>
                  <a:schemeClr val="tx2"/>
                </a:solidFill>
              </a:rPr>
              <a:pPr eaLnBrk="1" hangingPunct="1"/>
              <a:t>110</a:t>
            </a:fld>
            <a:endParaRPr lang="en-US" altLang="en-US">
              <a:solidFill>
                <a:schemeClr val="tx2"/>
              </a:solidFill>
            </a:endParaRPr>
          </a:p>
        </p:txBody>
      </p:sp>
      <p:sp>
        <p:nvSpPr>
          <p:cNvPr id="3" name="Content Placeholder 2"/>
          <p:cNvSpPr>
            <a:spLocks noGrp="1"/>
          </p:cNvSpPr>
          <p:nvPr>
            <p:ph idx="1"/>
          </p:nvPr>
        </p:nvSpPr>
        <p:spPr>
          <a:xfrm>
            <a:off x="4189412" y="2590800"/>
            <a:ext cx="7696199" cy="3398838"/>
          </a:xfrm>
        </p:spPr>
        <p:txBody>
          <a:bodyPr rtlCol="0">
            <a:normAutofit/>
          </a:bodyPr>
          <a:lstStyle/>
          <a:p>
            <a:pPr marL="0" lvl="0" indent="0" algn="just" defTabSz="914400" eaLnBrk="1" hangingPunct="1">
              <a:lnSpc>
                <a:spcPct val="100000"/>
              </a:lnSpc>
              <a:spcBef>
                <a:spcPct val="0"/>
              </a:spcBef>
              <a:spcAft>
                <a:spcPct val="0"/>
              </a:spcAft>
              <a:buClrTx/>
              <a:buSzTx/>
              <a:buNone/>
            </a:pPr>
            <a:r>
              <a:rPr lang="en-US" sz="2800" i="1" dirty="0" smtClean="0">
                <a:solidFill>
                  <a:prstClr val="black"/>
                </a:solidFill>
                <a:latin typeface="Calibri" panose="020F0502020204030204" pitchFamily="34" charset="0"/>
                <a:cs typeface="Arial" panose="020B0604020202020204" pitchFamily="34" charset="0"/>
              </a:rPr>
              <a:t>Ways </a:t>
            </a:r>
            <a:r>
              <a:rPr lang="en-US" sz="2800" i="1" dirty="0">
                <a:solidFill>
                  <a:prstClr val="black"/>
                </a:solidFill>
                <a:latin typeface="Calibri" panose="020F0502020204030204" pitchFamily="34" charset="0"/>
                <a:cs typeface="Arial" panose="020B0604020202020204" pitchFamily="34" charset="0"/>
              </a:rPr>
              <a:t>to determine </a:t>
            </a:r>
            <a:r>
              <a:rPr lang="en-US" sz="2800" dirty="0">
                <a:solidFill>
                  <a:prstClr val="black"/>
                </a:solidFill>
                <a:latin typeface="Calibri" panose="020F0502020204030204" pitchFamily="34" charset="0"/>
                <a:cs typeface="Arial" panose="020B0604020202020204" pitchFamily="34" charset="0"/>
              </a:rPr>
              <a:t>whether communication techniques and tools suit the different communication styles of people (Application)</a:t>
            </a:r>
            <a:endParaRPr lang="en-US" altLang="en-US" sz="2800" dirty="0">
              <a:solidFill>
                <a:prstClr val="black"/>
              </a:solidFill>
              <a:latin typeface="Calibri" panose="020F050202020403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Benefit of Conflict</a:t>
            </a:r>
            <a:endParaRPr lang="en-US" dirty="0"/>
          </a:p>
        </p:txBody>
      </p:sp>
      <p:sp>
        <p:nvSpPr>
          <p:cNvPr id="6" name="Content Placeholder 5"/>
          <p:cNvSpPr>
            <a:spLocks noGrp="1"/>
          </p:cNvSpPr>
          <p:nvPr>
            <p:ph idx="1"/>
          </p:nvPr>
        </p:nvSpPr>
        <p:spPr/>
        <p:txBody>
          <a:bodyPr/>
          <a:lstStyle/>
          <a:p>
            <a:r>
              <a:rPr lang="en-US" dirty="0"/>
              <a:t>Sources </a:t>
            </a:r>
            <a:r>
              <a:rPr lang="en-US" dirty="0" smtClean="0"/>
              <a:t>of conflict including </a:t>
            </a:r>
          </a:p>
          <a:p>
            <a:r>
              <a:rPr lang="en-US" dirty="0" smtClean="0"/>
              <a:t>Perception: Different person perceive different way of issues and solutions which will be a major source of conflicts.</a:t>
            </a:r>
          </a:p>
          <a:p>
            <a:r>
              <a:rPr lang="en-US" dirty="0" smtClean="0"/>
              <a:t>Power: Power among various designations in the workplaces make conflict among employees.</a:t>
            </a:r>
          </a:p>
          <a:p>
            <a:r>
              <a:rPr lang="en-US" dirty="0" smtClean="0"/>
              <a:t>Values: Workplaces are made up of individuals who see the world differently. These will create conflict while there is a disagreement and misunderstanding of these differences.</a:t>
            </a:r>
          </a:p>
          <a:p>
            <a:r>
              <a:rPr lang="en-US" dirty="0" smtClean="0"/>
              <a:t>Feelings: Different individual got different feeling of the same issue, this will be the source of conflict between individuals in the workplace.</a:t>
            </a:r>
          </a:p>
          <a:p>
            <a:r>
              <a:rPr lang="en-US" dirty="0" smtClean="0"/>
              <a:t>Emotions: The reaction for an issue varies with individuals and these lead conflict in the workplace.</a:t>
            </a:r>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111</a:t>
            </a:fld>
            <a:endParaRPr lang="en-US" altLang="en-US"/>
          </a:p>
        </p:txBody>
      </p:sp>
    </p:spTree>
    <p:extLst>
      <p:ext uri="{BB962C8B-B14F-4D97-AF65-F5344CB8AC3E}">
        <p14:creationId xmlns:p14="http://schemas.microsoft.com/office/powerpoint/2010/main" val="2685005814"/>
      </p:ext>
    </p:extLst>
  </p:cSld>
  <p:clrMapOvr>
    <a:masterClrMapping/>
  </p:clrMapOvr>
  <p:transition spd="med">
    <p:fade/>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b="1" dirty="0"/>
              <a:t>Benefits </a:t>
            </a:r>
            <a:r>
              <a:rPr lang="en-US" altLang="en-US" b="1" dirty="0" smtClean="0"/>
              <a:t>of Conflict</a:t>
            </a:r>
            <a:endParaRPr lang="en-US" dirty="0"/>
          </a:p>
        </p:txBody>
      </p:sp>
      <p:sp>
        <p:nvSpPr>
          <p:cNvPr id="3" name="Content Placeholder 2"/>
          <p:cNvSpPr>
            <a:spLocks noGrp="1"/>
          </p:cNvSpPr>
          <p:nvPr>
            <p:ph idx="1"/>
          </p:nvPr>
        </p:nvSpPr>
        <p:spPr/>
        <p:txBody>
          <a:bodyPr/>
          <a:lstStyle/>
          <a:p>
            <a:r>
              <a:rPr lang="en-US" dirty="0"/>
              <a:t>O</a:t>
            </a:r>
            <a:r>
              <a:rPr lang="en-US" dirty="0" smtClean="0"/>
              <a:t>pportunities </a:t>
            </a:r>
            <a:r>
              <a:rPr lang="en-US" dirty="0"/>
              <a:t>for growth and innovation, new ways of thinking as well as additional management </a:t>
            </a:r>
            <a:r>
              <a:rPr lang="en-US" dirty="0" smtClean="0"/>
              <a:t>options are some key benefits of conflict. Conflict also benefit;</a:t>
            </a:r>
          </a:p>
          <a:p>
            <a:r>
              <a:rPr lang="en-US" dirty="0"/>
              <a:t>1. Increased participation in decision making.  When a conflict develops and the result lead to everyone getting involved, it is a good conflict.  </a:t>
            </a:r>
          </a:p>
          <a:p>
            <a:r>
              <a:rPr lang="en-US" dirty="0"/>
              <a:t>2. Better information.  When information is shared, and discussion is opened up that result in verifying or clarifying information, it is a good conflict.  </a:t>
            </a:r>
          </a:p>
          <a:p>
            <a:r>
              <a:rPr lang="en-US" dirty="0"/>
              <a:t>3. Better choices.  When alternative choices become apparent, it is a good conflict.  </a:t>
            </a:r>
          </a:p>
          <a:p>
            <a:r>
              <a:rPr lang="en-US" dirty="0"/>
              <a:t>4. Encourages collaboration.  When cohesiveness escalates, it is a good conflict.  </a:t>
            </a:r>
          </a:p>
          <a:p>
            <a:r>
              <a:rPr lang="en-US" dirty="0"/>
              <a:t>5. Increases understanding.  When people grow and are able to apply knowledge they learned from conflicts, it is a good conflict.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112</a:t>
            </a:fld>
            <a:endParaRPr lang="en-US" altLang="en-US"/>
          </a:p>
        </p:txBody>
      </p:sp>
    </p:spTree>
    <p:extLst>
      <p:ext uri="{BB962C8B-B14F-4D97-AF65-F5344CB8AC3E}">
        <p14:creationId xmlns:p14="http://schemas.microsoft.com/office/powerpoint/2010/main" val="3994015068"/>
      </p:ext>
    </p:extLst>
  </p:cSld>
  <p:clrMapOvr>
    <a:masterClrMapping/>
  </p:clrMapOvr>
  <p:transition spd="med">
    <p:fade/>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11</a:t>
            </a:r>
            <a:endParaRPr lang="en-US" sz="5400" dirty="0"/>
          </a:p>
        </p:txBody>
      </p:sp>
      <p:sp>
        <p:nvSpPr>
          <p:cNvPr id="59397" name="Text Placeholder 14"/>
          <p:cNvSpPr>
            <a:spLocks noGrp="1"/>
          </p:cNvSpPr>
          <p:nvPr>
            <p:ph type="body" sz="half" idx="2"/>
          </p:nvPr>
        </p:nvSpPr>
        <p:spPr>
          <a:xfrm>
            <a:off x="457200" y="2925763"/>
            <a:ext cx="3198813" cy="2255837"/>
          </a:xfrm>
        </p:spPr>
        <p:txBody>
          <a:bodyPr rtlCol="0" anchor="ctr">
            <a:normAutofit fontScale="92500" lnSpcReduction="20000"/>
          </a:bodyPr>
          <a:lstStyle/>
          <a:p>
            <a:pPr eaLnBrk="1" hangingPunct="1">
              <a:defRPr/>
            </a:pPr>
            <a:r>
              <a:rPr lang="en-US" sz="3200" b="1" dirty="0" smtClean="0">
                <a:solidFill>
                  <a:schemeClr val="tx1"/>
                </a:solidFill>
              </a:rPr>
              <a:t>Sources of additional information to assist in the assessment of a conflict situation</a:t>
            </a:r>
          </a:p>
        </p:txBody>
      </p:sp>
      <p:sp>
        <p:nvSpPr>
          <p:cNvPr id="59398"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3C9A47F-FF0C-493D-8EA0-C08AD62BD5D0}" type="slidenum">
              <a:rPr lang="en-US" altLang="en-US">
                <a:solidFill>
                  <a:schemeClr val="tx2"/>
                </a:solidFill>
              </a:rPr>
              <a:pPr eaLnBrk="1" hangingPunct="1"/>
              <a:t>113</a:t>
            </a:fld>
            <a:endParaRPr lang="en-US" altLang="en-US">
              <a:solidFill>
                <a:schemeClr val="tx2"/>
              </a:solidFill>
            </a:endParaRPr>
          </a:p>
        </p:txBody>
      </p:sp>
      <p:sp>
        <p:nvSpPr>
          <p:cNvPr id="3" name="Content Placeholder 2"/>
          <p:cNvSpPr>
            <a:spLocks noGrp="1"/>
          </p:cNvSpPr>
          <p:nvPr>
            <p:ph idx="1"/>
          </p:nvPr>
        </p:nvSpPr>
        <p:spPr>
          <a:xfrm>
            <a:off x="4341812" y="2743200"/>
            <a:ext cx="7620000" cy="2286000"/>
          </a:xfrm>
        </p:spPr>
        <p:txBody>
          <a:bodyPr rtlCol="0">
            <a:normAutofit/>
          </a:bodyPr>
          <a:lstStyle/>
          <a:p>
            <a:pPr marL="91413" indent="-91413" defTabSz="914126" eaLnBrk="1" fontAlgn="auto" hangingPunct="1">
              <a:defRPr/>
            </a:pPr>
            <a:r>
              <a:rPr lang="en-US" sz="2800" i="1" dirty="0" smtClean="0"/>
              <a:t>. </a:t>
            </a:r>
            <a:r>
              <a:rPr lang="en-US" sz="2800" i="1" dirty="0"/>
              <a:t>Assess conflict situation </a:t>
            </a:r>
            <a:r>
              <a:rPr lang="en-US" sz="2800" dirty="0"/>
              <a:t>and develop appropriate </a:t>
            </a:r>
            <a:r>
              <a:rPr lang="en-US" sz="2800" i="1" dirty="0"/>
              <a:t>conflict resolution strategies</a:t>
            </a:r>
            <a:endParaRPr lang="en-US" sz="2800" dirty="0">
              <a:solidFill>
                <a:schemeClr val="tx1">
                  <a:lumMod val="75000"/>
                  <a:lumOff val="25000"/>
                </a:schemeClr>
              </a:solidFill>
            </a:endParaRPr>
          </a:p>
        </p:txBody>
      </p:sp>
    </p:spTree>
  </p:cSld>
  <p:clrMapOvr>
    <a:masterClrMapping/>
  </p:clrMapOvr>
  <p:transition spd="med">
    <p:fade/>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Sources </a:t>
            </a:r>
            <a:r>
              <a:rPr lang="en-US" i="1" dirty="0"/>
              <a:t>of additional information </a:t>
            </a:r>
            <a:r>
              <a:rPr lang="en-US" dirty="0"/>
              <a:t>to assist in the assessment of a </a:t>
            </a:r>
            <a:r>
              <a:rPr lang="en-US" dirty="0" smtClean="0"/>
              <a:t>conflict</a:t>
            </a:r>
            <a:endParaRPr lang="en-US" dirty="0"/>
          </a:p>
        </p:txBody>
      </p:sp>
      <p:sp>
        <p:nvSpPr>
          <p:cNvPr id="3" name="Content Placeholder 2"/>
          <p:cNvSpPr>
            <a:spLocks noGrp="1"/>
          </p:cNvSpPr>
          <p:nvPr>
            <p:ph idx="1"/>
          </p:nvPr>
        </p:nvSpPr>
        <p:spPr/>
        <p:txBody>
          <a:bodyPr/>
          <a:lstStyle/>
          <a:p>
            <a:r>
              <a:rPr lang="en-US" dirty="0" smtClean="0"/>
              <a:t>situation</a:t>
            </a:r>
            <a:r>
              <a:rPr lang="en-US" dirty="0"/>
              <a:t>, which may include:</a:t>
            </a:r>
          </a:p>
          <a:p>
            <a:r>
              <a:rPr lang="en-US" dirty="0"/>
              <a:t>• Colleagues from same or other departments</a:t>
            </a:r>
          </a:p>
          <a:p>
            <a:r>
              <a:rPr lang="en-US" dirty="0"/>
              <a:t>• Team members</a:t>
            </a:r>
          </a:p>
          <a:p>
            <a:r>
              <a:rPr lang="en-US" dirty="0"/>
              <a:t>• </a:t>
            </a:r>
            <a:r>
              <a:rPr lang="en-US" dirty="0" smtClean="0"/>
              <a:t>Managers</a:t>
            </a:r>
          </a:p>
          <a:p>
            <a:r>
              <a:rPr lang="en-US" dirty="0"/>
              <a:t>• Customers</a:t>
            </a:r>
          </a:p>
          <a:p>
            <a:r>
              <a:rPr lang="en-US" dirty="0"/>
              <a:t>• Suppliers</a:t>
            </a:r>
          </a:p>
          <a:p>
            <a:r>
              <a:rPr lang="en-US" dirty="0"/>
              <a:t>• Contractors</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114</a:t>
            </a:fld>
            <a:endParaRPr lang="en-US" altLang="en-US"/>
          </a:p>
        </p:txBody>
      </p:sp>
    </p:spTree>
    <p:extLst>
      <p:ext uri="{BB962C8B-B14F-4D97-AF65-F5344CB8AC3E}">
        <p14:creationId xmlns:p14="http://schemas.microsoft.com/office/powerpoint/2010/main" val="820549687"/>
      </p:ext>
    </p:extLst>
  </p:cSld>
  <p:clrMapOvr>
    <a:masterClrMapping/>
  </p:clrMapOvr>
  <p:transition spd="med">
    <p:fade/>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12</a:t>
            </a:r>
            <a:endParaRPr lang="en-US" sz="5400" dirty="0"/>
          </a:p>
        </p:txBody>
      </p:sp>
      <p:sp>
        <p:nvSpPr>
          <p:cNvPr id="21509" name="Text Placeholder 14"/>
          <p:cNvSpPr>
            <a:spLocks noGrp="1"/>
          </p:cNvSpPr>
          <p:nvPr>
            <p:ph type="body" sz="half" idx="2"/>
          </p:nvPr>
        </p:nvSpPr>
        <p:spPr>
          <a:xfrm>
            <a:off x="457200" y="2925763"/>
            <a:ext cx="3198813" cy="2255837"/>
          </a:xfrm>
        </p:spPr>
        <p:txBody>
          <a:bodyPr rtlCol="0" anchorCtr="1">
            <a:normAutofit lnSpcReduction="10000"/>
          </a:bodyPr>
          <a:lstStyle/>
          <a:p>
            <a:pPr defTabSz="914126" eaLnBrk="1" fontAlgn="auto" hangingPunct="1">
              <a:defRPr/>
            </a:pPr>
            <a:r>
              <a:rPr lang="en-US" sz="3200" b="1" dirty="0">
                <a:solidFill>
                  <a:schemeClr val="tx1"/>
                </a:solidFill>
              </a:rPr>
              <a:t>Conflict resolution approaches and their characteristics </a:t>
            </a:r>
            <a:endParaRPr lang="en-US" b="1" dirty="0" smtClean="0"/>
          </a:p>
        </p:txBody>
      </p:sp>
      <p:sp>
        <p:nvSpPr>
          <p:cNvPr id="60422"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4BAD389-57C7-4E37-81D3-2D3E72FB6E2A}" type="slidenum">
              <a:rPr lang="en-US" altLang="en-US">
                <a:solidFill>
                  <a:schemeClr val="tx2"/>
                </a:solidFill>
              </a:rPr>
              <a:pPr eaLnBrk="1" hangingPunct="1"/>
              <a:t>115</a:t>
            </a:fld>
            <a:endParaRPr lang="en-US" altLang="en-US">
              <a:solidFill>
                <a:schemeClr val="tx2"/>
              </a:solidFill>
            </a:endParaRPr>
          </a:p>
        </p:txBody>
      </p:sp>
      <p:sp>
        <p:nvSpPr>
          <p:cNvPr id="148489" name="Rectangle 3"/>
          <p:cNvSpPr>
            <a:spLocks noChangeArrowheads="1"/>
          </p:cNvSpPr>
          <p:nvPr/>
        </p:nvSpPr>
        <p:spPr bwMode="auto">
          <a:xfrm>
            <a:off x="4532630" y="2491798"/>
            <a:ext cx="6705600" cy="867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91413" lvl="0" indent="-91413" defTabSz="914126" eaLnBrk="1" fontAlgn="auto" hangingPunct="1">
              <a:lnSpc>
                <a:spcPct val="90000"/>
              </a:lnSpc>
              <a:spcBef>
                <a:spcPts val="1200"/>
              </a:spcBef>
              <a:spcAft>
                <a:spcPts val="200"/>
              </a:spcAft>
              <a:buClr>
                <a:srgbClr val="E84C22"/>
              </a:buClr>
              <a:buSzPct val="100000"/>
              <a:buFont typeface="Calibri" panose="020F0502020204030204" pitchFamily="34" charset="0"/>
              <a:buChar char=" "/>
              <a:defRPr/>
            </a:pPr>
            <a:r>
              <a:rPr lang="en-US" sz="2800" i="1" dirty="0" smtClean="0">
                <a:solidFill>
                  <a:srgbClr val="404040"/>
                </a:solidFill>
                <a:latin typeface="Calibri"/>
                <a:cs typeface="+mn-cs"/>
              </a:rPr>
              <a:t>Assess </a:t>
            </a:r>
            <a:r>
              <a:rPr lang="en-US" sz="2800" i="1" dirty="0">
                <a:solidFill>
                  <a:srgbClr val="404040"/>
                </a:solidFill>
                <a:latin typeface="Calibri"/>
                <a:cs typeface="+mn-cs"/>
              </a:rPr>
              <a:t>conflict situation </a:t>
            </a:r>
            <a:r>
              <a:rPr lang="en-US" sz="2800" dirty="0">
                <a:solidFill>
                  <a:srgbClr val="404040"/>
                </a:solidFill>
                <a:latin typeface="Calibri"/>
                <a:cs typeface="+mn-cs"/>
              </a:rPr>
              <a:t>and develop appropriate </a:t>
            </a:r>
            <a:r>
              <a:rPr lang="en-US" sz="2800" i="1" dirty="0">
                <a:solidFill>
                  <a:srgbClr val="404040"/>
                </a:solidFill>
                <a:latin typeface="Calibri"/>
                <a:cs typeface="+mn-cs"/>
              </a:rPr>
              <a:t>conflict resolution strategies</a:t>
            </a:r>
            <a:endParaRPr lang="en-US" sz="2800" dirty="0">
              <a:solidFill>
                <a:prstClr val="black">
                  <a:lumMod val="75000"/>
                  <a:lumOff val="25000"/>
                </a:prstClr>
              </a:solidFill>
              <a:latin typeface="Calibri"/>
              <a:cs typeface="+mn-cs"/>
            </a:endParaRPr>
          </a:p>
        </p:txBody>
      </p:sp>
    </p:spTree>
  </p:cSld>
  <p:clrMapOvr>
    <a:masterClrMapping/>
  </p:clrMapOvr>
  <p:transition spd="med">
    <p:fade/>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a:t>Conflict resolution strategies</a:t>
            </a:r>
          </a:p>
        </p:txBody>
      </p:sp>
      <p:sp>
        <p:nvSpPr>
          <p:cNvPr id="8" name="Content Placeholder 7"/>
          <p:cNvSpPr>
            <a:spLocks noGrp="1"/>
          </p:cNvSpPr>
          <p:nvPr>
            <p:ph idx="1"/>
          </p:nvPr>
        </p:nvSpPr>
        <p:spPr/>
        <p:txBody>
          <a:bodyPr/>
          <a:lstStyle/>
          <a:p>
            <a:r>
              <a:rPr lang="en-US" dirty="0"/>
              <a:t>Applying appropriate techniques to negotiate issues, which leads to  a mutually acceptable </a:t>
            </a:r>
            <a:r>
              <a:rPr lang="en-US" dirty="0" smtClean="0"/>
              <a:t>outcome.</a:t>
            </a:r>
          </a:p>
          <a:p>
            <a:r>
              <a:rPr lang="en-US" dirty="0"/>
              <a:t> Negotiation is a strong conflict resolution skill that </a:t>
            </a:r>
            <a:r>
              <a:rPr lang="en-US" dirty="0" smtClean="0"/>
              <a:t>employees and employer </a:t>
            </a:r>
            <a:r>
              <a:rPr lang="en-US" dirty="0"/>
              <a:t>can apply to countless situations throughout </a:t>
            </a:r>
            <a:r>
              <a:rPr lang="en-US" dirty="0" smtClean="0"/>
              <a:t>the workplaces.  The negotiations include;</a:t>
            </a:r>
          </a:p>
          <a:p>
            <a:pPr>
              <a:buFont typeface="Wingdings" panose="05000000000000000000" pitchFamily="2" charset="2"/>
              <a:buChar char="Ø"/>
            </a:pPr>
            <a:r>
              <a:rPr lang="en-US" dirty="0"/>
              <a:t>Be open to all ideas. Think “quantity” over “quality</a:t>
            </a:r>
            <a:r>
              <a:rPr lang="en-US" dirty="0" smtClean="0"/>
              <a:t>.”</a:t>
            </a:r>
            <a:endParaRPr lang="en-US" dirty="0"/>
          </a:p>
          <a:p>
            <a:pPr>
              <a:buFont typeface="Wingdings" panose="05000000000000000000" pitchFamily="2" charset="2"/>
              <a:buChar char="Ø"/>
            </a:pPr>
            <a:r>
              <a:rPr lang="en-US" dirty="0"/>
              <a:t>Move quickly. Avoid clarifying or evaluating each </a:t>
            </a:r>
            <a:r>
              <a:rPr lang="en-US" dirty="0" smtClean="0"/>
              <a:t>idea.</a:t>
            </a:r>
            <a:endParaRPr lang="en-US" dirty="0"/>
          </a:p>
          <a:p>
            <a:pPr>
              <a:buFont typeface="Wingdings" panose="05000000000000000000" pitchFamily="2" charset="2"/>
              <a:buChar char="Ø"/>
            </a:pPr>
            <a:r>
              <a:rPr lang="en-US" dirty="0"/>
              <a:t>List every idea. Whoever is listing the ideas should not be in charge of editing them.</a:t>
            </a:r>
          </a:p>
          <a:p>
            <a:pPr>
              <a:buFont typeface="Wingdings" panose="05000000000000000000" pitchFamily="2" charset="2"/>
              <a:buChar char="Ø"/>
            </a:pPr>
            <a:r>
              <a:rPr lang="en-US" dirty="0"/>
              <a:t>Expand on each other’s ideas. Ask for input from the group – this is where solutions are born.</a:t>
            </a:r>
          </a:p>
          <a:p>
            <a:pPr>
              <a:buFont typeface="Wingdings" panose="05000000000000000000" pitchFamily="2" charset="2"/>
              <a:buChar char="Ø"/>
            </a:pPr>
            <a:r>
              <a:rPr lang="en-US" dirty="0"/>
              <a:t>Be creative. Allow for out-of-the-box ideas, controversy, and even silly ideas. </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116</a:t>
            </a:fld>
            <a:endParaRPr lang="en-US" altLang="en-US"/>
          </a:p>
        </p:txBody>
      </p:sp>
    </p:spTree>
    <p:extLst>
      <p:ext uri="{BB962C8B-B14F-4D97-AF65-F5344CB8AC3E}">
        <p14:creationId xmlns:p14="http://schemas.microsoft.com/office/powerpoint/2010/main" val="361822271"/>
      </p:ext>
    </p:extLst>
  </p:cSld>
  <p:clrMapOvr>
    <a:masterClrMapping/>
  </p:clrMapOvr>
  <p:transition spd="med">
    <p:fade/>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a:t>Conflict resolution strategies</a:t>
            </a:r>
          </a:p>
        </p:txBody>
      </p:sp>
      <p:sp>
        <p:nvSpPr>
          <p:cNvPr id="8" name="Content Placeholder 7"/>
          <p:cNvSpPr>
            <a:spLocks noGrp="1"/>
          </p:cNvSpPr>
          <p:nvPr>
            <p:ph idx="1"/>
          </p:nvPr>
        </p:nvSpPr>
        <p:spPr/>
        <p:txBody>
          <a:bodyPr/>
          <a:lstStyle/>
          <a:p>
            <a:r>
              <a:rPr lang="en-US" dirty="0"/>
              <a:t>Applying appropriate techniques to maintain positive and effective interaction and </a:t>
            </a:r>
            <a:r>
              <a:rPr lang="en-US" dirty="0" err="1"/>
              <a:t>minimise</a:t>
            </a:r>
            <a:r>
              <a:rPr lang="en-US" dirty="0"/>
              <a:t> aggressive </a:t>
            </a:r>
            <a:r>
              <a:rPr lang="en-US" dirty="0" err="1"/>
              <a:t>behaviour</a:t>
            </a:r>
            <a:r>
              <a:rPr lang="en-US" dirty="0"/>
              <a:t>, taking into account cultural differences</a:t>
            </a:r>
          </a:p>
          <a:p>
            <a:r>
              <a:rPr lang="en-US" dirty="0" smtClean="0"/>
              <a:t>Applying resolution strategies include;</a:t>
            </a:r>
          </a:p>
          <a:p>
            <a:pPr>
              <a:buFont typeface="Wingdings" panose="05000000000000000000" pitchFamily="2" charset="2"/>
              <a:buChar char="Ø"/>
            </a:pPr>
            <a:r>
              <a:rPr lang="en-US" dirty="0" smtClean="0"/>
              <a:t>Arrange meeting to resolve conflicts</a:t>
            </a:r>
          </a:p>
          <a:p>
            <a:pPr>
              <a:buFont typeface="Wingdings" panose="05000000000000000000" pitchFamily="2" charset="2"/>
              <a:buChar char="Ø"/>
            </a:pPr>
            <a:r>
              <a:rPr lang="en-US" dirty="0" smtClean="0"/>
              <a:t>Facilitate the conversation rather than enforcing rules</a:t>
            </a:r>
          </a:p>
          <a:p>
            <a:pPr>
              <a:buFont typeface="Wingdings" panose="05000000000000000000" pitchFamily="2" charset="2"/>
              <a:buChar char="Ø"/>
            </a:pPr>
            <a:r>
              <a:rPr lang="en-US" dirty="0" smtClean="0"/>
              <a:t>Remain objective and impartial</a:t>
            </a:r>
          </a:p>
          <a:p>
            <a:pPr>
              <a:buFont typeface="Wingdings" panose="05000000000000000000" pitchFamily="2" charset="2"/>
              <a:buChar char="Ø"/>
            </a:pPr>
            <a:r>
              <a:rPr lang="en-US" dirty="0" smtClean="0"/>
              <a:t>Identify the exact problem</a:t>
            </a:r>
          </a:p>
          <a:p>
            <a:pPr>
              <a:buFont typeface="Wingdings" panose="05000000000000000000" pitchFamily="2" charset="2"/>
              <a:buChar char="Ø"/>
            </a:pPr>
            <a:r>
              <a:rPr lang="en-US" dirty="0" smtClean="0"/>
              <a:t>Motivate the disputants for working together</a:t>
            </a:r>
          </a:p>
          <a:p>
            <a:pPr>
              <a:buFont typeface="Wingdings" panose="05000000000000000000" pitchFamily="2" charset="2"/>
              <a:buChar char="Ø"/>
            </a:pPr>
            <a:r>
              <a:rPr lang="en-US" dirty="0" smtClean="0"/>
              <a:t>Discipline if any disagreement against agreed guidelines</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117</a:t>
            </a:fld>
            <a:endParaRPr lang="en-US" altLang="en-US"/>
          </a:p>
        </p:txBody>
      </p:sp>
    </p:spTree>
    <p:extLst>
      <p:ext uri="{BB962C8B-B14F-4D97-AF65-F5344CB8AC3E}">
        <p14:creationId xmlns:p14="http://schemas.microsoft.com/office/powerpoint/2010/main" val="1884569538"/>
      </p:ext>
    </p:extLst>
  </p:cSld>
  <p:clrMapOvr>
    <a:masterClrMapping/>
  </p:clrMapOvr>
  <p:transition spd="med">
    <p:fade/>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a:t>Conflict resolution strategies</a:t>
            </a:r>
          </a:p>
        </p:txBody>
      </p:sp>
      <p:sp>
        <p:nvSpPr>
          <p:cNvPr id="8" name="Content Placeholder 7"/>
          <p:cNvSpPr>
            <a:spLocks noGrp="1"/>
          </p:cNvSpPr>
          <p:nvPr>
            <p:ph idx="1"/>
          </p:nvPr>
        </p:nvSpPr>
        <p:spPr/>
        <p:txBody>
          <a:bodyPr/>
          <a:lstStyle/>
          <a:p>
            <a:pPr algn="just"/>
            <a:r>
              <a:rPr lang="en-US" sz="2400" dirty="0"/>
              <a:t>Confirming resolution and agreed follow up action</a:t>
            </a:r>
          </a:p>
          <a:p>
            <a:pPr algn="just"/>
            <a:r>
              <a:rPr lang="en-US" sz="2400" dirty="0"/>
              <a:t>Conflict resolution skills can only come into play when the true problem is identified. Be sure everyone agrees on what the problem is before moving forward. Remember that different roles, interests and conflict resolution styles can cause people to perceive problems very differently. Putting aside individual goals to come to a mutually agreeable and beneficial solution is an important step in conflict resolution.</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118</a:t>
            </a:fld>
            <a:endParaRPr lang="en-US" altLang="en-US"/>
          </a:p>
        </p:txBody>
      </p:sp>
    </p:spTree>
    <p:extLst>
      <p:ext uri="{BB962C8B-B14F-4D97-AF65-F5344CB8AC3E}">
        <p14:creationId xmlns:p14="http://schemas.microsoft.com/office/powerpoint/2010/main" val="1077304275"/>
      </p:ext>
    </p:extLst>
  </p:cSld>
  <p:clrMapOvr>
    <a:masterClrMapping/>
  </p:clrMapOvr>
  <p:transition spd="med">
    <p:fade/>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a:t>Conflict resolution strategies</a:t>
            </a:r>
          </a:p>
        </p:txBody>
      </p:sp>
      <p:sp>
        <p:nvSpPr>
          <p:cNvPr id="8" name="Content Placeholder 7"/>
          <p:cNvSpPr>
            <a:spLocks noGrp="1"/>
          </p:cNvSpPr>
          <p:nvPr>
            <p:ph idx="1"/>
          </p:nvPr>
        </p:nvSpPr>
        <p:spPr/>
        <p:txBody>
          <a:bodyPr/>
          <a:lstStyle/>
          <a:p>
            <a:r>
              <a:rPr lang="en-US" dirty="0"/>
              <a:t>Seeking expert advice and mediation according to </a:t>
            </a:r>
            <a:r>
              <a:rPr lang="en-US" dirty="0" smtClean="0"/>
              <a:t>organizational  </a:t>
            </a:r>
            <a:r>
              <a:rPr lang="en-US" dirty="0"/>
              <a:t>procedures when </a:t>
            </a:r>
            <a:r>
              <a:rPr lang="en-US" dirty="0" smtClean="0"/>
              <a:t>necessary.</a:t>
            </a:r>
          </a:p>
          <a:p>
            <a:r>
              <a:rPr lang="en-US" dirty="0" smtClean="0"/>
              <a:t>Getting advice from experts to solve unresolved conflicts are most important aspect in the strategy, which include;</a:t>
            </a:r>
          </a:p>
          <a:p>
            <a:pPr>
              <a:buFont typeface="Wingdings" panose="05000000000000000000" pitchFamily="2" charset="2"/>
              <a:buChar char="q"/>
            </a:pPr>
            <a:r>
              <a:rPr lang="en-US" dirty="0"/>
              <a:t> </a:t>
            </a:r>
            <a:r>
              <a:rPr lang="en-US" dirty="0" smtClean="0"/>
              <a:t>Obtain advise from legal professional for welfare, HR related conflicts</a:t>
            </a:r>
          </a:p>
          <a:p>
            <a:pPr>
              <a:buFont typeface="Wingdings" panose="05000000000000000000" pitchFamily="2" charset="2"/>
              <a:buChar char="q"/>
            </a:pPr>
            <a:r>
              <a:rPr lang="en-US" dirty="0"/>
              <a:t> </a:t>
            </a:r>
            <a:r>
              <a:rPr lang="en-US" dirty="0" smtClean="0"/>
              <a:t>Get advise from accounting bodies for pay related conflicts</a:t>
            </a:r>
          </a:p>
          <a:p>
            <a:pPr>
              <a:buFont typeface="Wingdings" panose="05000000000000000000" pitchFamily="2" charset="2"/>
              <a:buChar char="q"/>
            </a:pPr>
            <a:r>
              <a:rPr lang="en-US" dirty="0"/>
              <a:t> </a:t>
            </a:r>
            <a:r>
              <a:rPr lang="en-US" dirty="0" smtClean="0"/>
              <a:t>Get WSH advisory from approved auditors and consultants</a:t>
            </a:r>
          </a:p>
          <a:p>
            <a:pPr>
              <a:buFont typeface="Wingdings" panose="05000000000000000000" pitchFamily="2" charset="2"/>
              <a:buChar char="q"/>
            </a:pPr>
            <a:r>
              <a:rPr lang="en-US" dirty="0"/>
              <a:t> </a:t>
            </a:r>
            <a:r>
              <a:rPr lang="en-US" dirty="0" smtClean="0"/>
              <a:t>Discuss with authorities to resolve labor, health and safety related conflicts</a:t>
            </a:r>
            <a:endParaRPr lang="en-US" dirty="0"/>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119</a:t>
            </a:fld>
            <a:endParaRPr lang="en-US" altLang="en-US"/>
          </a:p>
        </p:txBody>
      </p:sp>
    </p:spTree>
    <p:extLst>
      <p:ext uri="{BB962C8B-B14F-4D97-AF65-F5344CB8AC3E}">
        <p14:creationId xmlns:p14="http://schemas.microsoft.com/office/powerpoint/2010/main" val="1183313504"/>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4126" eaLnBrk="1" fontAlgn="auto" hangingPunct="1">
              <a:spcAft>
                <a:spcPts val="0"/>
              </a:spcAft>
              <a:defRPr/>
            </a:pPr>
            <a:r>
              <a:rPr lang="en-US" sz="2800" b="1" dirty="0">
                <a:solidFill>
                  <a:schemeClr val="tx1"/>
                </a:solidFill>
              </a:rPr>
              <a:t>Organizational communication policies and procedures</a:t>
            </a:r>
            <a:r>
              <a:rPr lang="en-US" sz="2800" b="1" dirty="0">
                <a:solidFill>
                  <a:srgbClr val="CC0099"/>
                </a:solidFill>
              </a:rPr>
              <a:t/>
            </a:r>
            <a:br>
              <a:rPr lang="en-US" sz="2800" b="1" dirty="0">
                <a:solidFill>
                  <a:srgbClr val="CC0099"/>
                </a:solidFill>
              </a:rPr>
            </a:br>
            <a:endParaRPr lang="en-US" sz="2800" dirty="0">
              <a:solidFill>
                <a:schemeClr val="tx1"/>
              </a:solidFill>
            </a:endParaRPr>
          </a:p>
        </p:txBody>
      </p:sp>
      <p:sp>
        <p:nvSpPr>
          <p:cNvPr id="4" name="Content Placeholder 3"/>
          <p:cNvSpPr>
            <a:spLocks noGrp="1"/>
          </p:cNvSpPr>
          <p:nvPr>
            <p:ph idx="1"/>
          </p:nvPr>
        </p:nvSpPr>
        <p:spPr/>
        <p:txBody>
          <a:bodyPr/>
          <a:lstStyle/>
          <a:p>
            <a:r>
              <a:rPr lang="en-US" sz="2000" b="1" dirty="0" smtClean="0">
                <a:solidFill>
                  <a:schemeClr val="tx1"/>
                </a:solidFill>
              </a:rPr>
              <a:t>Guidelines for communication with external parties</a:t>
            </a:r>
            <a:br>
              <a:rPr lang="en-US" sz="2000" b="1" dirty="0" smtClean="0">
                <a:solidFill>
                  <a:schemeClr val="tx1"/>
                </a:solidFill>
              </a:rPr>
            </a:br>
            <a:r>
              <a:rPr lang="en-US" sz="2000" dirty="0">
                <a:solidFill>
                  <a:schemeClr val="tx1"/>
                </a:solidFill>
              </a:rPr>
              <a:t>External communication </a:t>
            </a:r>
            <a:r>
              <a:rPr lang="en-US" sz="2000" dirty="0" smtClean="0">
                <a:solidFill>
                  <a:schemeClr val="tx1"/>
                </a:solidFill>
              </a:rPr>
              <a:t>should contribute </a:t>
            </a:r>
            <a:r>
              <a:rPr lang="en-US" sz="2000" dirty="0">
                <a:solidFill>
                  <a:schemeClr val="tx1"/>
                </a:solidFill>
              </a:rPr>
              <a:t>towards the perception of </a:t>
            </a:r>
            <a:r>
              <a:rPr lang="en-US" sz="2000" dirty="0" smtClean="0">
                <a:solidFill>
                  <a:schemeClr val="tx1"/>
                </a:solidFill>
              </a:rPr>
              <a:t>achieving organizational goal </a:t>
            </a:r>
            <a:r>
              <a:rPr lang="en-US" sz="2000" dirty="0">
                <a:solidFill>
                  <a:schemeClr val="tx1"/>
                </a:solidFill>
              </a:rPr>
              <a:t>which is strong in the areas of </a:t>
            </a:r>
            <a:r>
              <a:rPr lang="en-US" sz="2000" dirty="0" smtClean="0">
                <a:solidFill>
                  <a:schemeClr val="tx1"/>
                </a:solidFill>
              </a:rPr>
              <a:t>WSH. This will help </a:t>
            </a:r>
            <a:r>
              <a:rPr lang="en-US" sz="2000" dirty="0">
                <a:solidFill>
                  <a:schemeClr val="tx1"/>
                </a:solidFill>
              </a:rPr>
              <a:t>foster confidence in </a:t>
            </a:r>
            <a:r>
              <a:rPr lang="en-US" sz="2000" dirty="0" smtClean="0">
                <a:solidFill>
                  <a:schemeClr val="tx1"/>
                </a:solidFill>
              </a:rPr>
              <a:t>companies </a:t>
            </a:r>
            <a:r>
              <a:rPr lang="en-US" sz="2000" dirty="0">
                <a:solidFill>
                  <a:schemeClr val="tx1"/>
                </a:solidFill>
              </a:rPr>
              <a:t>work and develop cooperation and good relations with </a:t>
            </a:r>
            <a:r>
              <a:rPr lang="en-US" sz="2000" dirty="0" smtClean="0">
                <a:solidFill>
                  <a:schemeClr val="tx1"/>
                </a:solidFill>
              </a:rPr>
              <a:t>stakeholders.</a:t>
            </a:r>
          </a:p>
          <a:p>
            <a:r>
              <a:rPr lang="en-US" sz="2000" dirty="0" smtClean="0">
                <a:solidFill>
                  <a:schemeClr val="tx1"/>
                </a:solidFill>
              </a:rPr>
              <a:t>The external communication with external parties include;</a:t>
            </a:r>
          </a:p>
          <a:p>
            <a:pPr>
              <a:buFont typeface="Wingdings" panose="05000000000000000000" pitchFamily="2" charset="2"/>
              <a:buChar char="Ø"/>
            </a:pPr>
            <a:r>
              <a:rPr lang="en-US" sz="2000" dirty="0">
                <a:solidFill>
                  <a:schemeClr val="tx1"/>
                </a:solidFill>
              </a:rPr>
              <a:t> </a:t>
            </a:r>
            <a:r>
              <a:rPr lang="en-US" sz="2000" dirty="0" smtClean="0">
                <a:solidFill>
                  <a:schemeClr val="tx1"/>
                </a:solidFill>
              </a:rPr>
              <a:t>Authorities</a:t>
            </a:r>
          </a:p>
          <a:p>
            <a:pPr>
              <a:buFont typeface="Wingdings" panose="05000000000000000000" pitchFamily="2" charset="2"/>
              <a:buChar char="Ø"/>
            </a:pPr>
            <a:r>
              <a:rPr lang="en-US" sz="2000" dirty="0">
                <a:solidFill>
                  <a:schemeClr val="tx1"/>
                </a:solidFill>
              </a:rPr>
              <a:t> </a:t>
            </a:r>
            <a:r>
              <a:rPr lang="en-US" sz="2000" dirty="0" smtClean="0">
                <a:solidFill>
                  <a:schemeClr val="tx1"/>
                </a:solidFill>
              </a:rPr>
              <a:t>Service providers</a:t>
            </a:r>
          </a:p>
          <a:p>
            <a:pPr>
              <a:buFont typeface="Wingdings" panose="05000000000000000000" pitchFamily="2" charset="2"/>
              <a:buChar char="Ø"/>
            </a:pPr>
            <a:r>
              <a:rPr lang="en-US" sz="2000" dirty="0">
                <a:solidFill>
                  <a:schemeClr val="tx1"/>
                </a:solidFill>
              </a:rPr>
              <a:t> </a:t>
            </a:r>
            <a:r>
              <a:rPr lang="en-US" sz="2000" dirty="0" smtClean="0">
                <a:solidFill>
                  <a:schemeClr val="tx1"/>
                </a:solidFill>
              </a:rPr>
              <a:t>Third party auditors, advisors</a:t>
            </a:r>
          </a:p>
          <a:p>
            <a:pPr>
              <a:buFont typeface="Wingdings" panose="05000000000000000000" pitchFamily="2" charset="2"/>
              <a:buChar char="Ø"/>
            </a:pPr>
            <a:r>
              <a:rPr lang="en-US" sz="2000" dirty="0">
                <a:solidFill>
                  <a:schemeClr val="tx1"/>
                </a:solidFill>
              </a:rPr>
              <a:t> </a:t>
            </a:r>
            <a:r>
              <a:rPr lang="en-US" sz="2000" dirty="0" smtClean="0">
                <a:solidFill>
                  <a:schemeClr val="tx1"/>
                </a:solidFill>
              </a:rPr>
              <a:t>Public</a:t>
            </a:r>
            <a:endParaRPr lang="en-US" sz="2000" dirty="0">
              <a:solidFill>
                <a:schemeClr val="tx1"/>
              </a:solidFill>
            </a:endParaRPr>
          </a:p>
        </p:txBody>
      </p:sp>
      <p:sp>
        <p:nvSpPr>
          <p:cNvPr id="3" name="Date Placeholder 2"/>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12</a:t>
            </a:fld>
            <a:endParaRPr lang="en-US" altLang="en-US"/>
          </a:p>
        </p:txBody>
      </p:sp>
    </p:spTree>
  </p:cSld>
  <p:clrMapOvr>
    <a:masterClrMapping/>
  </p:clrMapOvr>
  <p:transition spd="med">
    <p:fade/>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 </a:t>
            </a:r>
            <a:r>
              <a:rPr lang="en-US" dirty="0"/>
              <a:t>resolution approaches</a:t>
            </a:r>
          </a:p>
        </p:txBody>
      </p:sp>
      <p:sp>
        <p:nvSpPr>
          <p:cNvPr id="3" name="Content Placeholder 2"/>
          <p:cNvSpPr>
            <a:spLocks noGrp="1"/>
          </p:cNvSpPr>
          <p:nvPr>
            <p:ph idx="1"/>
          </p:nvPr>
        </p:nvSpPr>
        <p:spPr/>
        <p:txBody>
          <a:bodyPr/>
          <a:lstStyle/>
          <a:p>
            <a:r>
              <a:rPr lang="en-US" dirty="0" smtClean="0"/>
              <a:t>• Collaboration</a:t>
            </a:r>
          </a:p>
          <a:p>
            <a:r>
              <a:rPr lang="en-US" dirty="0" smtClean="0"/>
              <a:t>Collaboration with various stockholders are an important conflict resolution approach. Collaboration in workplace include;</a:t>
            </a:r>
          </a:p>
          <a:p>
            <a:pPr>
              <a:buFont typeface="Wingdings" panose="05000000000000000000" pitchFamily="2" charset="2"/>
              <a:buChar char="q"/>
            </a:pPr>
            <a:r>
              <a:rPr lang="en-US" dirty="0"/>
              <a:t> </a:t>
            </a:r>
            <a:r>
              <a:rPr lang="en-US" dirty="0" smtClean="0"/>
              <a:t>Employer Collaborate with workers, supervisors in hazard identification exercise</a:t>
            </a:r>
          </a:p>
          <a:p>
            <a:pPr>
              <a:buFont typeface="Wingdings" panose="05000000000000000000" pitchFamily="2" charset="2"/>
              <a:buChar char="q"/>
            </a:pPr>
            <a:r>
              <a:rPr lang="en-US" dirty="0"/>
              <a:t> </a:t>
            </a:r>
            <a:r>
              <a:rPr lang="en-US" dirty="0" smtClean="0"/>
              <a:t>Management collaborate with authorities on compliance issues</a:t>
            </a:r>
          </a:p>
          <a:p>
            <a:pPr>
              <a:buFont typeface="Wingdings" panose="05000000000000000000" pitchFamily="2" charset="2"/>
              <a:buChar char="q"/>
            </a:pPr>
            <a:r>
              <a:rPr lang="en-US" dirty="0"/>
              <a:t> </a:t>
            </a:r>
            <a:r>
              <a:rPr lang="en-US" dirty="0" smtClean="0"/>
              <a:t>Employees and management collaborate with vendors, suppliers on maintenance problems of equipment, machinery supplied by different vendors</a:t>
            </a:r>
          </a:p>
          <a:p>
            <a:pPr>
              <a:buFont typeface="Wingdings" panose="05000000000000000000" pitchFamily="2" charset="2"/>
              <a:buChar char="q"/>
            </a:pPr>
            <a:r>
              <a:rPr lang="en-US" dirty="0"/>
              <a:t> </a:t>
            </a:r>
            <a:r>
              <a:rPr lang="en-US" dirty="0" smtClean="0"/>
              <a:t>Management collaborate with unions through negotiations to settle labor conflict issues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120</a:t>
            </a:fld>
            <a:endParaRPr lang="en-US" altLang="en-US"/>
          </a:p>
        </p:txBody>
      </p:sp>
    </p:spTree>
    <p:extLst>
      <p:ext uri="{BB962C8B-B14F-4D97-AF65-F5344CB8AC3E}">
        <p14:creationId xmlns:p14="http://schemas.microsoft.com/office/powerpoint/2010/main" val="581802192"/>
      </p:ext>
    </p:extLst>
  </p:cSld>
  <p:clrMapOvr>
    <a:masterClrMapping/>
  </p:clrMapOvr>
  <p:transition spd="med">
    <p:fade/>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resolution approaches</a:t>
            </a:r>
          </a:p>
        </p:txBody>
      </p:sp>
      <p:sp>
        <p:nvSpPr>
          <p:cNvPr id="3" name="Content Placeholder 2"/>
          <p:cNvSpPr>
            <a:spLocks noGrp="1"/>
          </p:cNvSpPr>
          <p:nvPr>
            <p:ph idx="1"/>
          </p:nvPr>
        </p:nvSpPr>
        <p:spPr/>
        <p:txBody>
          <a:bodyPr/>
          <a:lstStyle/>
          <a:p>
            <a:r>
              <a:rPr lang="en-US" sz="2400" dirty="0" smtClean="0"/>
              <a:t>• Compromise</a:t>
            </a:r>
          </a:p>
          <a:p>
            <a:r>
              <a:rPr lang="en-US" sz="2400" dirty="0" smtClean="0"/>
              <a:t>The compromising style involves each group giving up something to reach a solution to the conflict. This is not an optimal solutions.</a:t>
            </a:r>
            <a:endParaRPr lang="en-US" sz="2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121</a:t>
            </a:fld>
            <a:endParaRPr lang="en-US" altLang="en-US"/>
          </a:p>
        </p:txBody>
      </p:sp>
    </p:spTree>
    <p:extLst>
      <p:ext uri="{BB962C8B-B14F-4D97-AF65-F5344CB8AC3E}">
        <p14:creationId xmlns:p14="http://schemas.microsoft.com/office/powerpoint/2010/main" val="1207916330"/>
      </p:ext>
    </p:extLst>
  </p:cSld>
  <p:clrMapOvr>
    <a:masterClrMapping/>
  </p:clrMapOvr>
  <p:transition spd="med">
    <p:fade/>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resolution approaches</a:t>
            </a:r>
          </a:p>
        </p:txBody>
      </p:sp>
      <p:sp>
        <p:nvSpPr>
          <p:cNvPr id="3" name="Content Placeholder 2"/>
          <p:cNvSpPr>
            <a:spLocks noGrp="1"/>
          </p:cNvSpPr>
          <p:nvPr>
            <p:ph idx="1"/>
          </p:nvPr>
        </p:nvSpPr>
        <p:spPr/>
        <p:txBody>
          <a:bodyPr/>
          <a:lstStyle/>
          <a:p>
            <a:r>
              <a:rPr lang="en-US" sz="2400" dirty="0" smtClean="0"/>
              <a:t>• Competition</a:t>
            </a:r>
          </a:p>
          <a:p>
            <a:r>
              <a:rPr lang="en-US" sz="2400" dirty="0"/>
              <a:t>Competing is an assertive, uncooperative style that may be appropriate in an emergency or when you know you are right and are willing to satisfy your own interests at the expense of the other party.</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122</a:t>
            </a:fld>
            <a:endParaRPr lang="en-US" altLang="en-US"/>
          </a:p>
        </p:txBody>
      </p:sp>
    </p:spTree>
    <p:extLst>
      <p:ext uri="{BB962C8B-B14F-4D97-AF65-F5344CB8AC3E}">
        <p14:creationId xmlns:p14="http://schemas.microsoft.com/office/powerpoint/2010/main" val="1938779731"/>
      </p:ext>
    </p:extLst>
  </p:cSld>
  <p:clrMapOvr>
    <a:masterClrMapping/>
  </p:clrMapOvr>
  <p:transition spd="med">
    <p:fade/>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resolution approaches</a:t>
            </a:r>
          </a:p>
        </p:txBody>
      </p:sp>
      <p:sp>
        <p:nvSpPr>
          <p:cNvPr id="3" name="Content Placeholder 2"/>
          <p:cNvSpPr>
            <a:spLocks noGrp="1"/>
          </p:cNvSpPr>
          <p:nvPr>
            <p:ph idx="1"/>
          </p:nvPr>
        </p:nvSpPr>
        <p:spPr/>
        <p:txBody>
          <a:bodyPr/>
          <a:lstStyle/>
          <a:p>
            <a:r>
              <a:rPr lang="en-US" sz="2400" dirty="0" smtClean="0"/>
              <a:t>• Accommodation</a:t>
            </a:r>
          </a:p>
          <a:p>
            <a:r>
              <a:rPr lang="en-US" sz="2400" dirty="0"/>
              <a:t>Accommodating is the style that is most frequently used with family and friends. It involves concern that the other party’s goals be met but relatively little concern with meeting one’s own goals. Accommodating may be appropriate when you find you are wrong or when you are attempting to create an obligation for future reciprocation.</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123</a:t>
            </a:fld>
            <a:endParaRPr lang="en-US" altLang="en-US"/>
          </a:p>
        </p:txBody>
      </p:sp>
    </p:spTree>
    <p:extLst>
      <p:ext uri="{BB962C8B-B14F-4D97-AF65-F5344CB8AC3E}">
        <p14:creationId xmlns:p14="http://schemas.microsoft.com/office/powerpoint/2010/main" val="3209428359"/>
      </p:ext>
    </p:extLst>
  </p:cSld>
  <p:clrMapOvr>
    <a:masterClrMapping/>
  </p:clrMapOvr>
  <p:transition spd="med">
    <p:fade/>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resolution approaches</a:t>
            </a:r>
          </a:p>
        </p:txBody>
      </p:sp>
      <p:sp>
        <p:nvSpPr>
          <p:cNvPr id="3" name="Content Placeholder 2"/>
          <p:cNvSpPr>
            <a:spLocks noGrp="1"/>
          </p:cNvSpPr>
          <p:nvPr>
            <p:ph idx="1"/>
          </p:nvPr>
        </p:nvSpPr>
        <p:spPr/>
        <p:txBody>
          <a:bodyPr/>
          <a:lstStyle/>
          <a:p>
            <a:r>
              <a:rPr lang="en-US" sz="2400" dirty="0" smtClean="0"/>
              <a:t>• Avoidance</a:t>
            </a:r>
          </a:p>
          <a:p>
            <a:r>
              <a:rPr lang="en-US" sz="2400" dirty="0"/>
              <a:t>Avoiding is a deliberate decision to take no action on a conflict. It may be useful for situations that are temporary or to give hot tempers time to cool off. However, if a supervisor uses this style too frequently, employees begin to bypass the individual and label him or her as unable to solve problems.</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124</a:t>
            </a:fld>
            <a:endParaRPr lang="en-US" altLang="en-US"/>
          </a:p>
        </p:txBody>
      </p:sp>
    </p:spTree>
    <p:extLst>
      <p:ext uri="{BB962C8B-B14F-4D97-AF65-F5344CB8AC3E}">
        <p14:creationId xmlns:p14="http://schemas.microsoft.com/office/powerpoint/2010/main" val="960495931"/>
      </p:ext>
    </p:extLst>
  </p:cSld>
  <p:clrMapOvr>
    <a:masterClrMapping/>
  </p:clrMapOvr>
  <p:transition spd="med">
    <p:fade/>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outcome, which may include:</a:t>
            </a:r>
          </a:p>
        </p:txBody>
      </p:sp>
      <p:sp>
        <p:nvSpPr>
          <p:cNvPr id="8" name="Content Placeholder 7"/>
          <p:cNvSpPr>
            <a:spLocks noGrp="1"/>
          </p:cNvSpPr>
          <p:nvPr>
            <p:ph idx="1"/>
          </p:nvPr>
        </p:nvSpPr>
        <p:spPr/>
        <p:txBody>
          <a:bodyPr/>
          <a:lstStyle/>
          <a:p>
            <a:r>
              <a:rPr lang="en-US" dirty="0"/>
              <a:t>• Questioning and listening to gather information</a:t>
            </a:r>
          </a:p>
          <a:p>
            <a:r>
              <a:rPr lang="en-US" dirty="0"/>
              <a:t>• Using positive verbal and non-verbal language appropriate to cultural differences</a:t>
            </a:r>
          </a:p>
          <a:p>
            <a:r>
              <a:rPr lang="en-US" dirty="0"/>
              <a:t>• Using appropriate tone of voice</a:t>
            </a:r>
          </a:p>
          <a:p>
            <a:r>
              <a:rPr lang="en-US" dirty="0"/>
              <a:t>• Using appropriate facial expression</a:t>
            </a:r>
          </a:p>
          <a:p>
            <a:r>
              <a:rPr lang="en-US" dirty="0"/>
              <a:t>• Maintaining control</a:t>
            </a:r>
          </a:p>
          <a:p>
            <a:r>
              <a:rPr lang="en-US" dirty="0"/>
              <a:t>• Maintaining impartiality</a:t>
            </a:r>
          </a:p>
          <a:p>
            <a:r>
              <a:rPr lang="en-US" dirty="0"/>
              <a:t>• Providing constructive feedback</a:t>
            </a:r>
          </a:p>
          <a:p>
            <a:r>
              <a:rPr lang="en-US" dirty="0"/>
              <a:t>• Demonstrating flexibility and willingness to compromise</a:t>
            </a:r>
          </a:p>
          <a:p>
            <a:r>
              <a:rPr lang="en-US" dirty="0"/>
              <a:t>• Using clear communication and presentation skills</a:t>
            </a:r>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125</a:t>
            </a:fld>
            <a:endParaRPr lang="en-US" altLang="en-US"/>
          </a:p>
        </p:txBody>
      </p:sp>
    </p:spTree>
    <p:extLst>
      <p:ext uri="{BB962C8B-B14F-4D97-AF65-F5344CB8AC3E}">
        <p14:creationId xmlns:p14="http://schemas.microsoft.com/office/powerpoint/2010/main" val="2408812353"/>
      </p:ext>
    </p:extLst>
  </p:cSld>
  <p:clrMapOvr>
    <a:masterClrMapping/>
  </p:clrMapOvr>
  <p:transition spd="med">
    <p:fade/>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dirty="0"/>
              <a:t>• Questioning and listening to gather information</a:t>
            </a:r>
          </a:p>
          <a:p>
            <a:pPr>
              <a:buFont typeface="Wingdings" panose="05000000000000000000" pitchFamily="2" charset="2"/>
              <a:buChar char="q"/>
            </a:pPr>
            <a:r>
              <a:rPr lang="en-US" dirty="0" smtClean="0"/>
              <a:t> Questioning the doubts and issues</a:t>
            </a:r>
          </a:p>
          <a:p>
            <a:pPr>
              <a:buFont typeface="Wingdings" panose="05000000000000000000" pitchFamily="2" charset="2"/>
              <a:buChar char="q"/>
            </a:pPr>
            <a:r>
              <a:rPr lang="en-US" dirty="0"/>
              <a:t> </a:t>
            </a:r>
            <a:r>
              <a:rPr lang="en-US" dirty="0" smtClean="0"/>
              <a:t>Listen what the others are saying</a:t>
            </a:r>
          </a:p>
          <a:p>
            <a:pPr>
              <a:buFont typeface="Wingdings" panose="05000000000000000000" pitchFamily="2" charset="2"/>
              <a:buChar char="q"/>
            </a:pPr>
            <a:r>
              <a:rPr lang="en-US" dirty="0"/>
              <a:t> </a:t>
            </a:r>
            <a:r>
              <a:rPr lang="en-US" dirty="0" smtClean="0"/>
              <a:t>Negotiate for amicable solutions</a:t>
            </a:r>
          </a:p>
          <a:p>
            <a:pPr>
              <a:buFont typeface="Wingdings" panose="05000000000000000000" pitchFamily="2" charset="2"/>
              <a:buChar char="q"/>
            </a:pPr>
            <a:r>
              <a:rPr lang="en-US" dirty="0"/>
              <a:t> </a:t>
            </a:r>
            <a:r>
              <a:rPr lang="en-US" dirty="0" smtClean="0"/>
              <a:t>Compromise something which could not hard </a:t>
            </a:r>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126</a:t>
            </a:fld>
            <a:endParaRPr lang="en-US" altLang="en-US"/>
          </a:p>
        </p:txBody>
      </p:sp>
    </p:spTree>
    <p:extLst>
      <p:ext uri="{BB962C8B-B14F-4D97-AF65-F5344CB8AC3E}">
        <p14:creationId xmlns:p14="http://schemas.microsoft.com/office/powerpoint/2010/main" val="2522063513"/>
      </p:ext>
    </p:extLst>
  </p:cSld>
  <p:clrMapOvr>
    <a:masterClrMapping/>
  </p:clrMapOvr>
  <p:transition spd="med">
    <p:fade/>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dirty="0"/>
              <a:t>• Using positive verbal and non-verbal language appropriate to cultural </a:t>
            </a:r>
            <a:r>
              <a:rPr lang="en-US" dirty="0" smtClean="0"/>
              <a:t>differences</a:t>
            </a:r>
          </a:p>
          <a:p>
            <a:pPr>
              <a:buFont typeface="Wingdings" panose="05000000000000000000" pitchFamily="2" charset="2"/>
              <a:buChar char="q"/>
            </a:pPr>
            <a:r>
              <a:rPr lang="en-US" dirty="0"/>
              <a:t> </a:t>
            </a:r>
            <a:r>
              <a:rPr lang="en-US" dirty="0" smtClean="0"/>
              <a:t>Use positive language to achieve common goal</a:t>
            </a:r>
          </a:p>
          <a:p>
            <a:pPr>
              <a:buFont typeface="Wingdings" panose="05000000000000000000" pitchFamily="2" charset="2"/>
              <a:buChar char="q"/>
            </a:pPr>
            <a:r>
              <a:rPr lang="en-US" dirty="0"/>
              <a:t> </a:t>
            </a:r>
            <a:r>
              <a:rPr lang="en-US" dirty="0" smtClean="0"/>
              <a:t>Use body language than verbal </a:t>
            </a:r>
          </a:p>
          <a:p>
            <a:pPr>
              <a:buFont typeface="Wingdings" panose="05000000000000000000" pitchFamily="2" charset="2"/>
              <a:buChar char="q"/>
            </a:pPr>
            <a:r>
              <a:rPr lang="en-US" dirty="0"/>
              <a:t> </a:t>
            </a:r>
            <a:r>
              <a:rPr lang="en-US" dirty="0" smtClean="0"/>
              <a:t>Adopt the different cultural body languages depending upon the individual </a:t>
            </a:r>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127</a:t>
            </a:fld>
            <a:endParaRPr lang="en-US" altLang="en-US"/>
          </a:p>
        </p:txBody>
      </p:sp>
    </p:spTree>
    <p:extLst>
      <p:ext uri="{BB962C8B-B14F-4D97-AF65-F5344CB8AC3E}">
        <p14:creationId xmlns:p14="http://schemas.microsoft.com/office/powerpoint/2010/main" val="1962451794"/>
      </p:ext>
    </p:extLst>
  </p:cSld>
  <p:clrMapOvr>
    <a:masterClrMapping/>
  </p:clrMapOvr>
  <p:transition spd="med">
    <p:fade/>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sz="2400" dirty="0"/>
              <a:t>• Using appropriate tone of </a:t>
            </a:r>
            <a:r>
              <a:rPr lang="en-US" sz="2400" dirty="0" smtClean="0"/>
              <a:t>voice</a:t>
            </a:r>
          </a:p>
          <a:p>
            <a:pPr>
              <a:buFont typeface="Wingdings" panose="05000000000000000000" pitchFamily="2" charset="2"/>
              <a:buChar char="q"/>
            </a:pPr>
            <a:r>
              <a:rPr lang="en-US" sz="2400" dirty="0"/>
              <a:t> </a:t>
            </a:r>
            <a:r>
              <a:rPr lang="en-US" sz="2400" dirty="0" smtClean="0"/>
              <a:t>Always use normal tone</a:t>
            </a:r>
          </a:p>
          <a:p>
            <a:pPr>
              <a:buFont typeface="Wingdings" panose="05000000000000000000" pitchFamily="2" charset="2"/>
              <a:buChar char="q"/>
            </a:pPr>
            <a:r>
              <a:rPr lang="en-US" sz="2400" dirty="0"/>
              <a:t> </a:t>
            </a:r>
            <a:r>
              <a:rPr lang="en-US" sz="2400" dirty="0" smtClean="0"/>
              <a:t>Never raise your voice and pitch</a:t>
            </a:r>
          </a:p>
          <a:p>
            <a:pPr>
              <a:buFont typeface="Wingdings" panose="05000000000000000000" pitchFamily="2" charset="2"/>
              <a:buChar char="q"/>
            </a:pPr>
            <a:r>
              <a:rPr lang="en-US" sz="2400" dirty="0"/>
              <a:t> </a:t>
            </a:r>
            <a:r>
              <a:rPr lang="en-US" sz="2400" dirty="0" smtClean="0"/>
              <a:t>Comfortable tone of voice while directing</a:t>
            </a:r>
          </a:p>
          <a:p>
            <a:pPr>
              <a:buFont typeface="Wingdings" panose="05000000000000000000" pitchFamily="2" charset="2"/>
              <a:buChar char="q"/>
            </a:pPr>
            <a:r>
              <a:rPr lang="en-US" sz="2400" dirty="0"/>
              <a:t> </a:t>
            </a:r>
            <a:r>
              <a:rPr lang="en-US" sz="2400" dirty="0" smtClean="0"/>
              <a:t>Non compliance – Don’t shout but stop work and negotiate to achieve amicable solutions</a:t>
            </a:r>
          </a:p>
          <a:p>
            <a:pPr>
              <a:buFont typeface="Wingdings" panose="05000000000000000000" pitchFamily="2" charset="2"/>
              <a:buChar char="q"/>
            </a:pPr>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128</a:t>
            </a:fld>
            <a:endParaRPr lang="en-US" altLang="en-US"/>
          </a:p>
        </p:txBody>
      </p:sp>
    </p:spTree>
    <p:extLst>
      <p:ext uri="{BB962C8B-B14F-4D97-AF65-F5344CB8AC3E}">
        <p14:creationId xmlns:p14="http://schemas.microsoft.com/office/powerpoint/2010/main" val="3159869124"/>
      </p:ext>
    </p:extLst>
  </p:cSld>
  <p:clrMapOvr>
    <a:masterClrMapping/>
  </p:clrMapOvr>
  <p:transition spd="med">
    <p:fade/>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sz="2800" dirty="0"/>
              <a:t>• </a:t>
            </a:r>
            <a:r>
              <a:rPr lang="en-US" sz="2800" dirty="0" smtClean="0"/>
              <a:t>Using </a:t>
            </a:r>
            <a:r>
              <a:rPr lang="en-US" sz="2800" dirty="0"/>
              <a:t>appropriate facial </a:t>
            </a:r>
            <a:r>
              <a:rPr lang="en-US" sz="2800" dirty="0" smtClean="0"/>
              <a:t>expression</a:t>
            </a:r>
          </a:p>
          <a:p>
            <a:pPr>
              <a:buFont typeface="Wingdings" panose="05000000000000000000" pitchFamily="2" charset="2"/>
              <a:buChar char="q"/>
            </a:pPr>
            <a:r>
              <a:rPr lang="en-US" sz="2800" dirty="0"/>
              <a:t> </a:t>
            </a:r>
            <a:r>
              <a:rPr lang="en-US" sz="2800" dirty="0" smtClean="0"/>
              <a:t>Smile and cool while express</a:t>
            </a:r>
          </a:p>
          <a:p>
            <a:pPr>
              <a:buFont typeface="Wingdings" panose="05000000000000000000" pitchFamily="2" charset="2"/>
              <a:buChar char="q"/>
            </a:pPr>
            <a:r>
              <a:rPr lang="en-US" sz="2800" dirty="0"/>
              <a:t> </a:t>
            </a:r>
            <a:r>
              <a:rPr lang="en-US" sz="2800" dirty="0" smtClean="0"/>
              <a:t>Comfortable and accommodate</a:t>
            </a:r>
          </a:p>
          <a:p>
            <a:pPr>
              <a:buFont typeface="Wingdings" panose="05000000000000000000" pitchFamily="2" charset="2"/>
              <a:buChar char="q"/>
            </a:pPr>
            <a:r>
              <a:rPr lang="en-US" sz="2800" dirty="0"/>
              <a:t> </a:t>
            </a:r>
            <a:r>
              <a:rPr lang="en-US" sz="2800" dirty="0" smtClean="0"/>
              <a:t>Eye contacts</a:t>
            </a:r>
          </a:p>
          <a:p>
            <a:pPr>
              <a:buFont typeface="Wingdings" panose="05000000000000000000" pitchFamily="2" charset="2"/>
              <a:buChar char="q"/>
            </a:pPr>
            <a:r>
              <a:rPr lang="en-US" sz="2800" dirty="0"/>
              <a:t> </a:t>
            </a:r>
            <a:r>
              <a:rPr lang="en-US" sz="2800" dirty="0" smtClean="0"/>
              <a:t>Use Body language</a:t>
            </a:r>
            <a:endParaRPr lang="en-US" sz="28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129</a:t>
            </a:fld>
            <a:endParaRPr lang="en-US" altLang="en-US"/>
          </a:p>
        </p:txBody>
      </p:sp>
    </p:spTree>
    <p:extLst>
      <p:ext uri="{BB962C8B-B14F-4D97-AF65-F5344CB8AC3E}">
        <p14:creationId xmlns:p14="http://schemas.microsoft.com/office/powerpoint/2010/main" val="3547725192"/>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rmAutofit/>
          </a:bodyPr>
          <a:lstStyle/>
          <a:p>
            <a:pPr defTabSz="914126" eaLnBrk="1" fontAlgn="auto" hangingPunct="1">
              <a:spcAft>
                <a:spcPts val="0"/>
              </a:spcAft>
              <a:defRPr/>
            </a:pPr>
            <a:r>
              <a:rPr lang="en-US" sz="3600" b="1" dirty="0">
                <a:solidFill>
                  <a:srgbClr val="3333CC"/>
                </a:solidFill>
              </a:rPr>
              <a:t/>
            </a:r>
            <a:br>
              <a:rPr lang="en-US" sz="3600" b="1" dirty="0">
                <a:solidFill>
                  <a:srgbClr val="3333CC"/>
                </a:solidFill>
              </a:rPr>
            </a:br>
            <a:endParaRPr lang="en-US" sz="3600" b="1" dirty="0">
              <a:solidFill>
                <a:srgbClr val="3333CC"/>
              </a:solidFill>
            </a:endParaRPr>
          </a:p>
        </p:txBody>
      </p:sp>
      <p:sp>
        <p:nvSpPr>
          <p:cNvPr id="4" name="Content Placeholder 3"/>
          <p:cNvSpPr>
            <a:spLocks noGrp="1"/>
          </p:cNvSpPr>
          <p:nvPr>
            <p:ph idx="1"/>
          </p:nvPr>
        </p:nvSpPr>
        <p:spPr/>
        <p:txBody>
          <a:bodyPr/>
          <a:lstStyle/>
          <a:p>
            <a:r>
              <a:rPr lang="en-US" sz="2000" b="1" dirty="0">
                <a:solidFill>
                  <a:schemeClr val="tx1"/>
                </a:solidFill>
              </a:rPr>
              <a:t>Limits of </a:t>
            </a:r>
            <a:r>
              <a:rPr lang="en-US" sz="2000" b="1" dirty="0" smtClean="0">
                <a:solidFill>
                  <a:schemeClr val="tx1"/>
                </a:solidFill>
              </a:rPr>
              <a:t>authority</a:t>
            </a:r>
          </a:p>
          <a:p>
            <a:pPr algn="just"/>
            <a:r>
              <a:rPr lang="en-US" sz="2400" dirty="0"/>
              <a:t>Organizational constraints to authority are common.  Each of us has encountered such limits and accepted them without much resistance. </a:t>
            </a:r>
          </a:p>
          <a:p>
            <a:pPr algn="just"/>
            <a:r>
              <a:rPr lang="en-US" sz="2400" dirty="0" smtClean="0"/>
              <a:t>Most </a:t>
            </a:r>
            <a:r>
              <a:rPr lang="en-US" sz="2400" dirty="0"/>
              <a:t>people who negotiate feel uncomfortable with organizational constraints to their authority.  </a:t>
            </a:r>
            <a:r>
              <a:rPr lang="en-US" sz="2400" dirty="0" smtClean="0"/>
              <a:t>.</a:t>
            </a:r>
            <a:endParaRPr lang="en-US" sz="2400" dirty="0"/>
          </a:p>
          <a:p>
            <a:pPr algn="just"/>
            <a:endParaRPr lang="en-US" sz="2400" dirty="0">
              <a:solidFill>
                <a:schemeClr val="tx1"/>
              </a:solidFill>
            </a:endParaRPr>
          </a:p>
        </p:txBody>
      </p:sp>
      <p:sp>
        <p:nvSpPr>
          <p:cNvPr id="7" name="Title 6"/>
          <p:cNvSpPr txBox="1">
            <a:spLocks/>
          </p:cNvSpPr>
          <p:nvPr/>
        </p:nvSpPr>
        <p:spPr>
          <a:xfrm>
            <a:off x="1096962" y="695325"/>
            <a:ext cx="10055225" cy="1041400"/>
          </a:xfrm>
          <a:prstGeom prst="rect">
            <a:avLst/>
          </a:prstGeom>
        </p:spPr>
        <p:txBody>
          <a:bodyPr/>
          <a:lstStyle>
            <a:lvl1pPr marL="0" indent="0"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1999" b="0" kern="1200" cap="all" baseline="0">
                <a:solidFill>
                  <a:schemeClr val="tx2"/>
                </a:solidFill>
                <a:latin typeface="+mn-lt"/>
                <a:ea typeface="+mn-ea"/>
                <a:cs typeface="+mn-cs"/>
              </a:defRPr>
            </a:lvl1pPr>
            <a:lvl2pPr marL="457063" indent="0" algn="l" defTabSz="914126" rtl="0" eaLnBrk="1" latinLnBrk="0" hangingPunct="1">
              <a:lnSpc>
                <a:spcPct val="90000"/>
              </a:lnSpc>
              <a:spcBef>
                <a:spcPts val="200"/>
              </a:spcBef>
              <a:spcAft>
                <a:spcPts val="400"/>
              </a:spcAft>
              <a:buClr>
                <a:schemeClr val="accent1"/>
              </a:buClr>
              <a:buFont typeface="Calibri" pitchFamily="34" charset="0"/>
              <a:buNone/>
              <a:defRPr sz="1999" b="1" kern="1200">
                <a:solidFill>
                  <a:schemeClr val="tx1">
                    <a:lumMod val="75000"/>
                    <a:lumOff val="25000"/>
                  </a:schemeClr>
                </a:solidFill>
                <a:latin typeface="+mn-lt"/>
                <a:ea typeface="+mn-ea"/>
                <a:cs typeface="+mn-cs"/>
              </a:defRPr>
            </a:lvl2pPr>
            <a:lvl3pPr marL="914126" indent="0" algn="l" defTabSz="914126" rtl="0" eaLnBrk="1" latinLnBrk="0" hangingPunct="1">
              <a:lnSpc>
                <a:spcPct val="90000"/>
              </a:lnSpc>
              <a:spcBef>
                <a:spcPts val="200"/>
              </a:spcBef>
              <a:spcAft>
                <a:spcPts val="400"/>
              </a:spcAft>
              <a:buClr>
                <a:schemeClr val="accent1"/>
              </a:buClr>
              <a:buFont typeface="Calibri" pitchFamily="34" charset="0"/>
              <a:buNone/>
              <a:defRPr sz="1799" b="1" kern="1200">
                <a:solidFill>
                  <a:schemeClr val="tx1">
                    <a:lumMod val="75000"/>
                    <a:lumOff val="25000"/>
                  </a:schemeClr>
                </a:solidFill>
                <a:latin typeface="+mn-lt"/>
                <a:ea typeface="+mn-ea"/>
                <a:cs typeface="+mn-cs"/>
              </a:defRPr>
            </a:lvl3pPr>
            <a:lvl4pPr marL="1371189" indent="0" algn="l" defTabSz="914126"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4pPr>
            <a:lvl5pPr marL="1828251" indent="0" algn="l" defTabSz="914126"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5pPr>
            <a:lvl6pPr marL="2285314" indent="0" algn="l" defTabSz="914126"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6pPr>
            <a:lvl7pPr marL="2742377" indent="0" algn="l" defTabSz="914126"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7pPr>
            <a:lvl8pPr marL="3199440" indent="0" algn="l" defTabSz="914126"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8pPr>
            <a:lvl9pPr marL="3656503" indent="0" algn="l" defTabSz="914126"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9pPr>
          </a:lstStyle>
          <a:p>
            <a:pPr fontAlgn="auto">
              <a:defRPr/>
            </a:pPr>
            <a:r>
              <a:rPr lang="en-US" sz="3200" b="1" dirty="0" smtClean="0">
                <a:solidFill>
                  <a:schemeClr val="tx1"/>
                </a:solidFill>
              </a:rPr>
              <a:t>Organizational communication policies and procedures</a:t>
            </a:r>
            <a:br>
              <a:rPr lang="en-US" sz="3200" b="1" dirty="0" smtClean="0">
                <a:solidFill>
                  <a:schemeClr val="tx1"/>
                </a:solidFill>
              </a:rPr>
            </a:br>
            <a:endParaRPr lang="en-US" sz="3200" b="1" dirty="0">
              <a:solidFill>
                <a:schemeClr val="tx1"/>
              </a:solidFill>
            </a:endParaRPr>
          </a:p>
        </p:txBody>
      </p:sp>
      <p:sp>
        <p:nvSpPr>
          <p:cNvPr id="3" name="Date Placeholder 2"/>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13</a:t>
            </a:fld>
            <a:endParaRPr lang="en-US" altLang="en-US"/>
          </a:p>
        </p:txBody>
      </p:sp>
    </p:spTree>
  </p:cSld>
  <p:clrMapOvr>
    <a:masterClrMapping/>
  </p:clrMapOvr>
  <p:transition spd="med">
    <p:fade/>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sz="2400" dirty="0"/>
              <a:t>• Maintaining </a:t>
            </a:r>
            <a:r>
              <a:rPr lang="en-US" sz="2400" dirty="0" smtClean="0"/>
              <a:t>control</a:t>
            </a:r>
          </a:p>
          <a:p>
            <a:pPr>
              <a:buFont typeface="Wingdings" panose="05000000000000000000" pitchFamily="2" charset="2"/>
              <a:buChar char="q"/>
            </a:pPr>
            <a:r>
              <a:rPr lang="en-US" sz="2400" dirty="0" smtClean="0"/>
              <a:t> Leads </a:t>
            </a:r>
            <a:r>
              <a:rPr lang="en-US" sz="2400" dirty="0"/>
              <a:t>to solving the actual problem</a:t>
            </a:r>
          </a:p>
          <a:p>
            <a:pPr>
              <a:buFont typeface="Wingdings" panose="05000000000000000000" pitchFamily="2" charset="2"/>
              <a:buChar char="q"/>
            </a:pPr>
            <a:r>
              <a:rPr lang="en-US" sz="2400" dirty="0" smtClean="0"/>
              <a:t> Leads </a:t>
            </a:r>
            <a:r>
              <a:rPr lang="en-US" sz="2400" dirty="0"/>
              <a:t>to a win-win outcome</a:t>
            </a:r>
          </a:p>
          <a:p>
            <a:pPr>
              <a:buFont typeface="Wingdings" panose="05000000000000000000" pitchFamily="2" charset="2"/>
              <a:buChar char="q"/>
            </a:pPr>
            <a:r>
              <a:rPr lang="en-US" sz="2400" dirty="0" smtClean="0"/>
              <a:t> Reinforces </a:t>
            </a:r>
            <a:r>
              <a:rPr lang="en-US" sz="2400" dirty="0"/>
              <a:t>mutual trust and respect</a:t>
            </a:r>
          </a:p>
          <a:p>
            <a:pPr>
              <a:buFont typeface="Wingdings" panose="05000000000000000000" pitchFamily="2" charset="2"/>
              <a:buChar char="q"/>
            </a:pPr>
            <a:r>
              <a:rPr lang="en-US" sz="2400" dirty="0" smtClean="0"/>
              <a:t> Builds </a:t>
            </a:r>
            <a:r>
              <a:rPr lang="en-US" sz="2400" dirty="0"/>
              <a:t>a foundation for effective collaboration in the future</a:t>
            </a:r>
          </a:p>
          <a:p>
            <a:pPr>
              <a:buFont typeface="Wingdings" panose="05000000000000000000" pitchFamily="2" charset="2"/>
              <a:buChar char="q"/>
            </a:pPr>
            <a:r>
              <a:rPr lang="en-US" sz="2400" dirty="0" smtClean="0"/>
              <a:t>S hared </a:t>
            </a:r>
            <a:r>
              <a:rPr lang="en-US" sz="2400" dirty="0"/>
              <a:t>responsibility of the outcome</a:t>
            </a:r>
          </a:p>
          <a:p>
            <a:pPr>
              <a:buFont typeface="Wingdings" panose="05000000000000000000" pitchFamily="2" charset="2"/>
              <a:buChar char="q"/>
            </a:pPr>
            <a:r>
              <a:rPr lang="en-US" sz="2400" dirty="0" smtClean="0"/>
              <a:t> You </a:t>
            </a:r>
            <a:r>
              <a:rPr lang="en-US" sz="2400" dirty="0"/>
              <a:t>earn the reputation of a good negotiator</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130</a:t>
            </a:fld>
            <a:endParaRPr lang="en-US" altLang="en-US"/>
          </a:p>
        </p:txBody>
      </p:sp>
    </p:spTree>
    <p:extLst>
      <p:ext uri="{BB962C8B-B14F-4D97-AF65-F5344CB8AC3E}">
        <p14:creationId xmlns:p14="http://schemas.microsoft.com/office/powerpoint/2010/main" val="4191037554"/>
      </p:ext>
    </p:extLst>
  </p:cSld>
  <p:clrMapOvr>
    <a:masterClrMapping/>
  </p:clrMapOvr>
  <p:transition spd="med">
    <p:fade/>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dirty="0"/>
              <a:t>• </a:t>
            </a:r>
            <a:r>
              <a:rPr lang="en-US" sz="2400" dirty="0"/>
              <a:t>Maintaining </a:t>
            </a:r>
            <a:r>
              <a:rPr lang="en-US" sz="2400" dirty="0" smtClean="0"/>
              <a:t>impartiality</a:t>
            </a:r>
          </a:p>
          <a:p>
            <a:pPr>
              <a:buFont typeface="Wingdings" panose="05000000000000000000" pitchFamily="2" charset="2"/>
              <a:buChar char="q"/>
            </a:pPr>
            <a:r>
              <a:rPr lang="en-US" sz="2400" dirty="0"/>
              <a:t> </a:t>
            </a:r>
            <a:r>
              <a:rPr lang="en-US" sz="2400" dirty="0" smtClean="0"/>
              <a:t>Impartial against race, gender and language</a:t>
            </a:r>
          </a:p>
          <a:p>
            <a:pPr>
              <a:buFont typeface="Wingdings" panose="05000000000000000000" pitchFamily="2" charset="2"/>
              <a:buChar char="q"/>
            </a:pPr>
            <a:r>
              <a:rPr lang="en-US" sz="2400" dirty="0"/>
              <a:t> </a:t>
            </a:r>
            <a:r>
              <a:rPr lang="en-US" sz="2400" dirty="0" smtClean="0"/>
              <a:t>Maintain common goal and targets</a:t>
            </a:r>
          </a:p>
          <a:p>
            <a:pPr>
              <a:buFont typeface="Wingdings" panose="05000000000000000000" pitchFamily="2" charset="2"/>
              <a:buChar char="q"/>
            </a:pPr>
            <a:r>
              <a:rPr lang="en-US" sz="2400" dirty="0"/>
              <a:t> </a:t>
            </a:r>
            <a:r>
              <a:rPr lang="en-US" sz="2400" dirty="0" smtClean="0"/>
              <a:t>Compassion towards all fellow employees</a:t>
            </a:r>
            <a:endParaRPr lang="en-US" sz="24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131</a:t>
            </a:fld>
            <a:endParaRPr lang="en-US" altLang="en-US"/>
          </a:p>
        </p:txBody>
      </p:sp>
    </p:spTree>
    <p:extLst>
      <p:ext uri="{BB962C8B-B14F-4D97-AF65-F5344CB8AC3E}">
        <p14:creationId xmlns:p14="http://schemas.microsoft.com/office/powerpoint/2010/main" val="1523143933"/>
      </p:ext>
    </p:extLst>
  </p:cSld>
  <p:clrMapOvr>
    <a:masterClrMapping/>
  </p:clrMapOvr>
  <p:transition spd="med">
    <p:fade/>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sz="2000" dirty="0"/>
              <a:t>• Providing constructive </a:t>
            </a:r>
            <a:r>
              <a:rPr lang="en-US" sz="2000" dirty="0" smtClean="0"/>
              <a:t>feedback</a:t>
            </a:r>
          </a:p>
          <a:p>
            <a:pPr>
              <a:buFont typeface="Wingdings" panose="05000000000000000000" pitchFamily="2" charset="2"/>
              <a:buChar char="q"/>
            </a:pPr>
            <a:r>
              <a:rPr lang="en-US" sz="2000" dirty="0"/>
              <a:t> </a:t>
            </a:r>
            <a:r>
              <a:rPr lang="en-US" sz="2000" dirty="0" smtClean="0"/>
              <a:t>Feedback on improvement</a:t>
            </a:r>
          </a:p>
          <a:p>
            <a:pPr>
              <a:buFont typeface="Wingdings" panose="05000000000000000000" pitchFamily="2" charset="2"/>
              <a:buChar char="q"/>
            </a:pPr>
            <a:r>
              <a:rPr lang="en-US" sz="2000" dirty="0"/>
              <a:t> </a:t>
            </a:r>
            <a:r>
              <a:rPr lang="en-US" sz="2000" dirty="0" smtClean="0"/>
              <a:t>Feedback on system flaws</a:t>
            </a:r>
          </a:p>
          <a:p>
            <a:pPr>
              <a:buFont typeface="Wingdings" panose="05000000000000000000" pitchFamily="2" charset="2"/>
              <a:buChar char="q"/>
            </a:pPr>
            <a:r>
              <a:rPr lang="en-US" sz="2000" dirty="0"/>
              <a:t> </a:t>
            </a:r>
            <a:r>
              <a:rPr lang="en-US" sz="2000" dirty="0" smtClean="0"/>
              <a:t>Feedback how to solve the issue</a:t>
            </a:r>
          </a:p>
          <a:p>
            <a:pPr>
              <a:buFont typeface="Wingdings" panose="05000000000000000000" pitchFamily="2" charset="2"/>
              <a:buChar char="q"/>
            </a:pPr>
            <a:r>
              <a:rPr lang="en-US" sz="2000" dirty="0"/>
              <a:t> </a:t>
            </a:r>
            <a:r>
              <a:rPr lang="en-US" sz="2000" dirty="0" smtClean="0"/>
              <a:t>Cost benefit feedbacks </a:t>
            </a:r>
            <a:endParaRPr lang="en-US" sz="20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132</a:t>
            </a:fld>
            <a:endParaRPr lang="en-US" altLang="en-US"/>
          </a:p>
        </p:txBody>
      </p:sp>
    </p:spTree>
    <p:extLst>
      <p:ext uri="{BB962C8B-B14F-4D97-AF65-F5344CB8AC3E}">
        <p14:creationId xmlns:p14="http://schemas.microsoft.com/office/powerpoint/2010/main" val="464153823"/>
      </p:ext>
    </p:extLst>
  </p:cSld>
  <p:clrMapOvr>
    <a:masterClrMapping/>
  </p:clrMapOvr>
  <p:transition spd="med">
    <p:fade/>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sz="2400" dirty="0"/>
              <a:t>• Demonstrating flexibility and willingness to </a:t>
            </a:r>
            <a:r>
              <a:rPr lang="en-US" sz="2400" dirty="0" smtClean="0"/>
              <a:t>compromise</a:t>
            </a:r>
          </a:p>
          <a:p>
            <a:pPr>
              <a:buFont typeface="Wingdings" panose="05000000000000000000" pitchFamily="2" charset="2"/>
              <a:buChar char="q"/>
            </a:pPr>
            <a:r>
              <a:rPr lang="en-US" sz="2400" dirty="0" smtClean="0"/>
              <a:t>When </a:t>
            </a:r>
            <a:r>
              <a:rPr lang="en-US" sz="2400" dirty="0"/>
              <a:t>the goals are moderately important and not worth the use of more assertive or more involving approaches, such as forcing or collaborating</a:t>
            </a:r>
          </a:p>
          <a:p>
            <a:pPr>
              <a:buFont typeface="Wingdings" panose="05000000000000000000" pitchFamily="2" charset="2"/>
              <a:buChar char="q"/>
            </a:pPr>
            <a:r>
              <a:rPr lang="en-US" sz="2400" dirty="0"/>
              <a:t>To reach temporary settlement on complex issues</a:t>
            </a:r>
          </a:p>
          <a:p>
            <a:pPr>
              <a:buFont typeface="Wingdings" panose="05000000000000000000" pitchFamily="2" charset="2"/>
              <a:buChar char="q"/>
            </a:pPr>
            <a:r>
              <a:rPr lang="en-US" sz="2400" dirty="0"/>
              <a:t>To reach expedient solutions on important issues</a:t>
            </a:r>
          </a:p>
          <a:p>
            <a:pPr>
              <a:buFont typeface="Wingdings" panose="05000000000000000000" pitchFamily="2" charset="2"/>
              <a:buChar char="q"/>
            </a:pPr>
            <a:r>
              <a:rPr lang="en-US" sz="2400" dirty="0"/>
              <a:t>As a first step when the involved parties do not know each other well or haven’t yet developed a high level of mutual trust</a:t>
            </a:r>
          </a:p>
          <a:p>
            <a:pPr>
              <a:buFont typeface="Wingdings" panose="05000000000000000000" pitchFamily="2" charset="2"/>
              <a:buChar char="q"/>
            </a:pPr>
            <a:r>
              <a:rPr lang="en-US" sz="2400" dirty="0"/>
              <a:t>When collaboration or forcing do not work</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133</a:t>
            </a:fld>
            <a:endParaRPr lang="en-US" altLang="en-US"/>
          </a:p>
        </p:txBody>
      </p:sp>
    </p:spTree>
    <p:extLst>
      <p:ext uri="{BB962C8B-B14F-4D97-AF65-F5344CB8AC3E}">
        <p14:creationId xmlns:p14="http://schemas.microsoft.com/office/powerpoint/2010/main" val="2828214838"/>
      </p:ext>
    </p:extLst>
  </p:cSld>
  <p:clrMapOvr>
    <a:masterClrMapping/>
  </p:clrMapOvr>
  <p:transition spd="med">
    <p:fade/>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dirty="0" smtClean="0"/>
              <a:t>Appropriate </a:t>
            </a:r>
            <a:r>
              <a:rPr lang="en-US" sz="3200" dirty="0"/>
              <a:t>conflict resolution techniques to negotiate issues towards a mutually acceptable </a:t>
            </a:r>
            <a:r>
              <a:rPr lang="en-US" sz="3200" dirty="0" smtClean="0"/>
              <a:t>outcome</a:t>
            </a:r>
            <a:endParaRPr lang="en-US" sz="3200" dirty="0"/>
          </a:p>
        </p:txBody>
      </p:sp>
      <p:sp>
        <p:nvSpPr>
          <p:cNvPr id="8" name="Content Placeholder 7"/>
          <p:cNvSpPr>
            <a:spLocks noGrp="1"/>
          </p:cNvSpPr>
          <p:nvPr>
            <p:ph idx="1"/>
          </p:nvPr>
        </p:nvSpPr>
        <p:spPr/>
        <p:txBody>
          <a:bodyPr/>
          <a:lstStyle/>
          <a:p>
            <a:r>
              <a:rPr lang="en-US" sz="2400" dirty="0"/>
              <a:t>• Using clear communication and presentation </a:t>
            </a:r>
            <a:r>
              <a:rPr lang="en-US" sz="2400" dirty="0" smtClean="0"/>
              <a:t>skills</a:t>
            </a:r>
          </a:p>
          <a:p>
            <a:pPr>
              <a:buFont typeface="Wingdings" panose="05000000000000000000" pitchFamily="2" charset="2"/>
              <a:buChar char="q"/>
            </a:pPr>
            <a:r>
              <a:rPr lang="en-US" sz="2400" dirty="0"/>
              <a:t> </a:t>
            </a:r>
            <a:r>
              <a:rPr lang="en-US" sz="2400" dirty="0" smtClean="0"/>
              <a:t>Written and oral communication should be precise on issue</a:t>
            </a:r>
          </a:p>
          <a:p>
            <a:pPr>
              <a:buFont typeface="Wingdings" panose="05000000000000000000" pitchFamily="2" charset="2"/>
              <a:buChar char="q"/>
            </a:pPr>
            <a:r>
              <a:rPr lang="en-US" sz="2400" dirty="0"/>
              <a:t> </a:t>
            </a:r>
            <a:r>
              <a:rPr lang="en-US" sz="2400" dirty="0" smtClean="0"/>
              <a:t>Provide all evidences and support</a:t>
            </a:r>
          </a:p>
          <a:p>
            <a:pPr>
              <a:buFont typeface="Wingdings" panose="05000000000000000000" pitchFamily="2" charset="2"/>
              <a:buChar char="q"/>
            </a:pPr>
            <a:r>
              <a:rPr lang="en-US" sz="2400" dirty="0"/>
              <a:t> </a:t>
            </a:r>
            <a:r>
              <a:rPr lang="en-US" sz="2400" dirty="0" smtClean="0"/>
              <a:t>Conflict history and root causes should be identified clearly</a:t>
            </a:r>
          </a:p>
          <a:p>
            <a:pPr>
              <a:buFont typeface="Wingdings" panose="05000000000000000000" pitchFamily="2" charset="2"/>
              <a:buChar char="q"/>
            </a:pPr>
            <a:r>
              <a:rPr lang="en-US" sz="2400" dirty="0"/>
              <a:t> </a:t>
            </a:r>
            <a:r>
              <a:rPr lang="en-US" sz="2400" dirty="0" smtClean="0"/>
              <a:t>Find the workable solutions</a:t>
            </a:r>
          </a:p>
          <a:p>
            <a:pPr>
              <a:buFont typeface="Wingdings" panose="05000000000000000000" pitchFamily="2" charset="2"/>
              <a:buChar char="q"/>
            </a:pPr>
            <a:r>
              <a:rPr lang="en-US" sz="2400" dirty="0"/>
              <a:t> </a:t>
            </a:r>
            <a:r>
              <a:rPr lang="en-US" sz="2400" dirty="0" smtClean="0"/>
              <a:t>Mutual acceptable solutions </a:t>
            </a:r>
            <a:endParaRPr lang="en-US" sz="24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134</a:t>
            </a:fld>
            <a:endParaRPr lang="en-US" altLang="en-US"/>
          </a:p>
        </p:txBody>
      </p:sp>
    </p:spTree>
    <p:extLst>
      <p:ext uri="{BB962C8B-B14F-4D97-AF65-F5344CB8AC3E}">
        <p14:creationId xmlns:p14="http://schemas.microsoft.com/office/powerpoint/2010/main" val="3911986534"/>
      </p:ext>
    </p:extLst>
  </p:cSld>
  <p:clrMapOvr>
    <a:masterClrMapping/>
  </p:clrMapOvr>
  <p:transition spd="med">
    <p:fade/>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i="1" dirty="0" smtClean="0"/>
              <a:t>Conflict </a:t>
            </a:r>
            <a:r>
              <a:rPr lang="en-US" sz="2400" i="1" dirty="0"/>
              <a:t>resolution approaches </a:t>
            </a:r>
            <a:r>
              <a:rPr lang="en-US" sz="2400" dirty="0"/>
              <a:t>and their characteristics (Application)</a:t>
            </a:r>
          </a:p>
        </p:txBody>
      </p:sp>
      <p:sp>
        <p:nvSpPr>
          <p:cNvPr id="3" name="Content Placeholder 2"/>
          <p:cNvSpPr>
            <a:spLocks noGrp="1"/>
          </p:cNvSpPr>
          <p:nvPr>
            <p:ph idx="1"/>
          </p:nvPr>
        </p:nvSpPr>
        <p:spPr>
          <a:xfrm>
            <a:off x="1096963" y="1846263"/>
            <a:ext cx="9264649" cy="4022725"/>
          </a:xfrm>
        </p:spPr>
        <p:txBody>
          <a:bodyPr/>
          <a:lstStyle/>
          <a:p>
            <a:pPr algn="just"/>
            <a:r>
              <a:rPr lang="en-US" sz="2800" dirty="0" smtClean="0"/>
              <a:t>Assign the learner to come out how they approach for a worker conflict in the construction site. The learner should apply </a:t>
            </a:r>
            <a:r>
              <a:rPr lang="en-US" sz="2800" dirty="0"/>
              <a:t>appropriate techniques to maintain positive and effective interaction and </a:t>
            </a:r>
            <a:r>
              <a:rPr lang="en-US" sz="2800" dirty="0" err="1"/>
              <a:t>minimise</a:t>
            </a:r>
            <a:r>
              <a:rPr lang="en-US" sz="2800" dirty="0"/>
              <a:t> aggressive </a:t>
            </a:r>
            <a:r>
              <a:rPr lang="en-US" sz="2800" dirty="0" err="1"/>
              <a:t>behaviour</a:t>
            </a:r>
            <a:r>
              <a:rPr lang="en-US" sz="2800" dirty="0"/>
              <a:t>, taking into account cultural </a:t>
            </a:r>
            <a:r>
              <a:rPr lang="en-US" sz="2800" dirty="0" smtClean="0"/>
              <a:t>differences.</a:t>
            </a:r>
            <a:endParaRPr lang="en-US" sz="2800" dirty="0"/>
          </a:p>
          <a:p>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135</a:t>
            </a:fld>
            <a:endParaRPr lang="en-US" altLang="en-US"/>
          </a:p>
        </p:txBody>
      </p:sp>
      <p:sp>
        <p:nvSpPr>
          <p:cNvPr id="7" name="TextBox 6"/>
          <p:cNvSpPr txBox="1"/>
          <p:nvPr/>
        </p:nvSpPr>
        <p:spPr>
          <a:xfrm>
            <a:off x="10690523" y="1828800"/>
            <a:ext cx="461665" cy="4038600"/>
          </a:xfrm>
          <a:prstGeom prst="rect">
            <a:avLst/>
          </a:prstGeom>
          <a:solidFill>
            <a:schemeClr val="accent4">
              <a:lumMod val="60000"/>
              <a:lumOff val="40000"/>
            </a:schemeClr>
          </a:solidFill>
        </p:spPr>
        <p:txBody>
          <a:bodyPr vert="eaVert" wrap="square" rtlCol="0">
            <a:spAutoFit/>
          </a:bodyPr>
          <a:lstStyle/>
          <a:p>
            <a:r>
              <a:rPr lang="en-US" b="1" dirty="0" smtClean="0"/>
              <a:t>ROLE PLAY</a:t>
            </a:r>
            <a:endParaRPr lang="en-US" b="1" dirty="0"/>
          </a:p>
        </p:txBody>
      </p:sp>
    </p:spTree>
    <p:extLst>
      <p:ext uri="{BB962C8B-B14F-4D97-AF65-F5344CB8AC3E}">
        <p14:creationId xmlns:p14="http://schemas.microsoft.com/office/powerpoint/2010/main" val="3534676931"/>
      </p:ext>
    </p:extLst>
  </p:cSld>
  <p:clrMapOvr>
    <a:masterClrMapping/>
  </p:clrMapOvr>
  <p:transition spd="med">
    <p:fade/>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13</a:t>
            </a:r>
            <a:endParaRPr lang="en-US" sz="5400" dirty="0"/>
          </a:p>
        </p:txBody>
      </p:sp>
      <p:sp>
        <p:nvSpPr>
          <p:cNvPr id="61445" name="Text Placeholder 14"/>
          <p:cNvSpPr>
            <a:spLocks noGrp="1"/>
          </p:cNvSpPr>
          <p:nvPr>
            <p:ph type="body" sz="half" idx="2"/>
          </p:nvPr>
        </p:nvSpPr>
        <p:spPr>
          <a:xfrm>
            <a:off x="457200" y="2925763"/>
            <a:ext cx="3198813" cy="2255837"/>
          </a:xfrm>
        </p:spPr>
        <p:txBody>
          <a:bodyPr rtlCol="0" anchorCtr="1">
            <a:normAutofit lnSpcReduction="10000"/>
          </a:bodyPr>
          <a:lstStyle/>
          <a:p>
            <a:pPr eaLnBrk="1" hangingPunct="1">
              <a:defRPr/>
            </a:pPr>
            <a:r>
              <a:rPr lang="en-US" sz="2800" b="1" smtClean="0">
                <a:solidFill>
                  <a:schemeClr val="tx1"/>
                </a:solidFill>
              </a:rPr>
              <a:t>Appropriate communication techniques for conflict resolution and negotiation and their characteristics </a:t>
            </a:r>
          </a:p>
        </p:txBody>
      </p:sp>
      <p:sp>
        <p:nvSpPr>
          <p:cNvPr id="61446"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59B4D62-DE40-4C85-9416-2565CEC1DF02}" type="slidenum">
              <a:rPr lang="en-US" altLang="en-US">
                <a:solidFill>
                  <a:schemeClr val="tx2"/>
                </a:solidFill>
              </a:rPr>
              <a:pPr eaLnBrk="1" hangingPunct="1"/>
              <a:t>136</a:t>
            </a:fld>
            <a:endParaRPr lang="en-US" altLang="en-US">
              <a:solidFill>
                <a:schemeClr val="tx2"/>
              </a:solidFill>
            </a:endParaRPr>
          </a:p>
        </p:txBody>
      </p:sp>
      <p:sp>
        <p:nvSpPr>
          <p:cNvPr id="3" name="Content Placeholder 2"/>
          <p:cNvSpPr>
            <a:spLocks noGrp="1"/>
          </p:cNvSpPr>
          <p:nvPr>
            <p:ph idx="1"/>
          </p:nvPr>
        </p:nvSpPr>
        <p:spPr>
          <a:xfrm>
            <a:off x="4494212" y="2499359"/>
            <a:ext cx="7389812" cy="2682241"/>
          </a:xfrm>
        </p:spPr>
        <p:txBody>
          <a:bodyPr rtlCol="0">
            <a:normAutofit/>
          </a:bodyPr>
          <a:lstStyle/>
          <a:p>
            <a:pPr marL="91413" lvl="0" indent="-91413" defTabSz="914126" eaLnBrk="1" fontAlgn="auto" hangingPunct="1">
              <a:buClr>
                <a:srgbClr val="E84C22"/>
              </a:buClr>
              <a:defRPr/>
            </a:pPr>
            <a:r>
              <a:rPr lang="en-US" sz="2800" i="1" dirty="0" smtClean="0"/>
              <a:t>Assess </a:t>
            </a:r>
            <a:r>
              <a:rPr lang="en-US" sz="2800" i="1" dirty="0"/>
              <a:t>conflict situation </a:t>
            </a:r>
            <a:r>
              <a:rPr lang="en-US" sz="2800" dirty="0"/>
              <a:t>and develop appropriate </a:t>
            </a:r>
            <a:r>
              <a:rPr lang="en-US" sz="2800" i="1" dirty="0"/>
              <a:t>conflict resolution strategies</a:t>
            </a:r>
            <a:endParaRPr lang="en-US" sz="2800" dirty="0">
              <a:solidFill>
                <a:prstClr val="black">
                  <a:lumMod val="75000"/>
                  <a:lumOff val="25000"/>
                </a:prstClr>
              </a:solidFill>
            </a:endParaRPr>
          </a:p>
        </p:txBody>
      </p:sp>
    </p:spTree>
  </p:cSld>
  <p:clrMapOvr>
    <a:masterClrMapping/>
  </p:clrMapOvr>
  <p:transition spd="med">
    <p:fade/>
  </p:transition>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2800" i="1" dirty="0"/>
              <a:t>Appropriate communication techniques </a:t>
            </a:r>
            <a:r>
              <a:rPr lang="en-US" sz="2800" dirty="0"/>
              <a:t>to resolve conflicts and negotiate </a:t>
            </a:r>
            <a:r>
              <a:rPr lang="en-US" sz="2800" dirty="0" smtClean="0"/>
              <a:t>for mutually </a:t>
            </a:r>
            <a:r>
              <a:rPr lang="en-US" sz="2800" dirty="0"/>
              <a:t>beneficial outcomes, which may include</a:t>
            </a:r>
            <a:r>
              <a:rPr lang="en-US" sz="2800" dirty="0" smtClean="0"/>
              <a:t>:</a:t>
            </a:r>
            <a:endParaRPr lang="en-US" sz="2800" dirty="0"/>
          </a:p>
        </p:txBody>
      </p:sp>
      <p:sp>
        <p:nvSpPr>
          <p:cNvPr id="8" name="Content Placeholder 7"/>
          <p:cNvSpPr>
            <a:spLocks noGrp="1"/>
          </p:cNvSpPr>
          <p:nvPr>
            <p:ph idx="1"/>
          </p:nvPr>
        </p:nvSpPr>
        <p:spPr/>
        <p:txBody>
          <a:bodyPr/>
          <a:lstStyle/>
          <a:p>
            <a:r>
              <a:rPr lang="en-US" dirty="0" smtClean="0"/>
              <a:t>• </a:t>
            </a:r>
            <a:r>
              <a:rPr lang="en-US" dirty="0"/>
              <a:t>Demonstrating understanding and empathy as well as agreement </a:t>
            </a:r>
            <a:r>
              <a:rPr lang="en-US" dirty="0" smtClean="0"/>
              <a:t>with involved </a:t>
            </a:r>
            <a:r>
              <a:rPr lang="en-US" dirty="0"/>
              <a:t>parties</a:t>
            </a:r>
          </a:p>
          <a:p>
            <a:r>
              <a:rPr lang="en-US" dirty="0"/>
              <a:t>• </a:t>
            </a:r>
            <a:r>
              <a:rPr lang="en-US" dirty="0" smtClean="0"/>
              <a:t>Reflecting </a:t>
            </a:r>
            <a:r>
              <a:rPr lang="en-US" dirty="0"/>
              <a:t>and </a:t>
            </a:r>
            <a:r>
              <a:rPr lang="en-US" dirty="0" err="1"/>
              <a:t>summarising</a:t>
            </a:r>
            <a:r>
              <a:rPr lang="en-US" dirty="0"/>
              <a:t> issues </a:t>
            </a:r>
            <a:r>
              <a:rPr lang="en-US" dirty="0" smtClean="0"/>
              <a:t>raised</a:t>
            </a:r>
          </a:p>
          <a:p>
            <a:r>
              <a:rPr lang="en-US" dirty="0"/>
              <a:t>• </a:t>
            </a:r>
            <a:r>
              <a:rPr lang="en-US" dirty="0" err="1"/>
              <a:t>Recognising</a:t>
            </a:r>
            <a:r>
              <a:rPr lang="en-US" dirty="0"/>
              <a:t> emotional currents and relationships, mend and </a:t>
            </a:r>
            <a:r>
              <a:rPr lang="en-US" dirty="0" smtClean="0"/>
              <a:t>build relationships</a:t>
            </a:r>
            <a:endParaRPr lang="en-US" dirty="0"/>
          </a:p>
          <a:p>
            <a:r>
              <a:rPr lang="en-US" dirty="0"/>
              <a:t>• Highlighting commonalities such as goals and interest and work </a:t>
            </a:r>
            <a:r>
              <a:rPr lang="en-US" dirty="0" smtClean="0"/>
              <a:t>towards achieving </a:t>
            </a:r>
            <a:r>
              <a:rPr lang="en-US" dirty="0"/>
              <a:t>them</a:t>
            </a:r>
          </a:p>
          <a:p>
            <a:r>
              <a:rPr lang="en-US" dirty="0"/>
              <a:t>• Discussing the areas for agreement and concessions</a:t>
            </a:r>
          </a:p>
          <a:p>
            <a:r>
              <a:rPr lang="en-US" dirty="0"/>
              <a:t>• Seeking understanding for areas where </a:t>
            </a:r>
            <a:r>
              <a:rPr lang="en-US" dirty="0" err="1"/>
              <a:t>organisational</a:t>
            </a:r>
            <a:r>
              <a:rPr lang="en-US" dirty="0"/>
              <a:t> policies </a:t>
            </a:r>
            <a:r>
              <a:rPr lang="en-US" dirty="0" smtClean="0"/>
              <a:t>and procedures </a:t>
            </a:r>
            <a:r>
              <a:rPr lang="en-US" dirty="0"/>
              <a:t>constrain</a:t>
            </a:r>
          </a:p>
          <a:p>
            <a:r>
              <a:rPr lang="en-US" dirty="0"/>
              <a:t>• Seeking agreement for negotiated outcome</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137</a:t>
            </a:fld>
            <a:endParaRPr lang="en-US" altLang="en-US"/>
          </a:p>
        </p:txBody>
      </p:sp>
    </p:spTree>
    <p:extLst>
      <p:ext uri="{BB962C8B-B14F-4D97-AF65-F5344CB8AC3E}">
        <p14:creationId xmlns:p14="http://schemas.microsoft.com/office/powerpoint/2010/main" val="2033815736"/>
      </p:ext>
    </p:extLst>
  </p:cSld>
  <p:clrMapOvr>
    <a:masterClrMapping/>
  </p:clrMapOvr>
  <p:transition spd="med">
    <p:fade/>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Appropriate </a:t>
            </a:r>
            <a:r>
              <a:rPr lang="en-US" sz="2400" dirty="0"/>
              <a:t>communication techniques for conflict resolution and negotiation</a:t>
            </a:r>
            <a:br>
              <a:rPr lang="en-US" sz="2400" dirty="0"/>
            </a:br>
            <a:r>
              <a:rPr lang="en-US" sz="2400" dirty="0"/>
              <a:t>and their characteristics (Application)</a:t>
            </a:r>
          </a:p>
        </p:txBody>
      </p:sp>
      <p:sp>
        <p:nvSpPr>
          <p:cNvPr id="3" name="Content Placeholder 2"/>
          <p:cNvSpPr>
            <a:spLocks noGrp="1"/>
          </p:cNvSpPr>
          <p:nvPr>
            <p:ph idx="1"/>
          </p:nvPr>
        </p:nvSpPr>
        <p:spPr>
          <a:xfrm>
            <a:off x="1096963" y="1846263"/>
            <a:ext cx="9264649" cy="4022725"/>
          </a:xfrm>
        </p:spPr>
        <p:txBody>
          <a:bodyPr/>
          <a:lstStyle/>
          <a:p>
            <a:pPr algn="just"/>
            <a:r>
              <a:rPr lang="en-US" sz="2800" dirty="0" smtClean="0"/>
              <a:t>Assign each learners to demonstrate any one topic as below and explain 5 points for conflict resolution in their industry;</a:t>
            </a:r>
          </a:p>
          <a:p>
            <a:pPr algn="just"/>
            <a:r>
              <a:rPr lang="en-US" sz="1800" dirty="0"/>
              <a:t>• Demonstrating understanding and empathy as well as agreement with involved parties</a:t>
            </a:r>
          </a:p>
          <a:p>
            <a:pPr algn="just"/>
            <a:r>
              <a:rPr lang="en-US" sz="1800" dirty="0"/>
              <a:t>• Reflecting and </a:t>
            </a:r>
            <a:r>
              <a:rPr lang="en-US" sz="1800" dirty="0" err="1"/>
              <a:t>summarising</a:t>
            </a:r>
            <a:r>
              <a:rPr lang="en-US" sz="1800" dirty="0"/>
              <a:t> issues raised</a:t>
            </a:r>
          </a:p>
          <a:p>
            <a:pPr algn="just"/>
            <a:r>
              <a:rPr lang="en-US" sz="1800" dirty="0"/>
              <a:t>• </a:t>
            </a:r>
            <a:r>
              <a:rPr lang="en-US" sz="1800" dirty="0" err="1"/>
              <a:t>Recognising</a:t>
            </a:r>
            <a:r>
              <a:rPr lang="en-US" sz="1800" dirty="0"/>
              <a:t> emotional currents and relationships, mend and build relationships</a:t>
            </a:r>
          </a:p>
          <a:p>
            <a:pPr algn="just"/>
            <a:r>
              <a:rPr lang="en-US" sz="1800" dirty="0"/>
              <a:t>• Highlighting commonalities such as goals and interest and work towards achieving them</a:t>
            </a:r>
          </a:p>
          <a:p>
            <a:pPr algn="just"/>
            <a:r>
              <a:rPr lang="en-US" sz="1800" dirty="0"/>
              <a:t>• Discussing the areas for agreement and concessions</a:t>
            </a:r>
          </a:p>
          <a:p>
            <a:pPr algn="just"/>
            <a:r>
              <a:rPr lang="en-US" sz="1800" dirty="0"/>
              <a:t>• Seeking understanding for areas where </a:t>
            </a:r>
            <a:r>
              <a:rPr lang="en-US" sz="1800" dirty="0" err="1"/>
              <a:t>organisational</a:t>
            </a:r>
            <a:r>
              <a:rPr lang="en-US" sz="1800" dirty="0"/>
              <a:t> policies and procedures constrain</a:t>
            </a:r>
          </a:p>
          <a:p>
            <a:pPr algn="just"/>
            <a:r>
              <a:rPr lang="en-US" sz="1800" dirty="0"/>
              <a:t>• Seeking agreement for negotiated outcome</a:t>
            </a:r>
          </a:p>
          <a:p>
            <a:pPr algn="just"/>
            <a:r>
              <a:rPr lang="en-US" sz="2800" dirty="0" smtClean="0"/>
              <a:t> </a:t>
            </a:r>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138</a:t>
            </a:fld>
            <a:endParaRPr lang="en-US" altLang="en-US"/>
          </a:p>
        </p:txBody>
      </p:sp>
      <p:sp>
        <p:nvSpPr>
          <p:cNvPr id="7" name="TextBox 6"/>
          <p:cNvSpPr txBox="1"/>
          <p:nvPr/>
        </p:nvSpPr>
        <p:spPr>
          <a:xfrm>
            <a:off x="10690523" y="1828800"/>
            <a:ext cx="461665" cy="4038600"/>
          </a:xfrm>
          <a:prstGeom prst="rect">
            <a:avLst/>
          </a:prstGeom>
          <a:solidFill>
            <a:schemeClr val="accent4">
              <a:lumMod val="60000"/>
              <a:lumOff val="40000"/>
            </a:schemeClr>
          </a:solidFill>
        </p:spPr>
        <p:txBody>
          <a:bodyPr vert="eaVert" wrap="square" rtlCol="0">
            <a:spAutoFit/>
          </a:bodyPr>
          <a:lstStyle/>
          <a:p>
            <a:r>
              <a:rPr lang="en-US" dirty="0" smtClean="0"/>
              <a:t>DEMONSTATION</a:t>
            </a:r>
            <a:endParaRPr lang="en-US" dirty="0"/>
          </a:p>
        </p:txBody>
      </p:sp>
    </p:spTree>
    <p:extLst>
      <p:ext uri="{BB962C8B-B14F-4D97-AF65-F5344CB8AC3E}">
        <p14:creationId xmlns:p14="http://schemas.microsoft.com/office/powerpoint/2010/main" val="944367473"/>
      </p:ext>
    </p:extLst>
  </p:cSld>
  <p:clrMapOvr>
    <a:masterClrMapping/>
  </p:clrMapOvr>
  <p:transition spd="med">
    <p:fade/>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14</a:t>
            </a:r>
            <a:endParaRPr lang="en-US" sz="5400" dirty="0"/>
          </a:p>
        </p:txBody>
      </p:sp>
      <p:sp>
        <p:nvSpPr>
          <p:cNvPr id="177157" name="Text Placeholder 14"/>
          <p:cNvSpPr>
            <a:spLocks noGrp="1"/>
          </p:cNvSpPr>
          <p:nvPr>
            <p:ph type="body" sz="half" idx="2"/>
          </p:nvPr>
        </p:nvSpPr>
        <p:spPr>
          <a:xfrm>
            <a:off x="457200" y="2925763"/>
            <a:ext cx="3198813" cy="2255837"/>
          </a:xfrm>
        </p:spPr>
        <p:txBody>
          <a:bodyPr anchorCtr="1"/>
          <a:lstStyle/>
          <a:p>
            <a:pPr eaLnBrk="1" hangingPunct="1"/>
            <a:r>
              <a:rPr lang="en-US" altLang="en-US" sz="3200" b="1" dirty="0" smtClean="0">
                <a:solidFill>
                  <a:schemeClr val="tx1"/>
                </a:solidFill>
              </a:rPr>
              <a:t>Negotiation styles and their characteristics</a:t>
            </a:r>
            <a:endParaRPr lang="en-US" altLang="en-US" b="1" dirty="0" smtClean="0"/>
          </a:p>
        </p:txBody>
      </p:sp>
      <p:sp>
        <p:nvSpPr>
          <p:cNvPr id="62470"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6F05C509-083C-4345-A666-8D3E602B67E8}" type="slidenum">
              <a:rPr lang="en-US" altLang="en-US">
                <a:solidFill>
                  <a:schemeClr val="tx2"/>
                </a:solidFill>
              </a:rPr>
              <a:pPr eaLnBrk="1" hangingPunct="1"/>
              <a:t>139</a:t>
            </a:fld>
            <a:endParaRPr lang="en-US" altLang="en-US">
              <a:solidFill>
                <a:schemeClr val="tx2"/>
              </a:solidFill>
            </a:endParaRPr>
          </a:p>
        </p:txBody>
      </p:sp>
      <p:sp>
        <p:nvSpPr>
          <p:cNvPr id="3" name="Content Placeholder 2"/>
          <p:cNvSpPr>
            <a:spLocks noGrp="1"/>
          </p:cNvSpPr>
          <p:nvPr>
            <p:ph idx="1"/>
          </p:nvPr>
        </p:nvSpPr>
        <p:spPr>
          <a:xfrm>
            <a:off x="4418012" y="2057400"/>
            <a:ext cx="7620000" cy="3475038"/>
          </a:xfrm>
        </p:spPr>
        <p:txBody>
          <a:bodyPr rtlCol="0">
            <a:normAutofit/>
          </a:bodyPr>
          <a:lstStyle/>
          <a:p>
            <a:pPr marL="91413" lvl="0" indent="-91413" defTabSz="914126" eaLnBrk="1" fontAlgn="auto" hangingPunct="1">
              <a:buClr>
                <a:srgbClr val="E84C22"/>
              </a:buClr>
              <a:defRPr/>
            </a:pPr>
            <a:r>
              <a:rPr lang="en-US" sz="2800" i="1" dirty="0" smtClean="0"/>
              <a:t>Assess </a:t>
            </a:r>
            <a:r>
              <a:rPr lang="en-US" sz="2800" i="1" dirty="0"/>
              <a:t>conflict situation </a:t>
            </a:r>
            <a:r>
              <a:rPr lang="en-US" sz="2800" dirty="0"/>
              <a:t>and develop appropriate </a:t>
            </a:r>
            <a:r>
              <a:rPr lang="en-US" sz="2800" i="1" dirty="0"/>
              <a:t>conflict resolution strategies</a:t>
            </a:r>
            <a:endParaRPr lang="en-US" sz="2800" dirty="0">
              <a:solidFill>
                <a:prstClr val="black">
                  <a:lumMod val="75000"/>
                  <a:lumOff val="25000"/>
                </a:prstClr>
              </a:solidFill>
            </a:endParaRPr>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3" y="1981200"/>
            <a:ext cx="10287000" cy="3505200"/>
          </a:xfrm>
        </p:spPr>
        <p:txBody>
          <a:bodyPr anchor="t" anchorCtr="0">
            <a:noAutofit/>
          </a:bodyPr>
          <a:lstStyle/>
          <a:p>
            <a:pPr defTabSz="914126" eaLnBrk="1" fontAlgn="auto" hangingPunct="1">
              <a:spcAft>
                <a:spcPts val="0"/>
              </a:spcAft>
              <a:defRPr/>
            </a:pPr>
            <a:r>
              <a:rPr lang="en-US" sz="2000" b="1" dirty="0">
                <a:solidFill>
                  <a:schemeClr val="tx1"/>
                </a:solidFill>
                <a:latin typeface="+mn-lt"/>
              </a:rPr>
              <a:t>Communication authority in the event of a crisis, including communication with the </a:t>
            </a:r>
            <a:r>
              <a:rPr lang="en-US" sz="2000" b="1" dirty="0" smtClean="0">
                <a:solidFill>
                  <a:schemeClr val="tx1"/>
                </a:solidFill>
                <a:latin typeface="+mn-lt"/>
              </a:rPr>
              <a:t>press</a:t>
            </a:r>
            <a:r>
              <a:rPr lang="en-US" sz="2000" dirty="0">
                <a:solidFill>
                  <a:schemeClr val="tx1"/>
                </a:solidFill>
                <a:latin typeface="+mn-lt"/>
              </a:rPr>
              <a:t/>
            </a:r>
            <a:br>
              <a:rPr lang="en-US" sz="2000" dirty="0">
                <a:solidFill>
                  <a:schemeClr val="tx1"/>
                </a:solidFill>
                <a:latin typeface="+mn-lt"/>
              </a:rPr>
            </a:br>
            <a:r>
              <a:rPr lang="en-US" sz="2000" dirty="0">
                <a:solidFill>
                  <a:schemeClr val="tx1"/>
                </a:solidFill>
                <a:latin typeface="+mn-lt"/>
              </a:rPr>
              <a:t>Communication with the media is particularly important. The media broadcast information and have a considerable influence on opinion. It is therefore important for </a:t>
            </a:r>
            <a:r>
              <a:rPr lang="en-US" sz="2000" dirty="0" smtClean="0">
                <a:solidFill>
                  <a:schemeClr val="tx1"/>
                </a:solidFill>
                <a:latin typeface="+mn-lt"/>
              </a:rPr>
              <a:t>workplace </a:t>
            </a:r>
            <a:r>
              <a:rPr lang="en-US" sz="2000" dirty="0">
                <a:solidFill>
                  <a:schemeClr val="tx1"/>
                </a:solidFill>
                <a:latin typeface="+mn-lt"/>
              </a:rPr>
              <a:t>to get the right message across and </a:t>
            </a:r>
            <a:r>
              <a:rPr lang="en-US" sz="2000" dirty="0" err="1">
                <a:solidFill>
                  <a:schemeClr val="tx1"/>
                </a:solidFill>
                <a:latin typeface="+mn-lt"/>
              </a:rPr>
              <a:t>minimise</a:t>
            </a:r>
            <a:r>
              <a:rPr lang="en-US" sz="2000" dirty="0">
                <a:solidFill>
                  <a:schemeClr val="tx1"/>
                </a:solidFill>
                <a:latin typeface="+mn-lt"/>
              </a:rPr>
              <a:t> the risk of misunderstanding and misinformation. A well thought-out media </a:t>
            </a:r>
            <a:r>
              <a:rPr lang="en-US" sz="2000" dirty="0" smtClean="0">
                <a:solidFill>
                  <a:schemeClr val="tx1"/>
                </a:solidFill>
                <a:latin typeface="+mn-lt"/>
              </a:rPr>
              <a:t>strategy, responsible person delegation and </a:t>
            </a:r>
            <a:r>
              <a:rPr lang="en-US" sz="2000" dirty="0">
                <a:solidFill>
                  <a:schemeClr val="tx1"/>
                </a:solidFill>
                <a:latin typeface="+mn-lt"/>
              </a:rPr>
              <a:t>an open approach should be adopted as far as possible in contact with the media. </a:t>
            </a:r>
            <a:r>
              <a:rPr lang="en-US" sz="2000" dirty="0" smtClean="0">
                <a:solidFill>
                  <a:schemeClr val="tx1"/>
                </a:solidFill>
                <a:latin typeface="+mn-lt"/>
              </a:rPr>
              <a:t/>
            </a:r>
            <a:br>
              <a:rPr lang="en-US" sz="2000" dirty="0" smtClean="0">
                <a:solidFill>
                  <a:schemeClr val="tx1"/>
                </a:solidFill>
                <a:latin typeface="+mn-lt"/>
              </a:rPr>
            </a:br>
            <a:r>
              <a:rPr lang="en-US" sz="2000" dirty="0">
                <a:solidFill>
                  <a:schemeClr val="tx1"/>
                </a:solidFill>
                <a:latin typeface="+mn-lt"/>
              </a:rPr>
              <a:t/>
            </a:r>
            <a:br>
              <a:rPr lang="en-US" sz="2000" dirty="0">
                <a:solidFill>
                  <a:schemeClr val="tx1"/>
                </a:solidFill>
                <a:latin typeface="+mn-lt"/>
              </a:rPr>
            </a:br>
            <a:r>
              <a:rPr lang="en-US" sz="2000" dirty="0"/>
              <a:t>In crisis situations, internal and external communication often takes place under extreme pressure, both in terms of time and in physical terms. It is therefore particularly important to be well prepared when a crisis occurs. Information to the target groups concerned must be consistent and facts must be accurate. Roles and responsibilities must be clearly defined. Crises may include events such as fire, leakage of chemicals, damage, sabotage, break-in, accidents and threats.</a:t>
            </a:r>
            <a:br>
              <a:rPr lang="en-US" sz="2000" dirty="0"/>
            </a:br>
            <a:endParaRPr lang="en-US" sz="2000" dirty="0">
              <a:solidFill>
                <a:schemeClr val="tx1"/>
              </a:solidFill>
              <a:latin typeface="+mn-lt"/>
            </a:endParaRPr>
          </a:p>
        </p:txBody>
      </p:sp>
      <p:sp>
        <p:nvSpPr>
          <p:cNvPr id="7" name="Title 6"/>
          <p:cNvSpPr>
            <a:spLocks noGrp="1"/>
          </p:cNvSpPr>
          <p:nvPr>
            <p:ph type="body" idx="1"/>
          </p:nvPr>
        </p:nvSpPr>
        <p:spPr>
          <a:xfrm>
            <a:off x="1217612" y="533400"/>
            <a:ext cx="9677400" cy="1041400"/>
          </a:xfrm>
        </p:spPr>
        <p:txBody>
          <a:bodyPr rtlCol="0" anchor="t">
            <a:noAutofit/>
          </a:bodyPr>
          <a:lstStyle/>
          <a:p>
            <a:pPr defTabSz="914126" eaLnBrk="1" fontAlgn="auto" hangingPunct="1">
              <a:defRPr/>
            </a:pPr>
            <a:r>
              <a:rPr lang="en-US" sz="3200" dirty="0"/>
              <a:t>Organizational communication policies and procedures</a:t>
            </a:r>
            <a:br>
              <a:rPr lang="en-US" sz="3200" dirty="0"/>
            </a:br>
            <a:endParaRPr lang="en-US" sz="3200" dirty="0"/>
          </a:p>
        </p:txBody>
      </p:sp>
      <p:sp>
        <p:nvSpPr>
          <p:cNvPr id="3" name="Date Placeholder 2"/>
          <p:cNvSpPr>
            <a:spLocks noGrp="1"/>
          </p:cNvSpPr>
          <p:nvPr>
            <p:ph type="dt" sz="half" idx="10"/>
          </p:nvPr>
        </p:nvSpPr>
        <p:spPr/>
        <p:txBody>
          <a:bodyPr/>
          <a:lstStyle/>
          <a:p>
            <a:pPr>
              <a:defRPr/>
            </a:pPr>
            <a:r>
              <a:rPr lang="en-US" smtClean="0"/>
              <a:t>© COPY RIGHT AS</a:t>
            </a:r>
            <a:endParaRPr lang="en-US" dirty="0"/>
          </a:p>
        </p:txBody>
      </p:sp>
      <p:sp>
        <p:nvSpPr>
          <p:cNvPr id="4" name="Footer Placeholder 3"/>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p>
            <a:fld id="{FD6001E3-6553-43F5-96CD-FE3618865F05}" type="slidenum">
              <a:rPr lang="en-US" altLang="en-US" smtClean="0"/>
              <a:pPr/>
              <a:t>14</a:t>
            </a:fld>
            <a:endParaRPr lang="en-US" altLang="en-US"/>
          </a:p>
        </p:txBody>
      </p:sp>
    </p:spTree>
  </p:cSld>
  <p:clrMapOvr>
    <a:masterClrMapping/>
  </p:clrMapOvr>
  <p:transition spd="med">
    <p:fade/>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6"/>
          <p:cNvSpPr>
            <a:spLocks noChangeArrowheads="1"/>
          </p:cNvSpPr>
          <p:nvPr/>
        </p:nvSpPr>
        <p:spPr bwMode="auto">
          <a:xfrm>
            <a:off x="1293813" y="1066800"/>
            <a:ext cx="472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b="1"/>
              <a:t> </a:t>
            </a:r>
          </a:p>
        </p:txBody>
      </p:sp>
      <p:sp>
        <p:nvSpPr>
          <p:cNvPr id="2" name="Title 1"/>
          <p:cNvSpPr>
            <a:spLocks noGrp="1"/>
          </p:cNvSpPr>
          <p:nvPr>
            <p:ph type="title"/>
          </p:nvPr>
        </p:nvSpPr>
        <p:spPr>
          <a:xfrm>
            <a:off x="1096963" y="192088"/>
            <a:ext cx="10055225" cy="1449387"/>
          </a:xfrm>
        </p:spPr>
        <p:txBody>
          <a:bodyPr/>
          <a:lstStyle/>
          <a:p>
            <a:r>
              <a:rPr lang="en-US" dirty="0"/>
              <a:t>Integrative and positional negotiation</a:t>
            </a:r>
          </a:p>
        </p:txBody>
      </p:sp>
      <p:sp>
        <p:nvSpPr>
          <p:cNvPr id="3" name="Content Placeholder 2"/>
          <p:cNvSpPr>
            <a:spLocks noGrp="1"/>
          </p:cNvSpPr>
          <p:nvPr>
            <p:ph idx="1"/>
          </p:nvPr>
        </p:nvSpPr>
        <p:spPr/>
        <p:txBody>
          <a:bodyPr/>
          <a:lstStyle/>
          <a:p>
            <a:r>
              <a:rPr lang="en-US" dirty="0"/>
              <a:t>Integrative negotiation is an approach in which the parties’ goals are not seen as mutually exclusive and in which the focus is on making it possible for both sides to achieve their objectives.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140</a:t>
            </a:fld>
            <a:endParaRPr lang="en-US" altLang="en-US"/>
          </a:p>
        </p:txBody>
      </p:sp>
    </p:spTree>
  </p:cSld>
  <p:clrMapOvr>
    <a:masterClrMapping/>
  </p:clrMapOvr>
  <p:transition spd="med">
    <p:fade/>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Adversarial and cooperative </a:t>
            </a:r>
            <a:r>
              <a:rPr lang="en-US" dirty="0" smtClean="0"/>
              <a:t>styles</a:t>
            </a:r>
            <a:endParaRPr lang="en-US" dirty="0"/>
          </a:p>
        </p:txBody>
      </p:sp>
      <p:sp>
        <p:nvSpPr>
          <p:cNvPr id="3" name="Content Placeholder 2"/>
          <p:cNvSpPr>
            <a:spLocks noGrp="1"/>
          </p:cNvSpPr>
          <p:nvPr>
            <p:ph idx="1"/>
          </p:nvPr>
        </p:nvSpPr>
        <p:spPr/>
        <p:txBody>
          <a:bodyPr/>
          <a:lstStyle/>
          <a:p>
            <a:r>
              <a:rPr lang="en-US" dirty="0"/>
              <a:t>Cooperative and Competitive styles of negotiation aim to ultimately come to a problem resolution. In the cooperative style, the negotiator seeks for a win-win situation. The competitive style is a one-sided approach where only one benefits more than another. Overall, they can be effective styles when employed for the proper reasons. Here are some of their differences:</a:t>
            </a:r>
          </a:p>
          <a:p>
            <a:r>
              <a:rPr lang="en-US" dirty="0" smtClean="0"/>
              <a:t>Cooperative </a:t>
            </a:r>
            <a:r>
              <a:rPr lang="en-US" dirty="0"/>
              <a:t>style</a:t>
            </a:r>
          </a:p>
          <a:p>
            <a:pPr>
              <a:buFont typeface="Wingdings" panose="05000000000000000000" pitchFamily="2" charset="2"/>
              <a:buChar char="q"/>
            </a:pPr>
            <a:r>
              <a:rPr lang="en-US" dirty="0" smtClean="0"/>
              <a:t>All </a:t>
            </a:r>
            <a:r>
              <a:rPr lang="en-US" dirty="0"/>
              <a:t>parts listen to one another; all aim to seek benefit for one another so there is better, open communication</a:t>
            </a:r>
          </a:p>
          <a:p>
            <a:pPr>
              <a:buFont typeface="Wingdings" panose="05000000000000000000" pitchFamily="2" charset="2"/>
              <a:buChar char="q"/>
            </a:pPr>
            <a:r>
              <a:rPr lang="en-US" dirty="0"/>
              <a:t>The want for the common good gears toward a friendlier, most satisfying atmosphere.</a:t>
            </a:r>
          </a:p>
          <a:p>
            <a:pPr>
              <a:buFont typeface="Wingdings" panose="05000000000000000000" pitchFamily="2" charset="2"/>
              <a:buChar char="q"/>
            </a:pPr>
            <a:r>
              <a:rPr lang="en-US" dirty="0"/>
              <a:t>Parties share roles, assign tasks, and share responsibilities for the good of everyone involved.</a:t>
            </a:r>
          </a:p>
          <a:p>
            <a:pPr>
              <a:buFont typeface="Wingdings" panose="05000000000000000000" pitchFamily="2" charset="2"/>
              <a:buChar char="q"/>
            </a:pPr>
            <a:r>
              <a:rPr lang="en-US" dirty="0"/>
              <a:t>Rather than plan, cooperative negotiators collaborate. This gives validity to each of the members and their unique attributes.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141</a:t>
            </a:fld>
            <a:endParaRPr lang="en-US" altLang="en-US"/>
          </a:p>
        </p:txBody>
      </p:sp>
    </p:spTree>
    <p:extLst>
      <p:ext uri="{BB962C8B-B14F-4D97-AF65-F5344CB8AC3E}">
        <p14:creationId xmlns:p14="http://schemas.microsoft.com/office/powerpoint/2010/main" val="2710667896"/>
      </p:ext>
    </p:extLst>
  </p:cSld>
  <p:clrMapOvr>
    <a:masterClrMapping/>
  </p:clrMapOvr>
  <p:transition spd="med">
    <p:fade/>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Adversarial and cooperative </a:t>
            </a:r>
            <a:r>
              <a:rPr lang="en-US" dirty="0" smtClean="0"/>
              <a:t>styles</a:t>
            </a:r>
            <a:endParaRPr lang="en-US" dirty="0"/>
          </a:p>
        </p:txBody>
      </p:sp>
      <p:sp>
        <p:nvSpPr>
          <p:cNvPr id="3" name="Content Placeholder 2"/>
          <p:cNvSpPr>
            <a:spLocks noGrp="1"/>
          </p:cNvSpPr>
          <p:nvPr>
            <p:ph idx="1"/>
          </p:nvPr>
        </p:nvSpPr>
        <p:spPr>
          <a:xfrm>
            <a:off x="1096963" y="1846263"/>
            <a:ext cx="10055225" cy="4402137"/>
          </a:xfrm>
        </p:spPr>
        <p:txBody>
          <a:bodyPr/>
          <a:lstStyle/>
          <a:p>
            <a:r>
              <a:rPr lang="en-US" dirty="0"/>
              <a:t>The </a:t>
            </a:r>
            <a:r>
              <a:rPr lang="en-US" dirty="0" smtClean="0"/>
              <a:t> Adversarial  </a:t>
            </a:r>
            <a:r>
              <a:rPr lang="en-US" dirty="0"/>
              <a:t>negotiation strategy is more complicated because it is limited to the points of view, needs,  and wants of a few. The insistence of one party to dominate over another brings about potentially chaotic situations such as:</a:t>
            </a:r>
          </a:p>
          <a:p>
            <a:pPr>
              <a:buFont typeface="Wingdings" panose="05000000000000000000" pitchFamily="2" charset="2"/>
              <a:buChar char="q"/>
            </a:pPr>
            <a:r>
              <a:rPr lang="en-US" dirty="0" smtClean="0"/>
              <a:t>Miscommunication</a:t>
            </a:r>
            <a:r>
              <a:rPr lang="en-US" dirty="0"/>
              <a:t>, in the form of false interpretations and empty promises. Once miscommunication begins, the whole meeting goes </a:t>
            </a:r>
            <a:r>
              <a:rPr lang="en-US" dirty="0" smtClean="0"/>
              <a:t>useless. </a:t>
            </a:r>
            <a:endParaRPr lang="en-US" dirty="0"/>
          </a:p>
          <a:p>
            <a:pPr>
              <a:buFont typeface="Wingdings" panose="05000000000000000000" pitchFamily="2" charset="2"/>
              <a:buChar char="q"/>
            </a:pPr>
            <a:r>
              <a:rPr lang="en-US" dirty="0"/>
              <a:t>Antagonism caused by one party's obvious want to dominate occurs mainly because the other party does not feel validated or respected. </a:t>
            </a:r>
          </a:p>
          <a:p>
            <a:pPr>
              <a:buFont typeface="Wingdings" panose="05000000000000000000" pitchFamily="2" charset="2"/>
              <a:buChar char="q"/>
            </a:pPr>
            <a:r>
              <a:rPr lang="en-US" dirty="0"/>
              <a:t>Lack of communication also entails the dimming of </a:t>
            </a:r>
            <a:r>
              <a:rPr lang="en-US" dirty="0" smtClean="0"/>
              <a:t>boundaries </a:t>
            </a:r>
            <a:r>
              <a:rPr lang="en-US" dirty="0"/>
              <a:t>and the absence of delimitations that could enforce more effective productivity. </a:t>
            </a:r>
          </a:p>
          <a:p>
            <a:pPr>
              <a:buFont typeface="Wingdings" panose="05000000000000000000" pitchFamily="2" charset="2"/>
              <a:buChar char="q"/>
            </a:pPr>
            <a:r>
              <a:rPr lang="en-US" dirty="0"/>
              <a:t>One party will feel threatened by the other.</a:t>
            </a:r>
          </a:p>
          <a:p>
            <a:pPr>
              <a:buFont typeface="Wingdings" panose="05000000000000000000" pitchFamily="2" charset="2"/>
              <a:buChar char="q"/>
            </a:pPr>
            <a:r>
              <a:rPr lang="en-US" dirty="0"/>
              <a:t>Rather than collaborative efforts, there will be more power struggles and a tendency for survival of the fittest rather than mutual cooperation towards a goal.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142</a:t>
            </a:fld>
            <a:endParaRPr lang="en-US" altLang="en-US"/>
          </a:p>
        </p:txBody>
      </p:sp>
    </p:spTree>
    <p:extLst>
      <p:ext uri="{BB962C8B-B14F-4D97-AF65-F5344CB8AC3E}">
        <p14:creationId xmlns:p14="http://schemas.microsoft.com/office/powerpoint/2010/main" val="2278204621"/>
      </p:ext>
    </p:extLst>
  </p:cSld>
  <p:clrMapOvr>
    <a:masterClrMapping/>
  </p:clrMapOvr>
  <p:transition spd="med">
    <p:fade/>
  </p:transition>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i="1" dirty="0" smtClean="0"/>
              <a:t>Negotiation </a:t>
            </a:r>
            <a:r>
              <a:rPr lang="en-US" sz="2400" i="1" dirty="0"/>
              <a:t>styles </a:t>
            </a:r>
            <a:r>
              <a:rPr lang="en-US" sz="2400" dirty="0"/>
              <a:t>and their characteristics (Application)</a:t>
            </a:r>
          </a:p>
        </p:txBody>
      </p:sp>
      <p:sp>
        <p:nvSpPr>
          <p:cNvPr id="3" name="Content Placeholder 2"/>
          <p:cNvSpPr>
            <a:spLocks noGrp="1"/>
          </p:cNvSpPr>
          <p:nvPr>
            <p:ph idx="1"/>
          </p:nvPr>
        </p:nvSpPr>
        <p:spPr>
          <a:xfrm>
            <a:off x="1096963" y="1846263"/>
            <a:ext cx="9264649" cy="4022725"/>
          </a:xfrm>
        </p:spPr>
        <p:txBody>
          <a:bodyPr/>
          <a:lstStyle/>
          <a:p>
            <a:pPr algn="just"/>
            <a:r>
              <a:rPr lang="en-US" sz="2800" dirty="0" smtClean="0"/>
              <a:t>Assign group discussion and come out for “miscommunication types and  ways of overcome miscommunication ” in construction industry. </a:t>
            </a:r>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143</a:t>
            </a:fld>
            <a:endParaRPr lang="en-US" altLang="en-US"/>
          </a:p>
        </p:txBody>
      </p:sp>
      <p:sp>
        <p:nvSpPr>
          <p:cNvPr id="7" name="TextBox 6"/>
          <p:cNvSpPr txBox="1"/>
          <p:nvPr/>
        </p:nvSpPr>
        <p:spPr>
          <a:xfrm>
            <a:off x="10690523" y="1828800"/>
            <a:ext cx="461665" cy="4038600"/>
          </a:xfrm>
          <a:prstGeom prst="rect">
            <a:avLst/>
          </a:prstGeom>
          <a:solidFill>
            <a:schemeClr val="accent4">
              <a:lumMod val="60000"/>
              <a:lumOff val="40000"/>
            </a:schemeClr>
          </a:solidFill>
        </p:spPr>
        <p:txBody>
          <a:bodyPr vert="eaVert" wrap="square" rtlCol="0">
            <a:spAutoFit/>
          </a:bodyPr>
          <a:lstStyle/>
          <a:p>
            <a:r>
              <a:rPr lang="en-US" dirty="0" smtClean="0"/>
              <a:t> DISCUSSION</a:t>
            </a:r>
            <a:endParaRPr lang="en-US" dirty="0"/>
          </a:p>
        </p:txBody>
      </p:sp>
    </p:spTree>
    <p:extLst>
      <p:ext uri="{BB962C8B-B14F-4D97-AF65-F5344CB8AC3E}">
        <p14:creationId xmlns:p14="http://schemas.microsoft.com/office/powerpoint/2010/main" val="268148116"/>
      </p:ext>
    </p:extLst>
  </p:cSld>
  <p:clrMapOvr>
    <a:masterClrMapping/>
  </p:clrMapOvr>
  <p:transition spd="med">
    <p:fade/>
  </p:transition>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15</a:t>
            </a:r>
            <a:endParaRPr lang="en-US" sz="5400" dirty="0"/>
          </a:p>
        </p:txBody>
      </p:sp>
      <p:sp>
        <p:nvSpPr>
          <p:cNvPr id="21509" name="Text Placeholder 14"/>
          <p:cNvSpPr>
            <a:spLocks noGrp="1"/>
          </p:cNvSpPr>
          <p:nvPr>
            <p:ph type="body" sz="half" idx="2"/>
          </p:nvPr>
        </p:nvSpPr>
        <p:spPr>
          <a:xfrm>
            <a:off x="457200" y="2925763"/>
            <a:ext cx="3198813" cy="2255837"/>
          </a:xfrm>
        </p:spPr>
        <p:txBody>
          <a:bodyPr rtlCol="0" anchorCtr="1">
            <a:normAutofit lnSpcReduction="10000"/>
          </a:bodyPr>
          <a:lstStyle/>
          <a:p>
            <a:pPr defTabSz="914126" eaLnBrk="1" fontAlgn="auto" hangingPunct="1">
              <a:defRPr/>
            </a:pPr>
            <a:r>
              <a:rPr lang="en-US" sz="3200" b="1" dirty="0">
                <a:solidFill>
                  <a:schemeClr val="tx1"/>
                </a:solidFill>
              </a:rPr>
              <a:t>Ways to confirm resolution of conflict and types of agreed follow up action </a:t>
            </a:r>
            <a:endParaRPr lang="en-US" b="1" dirty="0" smtClean="0"/>
          </a:p>
        </p:txBody>
      </p:sp>
      <p:sp>
        <p:nvSpPr>
          <p:cNvPr id="63494"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2530667E-E078-42B5-B787-2679B5766A27}" type="slidenum">
              <a:rPr lang="en-US" altLang="en-US">
                <a:solidFill>
                  <a:schemeClr val="tx2"/>
                </a:solidFill>
              </a:rPr>
              <a:pPr eaLnBrk="1" hangingPunct="1"/>
              <a:t>144</a:t>
            </a:fld>
            <a:endParaRPr lang="en-US" altLang="en-US">
              <a:solidFill>
                <a:schemeClr val="tx2"/>
              </a:solidFill>
            </a:endParaRPr>
          </a:p>
        </p:txBody>
      </p:sp>
      <p:sp>
        <p:nvSpPr>
          <p:cNvPr id="3" name="Content Placeholder 2"/>
          <p:cNvSpPr>
            <a:spLocks noGrp="1"/>
          </p:cNvSpPr>
          <p:nvPr>
            <p:ph idx="1"/>
          </p:nvPr>
        </p:nvSpPr>
        <p:spPr>
          <a:xfrm>
            <a:off x="4418013" y="1905000"/>
            <a:ext cx="7315200" cy="3429000"/>
          </a:xfrm>
        </p:spPr>
        <p:txBody>
          <a:bodyPr rtlCol="0">
            <a:normAutofit/>
          </a:bodyPr>
          <a:lstStyle/>
          <a:p>
            <a:r>
              <a:rPr lang="en-US" sz="2800" i="1" dirty="0" smtClean="0"/>
              <a:t>Resolve </a:t>
            </a:r>
            <a:r>
              <a:rPr lang="en-US" sz="2800" i="1" dirty="0"/>
              <a:t>conflict </a:t>
            </a:r>
            <a:r>
              <a:rPr lang="en-US" sz="2800" dirty="0"/>
              <a:t>using appropriate </a:t>
            </a:r>
            <a:r>
              <a:rPr lang="en-US" sz="2800" i="1" dirty="0"/>
              <a:t>conflict resolution strategies, </a:t>
            </a:r>
            <a:r>
              <a:rPr lang="en-US" sz="2800" i="1" dirty="0" smtClean="0"/>
              <a:t>approaches and </a:t>
            </a:r>
            <a:r>
              <a:rPr lang="en-US" sz="2800" i="1" dirty="0"/>
              <a:t>techniques</a:t>
            </a:r>
            <a:endParaRPr lang="en-US" sz="2800" dirty="0">
              <a:solidFill>
                <a:schemeClr val="tx1">
                  <a:lumMod val="75000"/>
                  <a:lumOff val="25000"/>
                </a:schemeClr>
              </a:solidFill>
            </a:endParaRPr>
          </a:p>
        </p:txBody>
      </p:sp>
    </p:spTree>
  </p:cSld>
  <p:clrMapOvr>
    <a:masterClrMapping/>
  </p:clrMapOvr>
  <p:transition spd="med">
    <p:fade/>
  </p:transition>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Developing a new work plan and schedule to meet agreed upon </a:t>
            </a:r>
            <a:r>
              <a:rPr lang="en-US" dirty="0" smtClean="0"/>
              <a:t>schedule</a:t>
            </a:r>
            <a:endParaRPr lang="en-US" dirty="0"/>
          </a:p>
        </p:txBody>
      </p:sp>
      <p:sp>
        <p:nvSpPr>
          <p:cNvPr id="3" name="Content Placeholder 2"/>
          <p:cNvSpPr>
            <a:spLocks noGrp="1"/>
          </p:cNvSpPr>
          <p:nvPr>
            <p:ph idx="1"/>
          </p:nvPr>
        </p:nvSpPr>
        <p:spPr/>
        <p:txBody>
          <a:bodyPr/>
          <a:lstStyle/>
          <a:p>
            <a:r>
              <a:rPr lang="en-US" dirty="0" smtClean="0"/>
              <a:t>Developing a new work plan:</a:t>
            </a:r>
          </a:p>
          <a:p>
            <a:pPr>
              <a:buFont typeface="Wingdings" panose="05000000000000000000" pitchFamily="2" charset="2"/>
              <a:buChar char="q"/>
            </a:pPr>
            <a:r>
              <a:rPr lang="en-US" dirty="0"/>
              <a:t>Start with the most important conflict.</a:t>
            </a:r>
          </a:p>
          <a:p>
            <a:pPr>
              <a:buFont typeface="Wingdings" panose="05000000000000000000" pitchFamily="2" charset="2"/>
              <a:buChar char="q"/>
            </a:pPr>
            <a:r>
              <a:rPr lang="en-US" dirty="0"/>
              <a:t>Focus on the future.</a:t>
            </a:r>
          </a:p>
          <a:p>
            <a:pPr>
              <a:buFont typeface="Wingdings" panose="05000000000000000000" pitchFamily="2" charset="2"/>
              <a:buChar char="q"/>
            </a:pPr>
            <a:r>
              <a:rPr lang="en-US" dirty="0"/>
              <a:t>Set up future meeting </a:t>
            </a:r>
            <a:r>
              <a:rPr lang="en-US" dirty="0" smtClean="0"/>
              <a:t>times </a:t>
            </a:r>
            <a:r>
              <a:rPr lang="en-US" dirty="0"/>
              <a:t>to continue your discussions</a:t>
            </a:r>
            <a:r>
              <a:rPr lang="en-US" dirty="0" smtClean="0"/>
              <a:t>.</a:t>
            </a:r>
          </a:p>
          <a:p>
            <a:pPr marL="0" indent="0">
              <a:buNone/>
            </a:pPr>
            <a:endParaRPr lang="en-US" dirty="0"/>
          </a:p>
          <a:p>
            <a:pPr marL="0" indent="0">
              <a:buNone/>
            </a:pPr>
            <a:r>
              <a:rPr lang="en-US" dirty="0" smtClean="0"/>
              <a:t>Schedule a meeting</a:t>
            </a:r>
          </a:p>
          <a:p>
            <a:pPr>
              <a:buFont typeface="Wingdings" panose="05000000000000000000" pitchFamily="2" charset="2"/>
              <a:buChar char="q"/>
            </a:pPr>
            <a:r>
              <a:rPr lang="en-US" dirty="0"/>
              <a:t>Ask </a:t>
            </a:r>
            <a:r>
              <a:rPr lang="en-US" dirty="0" smtClean="0"/>
              <a:t>the persons concerned </a:t>
            </a:r>
            <a:r>
              <a:rPr lang="en-US" dirty="0"/>
              <a:t>to </a:t>
            </a:r>
            <a:r>
              <a:rPr lang="en-US" dirty="0" smtClean="0"/>
              <a:t>give </a:t>
            </a:r>
            <a:r>
              <a:rPr lang="en-US" dirty="0"/>
              <a:t>a time when it would be convenient to meet.</a:t>
            </a:r>
          </a:p>
          <a:p>
            <a:pPr>
              <a:buFont typeface="Wingdings" panose="05000000000000000000" pitchFamily="2" charset="2"/>
              <a:buChar char="q"/>
            </a:pPr>
            <a:r>
              <a:rPr lang="en-US" dirty="0"/>
              <a:t>Arrange to meet in a place where you won't be interrupted.</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145</a:t>
            </a:fld>
            <a:endParaRPr lang="en-US" altLang="en-US"/>
          </a:p>
        </p:txBody>
      </p:sp>
    </p:spTree>
  </p:cSld>
  <p:clrMapOvr>
    <a:masterClrMapping/>
  </p:clrMapOvr>
  <p:transition spd="med">
    <p:fade/>
  </p:transition>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Contacting of lawyer to review terms of </a:t>
            </a:r>
            <a:r>
              <a:rPr lang="en-US" dirty="0" smtClean="0"/>
              <a:t>contract</a:t>
            </a:r>
            <a:endParaRPr lang="en-US" dirty="0"/>
          </a:p>
        </p:txBody>
      </p:sp>
      <p:sp>
        <p:nvSpPr>
          <p:cNvPr id="3" name="Content Placeholder 2"/>
          <p:cNvSpPr>
            <a:spLocks noGrp="1"/>
          </p:cNvSpPr>
          <p:nvPr>
            <p:ph idx="1"/>
          </p:nvPr>
        </p:nvSpPr>
        <p:spPr/>
        <p:txBody>
          <a:bodyPr/>
          <a:lstStyle/>
          <a:p>
            <a:r>
              <a:rPr lang="en-US" dirty="0" smtClean="0"/>
              <a:t>Lawyer to review of contract:</a:t>
            </a:r>
          </a:p>
          <a:p>
            <a:pPr>
              <a:buFont typeface="Wingdings" panose="05000000000000000000" pitchFamily="2" charset="2"/>
              <a:buChar char="q"/>
            </a:pPr>
            <a:r>
              <a:rPr lang="en-US" dirty="0"/>
              <a:t> </a:t>
            </a:r>
            <a:r>
              <a:rPr lang="en-US" dirty="0" smtClean="0"/>
              <a:t>Contract with employees on terms and conditions</a:t>
            </a:r>
          </a:p>
          <a:p>
            <a:pPr>
              <a:buFont typeface="Wingdings" panose="05000000000000000000" pitchFamily="2" charset="2"/>
              <a:buChar char="q"/>
            </a:pPr>
            <a:r>
              <a:rPr lang="en-US" dirty="0"/>
              <a:t> </a:t>
            </a:r>
            <a:r>
              <a:rPr lang="en-US" dirty="0" smtClean="0"/>
              <a:t>Contact with vendors and suppliers </a:t>
            </a:r>
          </a:p>
          <a:p>
            <a:pPr>
              <a:buFont typeface="Wingdings" panose="05000000000000000000" pitchFamily="2" charset="2"/>
              <a:buChar char="q"/>
            </a:pPr>
            <a:r>
              <a:rPr lang="en-US" dirty="0" smtClean="0"/>
              <a:t> Employers legal duties</a:t>
            </a:r>
          </a:p>
          <a:p>
            <a:pPr>
              <a:buFont typeface="Wingdings" panose="05000000000000000000" pitchFamily="2" charset="2"/>
              <a:buChar char="q"/>
            </a:pPr>
            <a:r>
              <a:rPr lang="en-US" dirty="0"/>
              <a:t> </a:t>
            </a:r>
            <a:r>
              <a:rPr lang="en-US" dirty="0" smtClean="0"/>
              <a:t>WSH requirements on health ,  safety and welfare</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146</a:t>
            </a:fld>
            <a:endParaRPr lang="en-US" altLang="en-US"/>
          </a:p>
        </p:txBody>
      </p:sp>
    </p:spTree>
  </p:cSld>
  <p:clrMapOvr>
    <a:masterClrMapping/>
  </p:clrMapOvr>
  <p:transition spd="med">
    <p:fade/>
  </p:transition>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Ways </a:t>
            </a:r>
            <a:r>
              <a:rPr lang="en-US" sz="2400" dirty="0"/>
              <a:t>to confirm resolution of conflict and types of agreed follow up action</a:t>
            </a:r>
            <a:br>
              <a:rPr lang="en-US" sz="2400" dirty="0"/>
            </a:br>
            <a:r>
              <a:rPr lang="en-US" sz="2400" dirty="0"/>
              <a:t>(Application)</a:t>
            </a:r>
          </a:p>
        </p:txBody>
      </p:sp>
      <p:sp>
        <p:nvSpPr>
          <p:cNvPr id="3" name="Content Placeholder 2"/>
          <p:cNvSpPr>
            <a:spLocks noGrp="1"/>
          </p:cNvSpPr>
          <p:nvPr>
            <p:ph idx="1"/>
          </p:nvPr>
        </p:nvSpPr>
        <p:spPr>
          <a:xfrm>
            <a:off x="1096963" y="1846263"/>
            <a:ext cx="9264649" cy="4022725"/>
          </a:xfrm>
        </p:spPr>
        <p:txBody>
          <a:bodyPr/>
          <a:lstStyle/>
          <a:p>
            <a:pPr algn="just"/>
            <a:r>
              <a:rPr lang="en-US" sz="2800" dirty="0" smtClean="0"/>
              <a:t>Assign learners to write “ how to develop for a conflict work plan and schedule of meeting to resolve?”   </a:t>
            </a:r>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147</a:t>
            </a:fld>
            <a:endParaRPr lang="en-US" altLang="en-US"/>
          </a:p>
        </p:txBody>
      </p:sp>
      <p:sp>
        <p:nvSpPr>
          <p:cNvPr id="7" name="TextBox 6"/>
          <p:cNvSpPr txBox="1"/>
          <p:nvPr/>
        </p:nvSpPr>
        <p:spPr>
          <a:xfrm>
            <a:off x="10690523" y="1828800"/>
            <a:ext cx="461665" cy="4038600"/>
          </a:xfrm>
          <a:prstGeom prst="rect">
            <a:avLst/>
          </a:prstGeom>
          <a:solidFill>
            <a:schemeClr val="accent4">
              <a:lumMod val="60000"/>
              <a:lumOff val="40000"/>
            </a:schemeClr>
          </a:solidFill>
        </p:spPr>
        <p:txBody>
          <a:bodyPr vert="eaVert" wrap="square" rtlCol="0">
            <a:spAutoFit/>
          </a:bodyPr>
          <a:lstStyle/>
          <a:p>
            <a:r>
              <a:rPr lang="en-US" b="1" dirty="0" smtClean="0"/>
              <a:t>WRITTEN ASSIGNMENT </a:t>
            </a:r>
            <a:endParaRPr lang="en-US" b="1" dirty="0"/>
          </a:p>
        </p:txBody>
      </p:sp>
    </p:spTree>
    <p:extLst>
      <p:ext uri="{BB962C8B-B14F-4D97-AF65-F5344CB8AC3E}">
        <p14:creationId xmlns:p14="http://schemas.microsoft.com/office/powerpoint/2010/main" val="1093059703"/>
      </p:ext>
    </p:extLst>
  </p:cSld>
  <p:clrMapOvr>
    <a:masterClrMapping/>
  </p:clrMapOvr>
  <p:transition spd="med">
    <p:fade/>
  </p:transition>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16</a:t>
            </a:r>
            <a:endParaRPr lang="en-US" sz="5400" dirty="0"/>
          </a:p>
        </p:txBody>
      </p:sp>
      <p:sp>
        <p:nvSpPr>
          <p:cNvPr id="183301" name="Text Placeholder 14"/>
          <p:cNvSpPr>
            <a:spLocks noGrp="1"/>
          </p:cNvSpPr>
          <p:nvPr>
            <p:ph type="body" sz="half" idx="2"/>
          </p:nvPr>
        </p:nvSpPr>
        <p:spPr>
          <a:xfrm>
            <a:off x="457200" y="2925763"/>
            <a:ext cx="3198813" cy="2255837"/>
          </a:xfrm>
        </p:spPr>
        <p:txBody>
          <a:bodyPr anchorCtr="1"/>
          <a:lstStyle/>
          <a:p>
            <a:pPr eaLnBrk="1" hangingPunct="1"/>
            <a:r>
              <a:rPr lang="en-US" altLang="en-US" sz="3200" b="1" dirty="0" smtClean="0">
                <a:solidFill>
                  <a:schemeClr val="tx1"/>
                </a:solidFill>
              </a:rPr>
              <a:t>Sources of expert advice and mediation on conflict issues</a:t>
            </a:r>
            <a:endParaRPr lang="en-US" altLang="en-US" b="1" dirty="0" smtClean="0"/>
          </a:p>
        </p:txBody>
      </p:sp>
      <p:sp>
        <p:nvSpPr>
          <p:cNvPr id="64518"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9ED407F-8FD9-4319-8530-DFA0C23C77BB}" type="slidenum">
              <a:rPr lang="en-US" altLang="en-US">
                <a:solidFill>
                  <a:schemeClr val="tx2"/>
                </a:solidFill>
              </a:rPr>
              <a:pPr eaLnBrk="1" hangingPunct="1"/>
              <a:t>148</a:t>
            </a:fld>
            <a:endParaRPr lang="en-US" altLang="en-US">
              <a:solidFill>
                <a:schemeClr val="tx2"/>
              </a:solidFill>
            </a:endParaRPr>
          </a:p>
        </p:txBody>
      </p:sp>
      <p:sp>
        <p:nvSpPr>
          <p:cNvPr id="3" name="Content Placeholder 2"/>
          <p:cNvSpPr>
            <a:spLocks noGrp="1"/>
          </p:cNvSpPr>
          <p:nvPr>
            <p:ph idx="1"/>
          </p:nvPr>
        </p:nvSpPr>
        <p:spPr>
          <a:xfrm>
            <a:off x="4341812" y="2057400"/>
            <a:ext cx="7543799" cy="3429000"/>
          </a:xfrm>
        </p:spPr>
        <p:txBody>
          <a:bodyPr rtlCol="0">
            <a:normAutofit/>
          </a:bodyPr>
          <a:lstStyle/>
          <a:p>
            <a:r>
              <a:rPr lang="en-US" sz="2400" i="1" dirty="0" smtClean="0"/>
              <a:t>Resolve </a:t>
            </a:r>
            <a:r>
              <a:rPr lang="en-US" sz="2400" i="1" dirty="0"/>
              <a:t>conflict </a:t>
            </a:r>
            <a:r>
              <a:rPr lang="en-US" sz="2400" dirty="0"/>
              <a:t>using appropriate </a:t>
            </a:r>
            <a:r>
              <a:rPr lang="en-US" sz="2400" i="1" dirty="0"/>
              <a:t>conflict resolution strategies, </a:t>
            </a:r>
            <a:r>
              <a:rPr lang="en-US" sz="2400" i="1" dirty="0" smtClean="0"/>
              <a:t>approaches and </a:t>
            </a:r>
            <a:r>
              <a:rPr lang="en-US" sz="2400" i="1" dirty="0"/>
              <a:t>techniques</a:t>
            </a:r>
            <a:endParaRPr lang="en-US" sz="2400" dirty="0">
              <a:solidFill>
                <a:schemeClr val="tx1"/>
              </a:solidFill>
            </a:endParaRPr>
          </a:p>
        </p:txBody>
      </p:sp>
    </p:spTree>
  </p:cSld>
  <p:clrMapOvr>
    <a:masterClrMapping/>
  </p:clrMapOvr>
  <p:transition spd="med">
    <p:fade/>
  </p:transition>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Professional mediation services such as CASE</a:t>
            </a:r>
          </a:p>
        </p:txBody>
      </p:sp>
      <p:sp>
        <p:nvSpPr>
          <p:cNvPr id="3" name="Content Placeholder 2"/>
          <p:cNvSpPr>
            <a:spLocks noGrp="1"/>
          </p:cNvSpPr>
          <p:nvPr>
            <p:ph idx="1"/>
          </p:nvPr>
        </p:nvSpPr>
        <p:spPr>
          <a:xfrm>
            <a:off x="1096963" y="1846263"/>
            <a:ext cx="10255249" cy="4402137"/>
          </a:xfrm>
        </p:spPr>
        <p:txBody>
          <a:bodyPr/>
          <a:lstStyle/>
          <a:p>
            <a:r>
              <a:rPr lang="en-US" sz="2400" dirty="0" smtClean="0"/>
              <a:t>Availing sources of expert advise on conflict issues are important for mediating conflicts which include;</a:t>
            </a:r>
          </a:p>
          <a:p>
            <a:pPr>
              <a:buFont typeface="Wingdings" panose="05000000000000000000" pitchFamily="2" charset="2"/>
              <a:buChar char="q"/>
            </a:pPr>
            <a:r>
              <a:rPr lang="en-US" sz="2400" dirty="0"/>
              <a:t> </a:t>
            </a:r>
            <a:r>
              <a:rPr lang="en-US" sz="2400" dirty="0" smtClean="0"/>
              <a:t>Consumer and service provider conflict mediation through CASE</a:t>
            </a:r>
          </a:p>
          <a:p>
            <a:pPr>
              <a:buFont typeface="Wingdings" panose="05000000000000000000" pitchFamily="2" charset="2"/>
              <a:buChar char="q"/>
            </a:pPr>
            <a:r>
              <a:rPr lang="en-US" sz="2400" dirty="0"/>
              <a:t> </a:t>
            </a:r>
            <a:r>
              <a:rPr lang="en-US" sz="2400" dirty="0" smtClean="0"/>
              <a:t>Labor and employer conflict mediation through authorities (MOM)</a:t>
            </a:r>
          </a:p>
          <a:p>
            <a:pPr>
              <a:buFont typeface="Wingdings" panose="05000000000000000000" pitchFamily="2" charset="2"/>
              <a:buChar char="q"/>
            </a:pPr>
            <a:r>
              <a:rPr lang="en-US" sz="2400" dirty="0"/>
              <a:t> </a:t>
            </a:r>
            <a:r>
              <a:rPr lang="en-US" sz="2400" dirty="0" smtClean="0"/>
              <a:t>Mediation among contractor and subcontractors through authorities and consultants </a:t>
            </a:r>
          </a:p>
          <a:p>
            <a:pPr marL="0" indent="0" algn="just">
              <a:buNone/>
            </a:pPr>
            <a:r>
              <a:rPr lang="en-US" sz="2400" dirty="0" smtClean="0"/>
              <a:t>Mediation services will </a:t>
            </a:r>
            <a:r>
              <a:rPr lang="en-US" sz="2400" dirty="0"/>
              <a:t>satisfy themselves that the parties to the mediation and their advisers understand the characteristics of the mediation process, their roles as parties and advisers, and the role of a mediator. </a:t>
            </a:r>
            <a:r>
              <a:rPr lang="en-US" sz="2400" dirty="0" smtClean="0"/>
              <a:t>It </a:t>
            </a:r>
            <a:r>
              <a:rPr lang="en-US" sz="2400" dirty="0"/>
              <a:t>is best practice for those terms to be contained in a written Mediation Agreement unless the parties or the circumstances dictate otherwise.</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149</a:t>
            </a:fld>
            <a:endParaRPr lang="en-US" altLang="en-US"/>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4800" dirty="0"/>
              <a:t>Organizational communication policies and procedures</a:t>
            </a:r>
            <a:endParaRPr lang="en-US" dirty="0"/>
          </a:p>
        </p:txBody>
      </p:sp>
      <p:sp>
        <p:nvSpPr>
          <p:cNvPr id="8" name="Content Placeholder 7"/>
          <p:cNvSpPr>
            <a:spLocks noGrp="1"/>
          </p:cNvSpPr>
          <p:nvPr>
            <p:ph idx="1"/>
          </p:nvPr>
        </p:nvSpPr>
        <p:spPr/>
        <p:txBody>
          <a:bodyPr/>
          <a:lstStyle/>
          <a:p>
            <a:r>
              <a:rPr lang="en-US" dirty="0"/>
              <a:t>Working with the press </a:t>
            </a:r>
            <a:endParaRPr lang="en-US" dirty="0" smtClean="0"/>
          </a:p>
          <a:p>
            <a:r>
              <a:rPr lang="en-US" dirty="0" smtClean="0"/>
              <a:t>There </a:t>
            </a:r>
            <a:r>
              <a:rPr lang="en-US" dirty="0"/>
              <a:t>are standard tools that you should have prepared before you begin doing media relations for your project. These include: </a:t>
            </a:r>
            <a:endParaRPr lang="en-US" dirty="0" smtClean="0"/>
          </a:p>
          <a:p>
            <a:pPr>
              <a:buFont typeface="Wingdings" panose="05000000000000000000" pitchFamily="2" charset="2"/>
              <a:buChar char="q"/>
            </a:pPr>
            <a:r>
              <a:rPr lang="en-US" dirty="0" smtClean="0"/>
              <a:t>Communication </a:t>
            </a:r>
            <a:r>
              <a:rPr lang="en-US" dirty="0"/>
              <a:t>plan for the overall media </a:t>
            </a:r>
            <a:r>
              <a:rPr lang="en-US" dirty="0" smtClean="0"/>
              <a:t>strategy</a:t>
            </a:r>
          </a:p>
          <a:p>
            <a:pPr>
              <a:buFont typeface="Wingdings" panose="05000000000000000000" pitchFamily="2" charset="2"/>
              <a:buChar char="q"/>
            </a:pPr>
            <a:r>
              <a:rPr lang="en-US" dirty="0" smtClean="0"/>
              <a:t>Press report </a:t>
            </a:r>
            <a:r>
              <a:rPr lang="en-US" dirty="0"/>
              <a:t>with information about your </a:t>
            </a:r>
            <a:r>
              <a:rPr lang="en-US" dirty="0" smtClean="0"/>
              <a:t>company and activities</a:t>
            </a:r>
          </a:p>
          <a:p>
            <a:pPr>
              <a:buFont typeface="Wingdings" panose="05000000000000000000" pitchFamily="2" charset="2"/>
              <a:buChar char="q"/>
            </a:pPr>
            <a:r>
              <a:rPr lang="en-US" dirty="0" smtClean="0"/>
              <a:t>Media </a:t>
            </a:r>
            <a:r>
              <a:rPr lang="en-US" dirty="0"/>
              <a:t>lists with contact details for key </a:t>
            </a:r>
            <a:r>
              <a:rPr lang="en-US" dirty="0" smtClean="0"/>
              <a:t>journalists</a:t>
            </a:r>
          </a:p>
          <a:p>
            <a:pPr>
              <a:buFont typeface="Wingdings" panose="05000000000000000000" pitchFamily="2" charset="2"/>
              <a:buChar char="q"/>
            </a:pPr>
            <a:r>
              <a:rPr lang="en-US" dirty="0" smtClean="0"/>
              <a:t>Photos </a:t>
            </a:r>
            <a:r>
              <a:rPr lang="en-US" dirty="0"/>
              <a:t>(preferably uploaded on your webpage) </a:t>
            </a:r>
            <a:endParaRPr lang="en-US" dirty="0" smtClean="0"/>
          </a:p>
          <a:p>
            <a:pPr>
              <a:buFont typeface="Wingdings" panose="05000000000000000000" pitchFamily="2" charset="2"/>
              <a:buChar char="q"/>
            </a:pPr>
            <a:r>
              <a:rPr lang="en-US" dirty="0" smtClean="0"/>
              <a:t>Writing </a:t>
            </a:r>
            <a:r>
              <a:rPr lang="en-US" dirty="0"/>
              <a:t>style guide to ensure everyone writes consistent materials </a:t>
            </a:r>
            <a:endParaRPr lang="en-US" dirty="0" smtClean="0"/>
          </a:p>
          <a:p>
            <a:pPr>
              <a:buFont typeface="Wingdings" panose="05000000000000000000" pitchFamily="2" charset="2"/>
              <a:buChar char="q"/>
            </a:pPr>
            <a:r>
              <a:rPr lang="en-US" dirty="0" smtClean="0"/>
              <a:t>Events </a:t>
            </a:r>
            <a:r>
              <a:rPr lang="en-US" dirty="0"/>
              <a:t>calendar of forthcoming events you are taking part </a:t>
            </a:r>
            <a:r>
              <a:rPr lang="en-US" dirty="0" smtClean="0"/>
              <a:t>in</a:t>
            </a:r>
          </a:p>
          <a:p>
            <a:pPr>
              <a:buFont typeface="Wingdings" panose="05000000000000000000" pitchFamily="2" charset="2"/>
              <a:buChar char="q"/>
            </a:pPr>
            <a:r>
              <a:rPr lang="en-US" dirty="0" smtClean="0"/>
              <a:t>Facts and figures related to any incidents in the workplace (in case of accident and incidents)</a:t>
            </a:r>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15</a:t>
            </a:fld>
            <a:endParaRPr lang="en-US" altLang="en-US"/>
          </a:p>
        </p:txBody>
      </p:sp>
    </p:spTree>
    <p:extLst>
      <p:ext uri="{BB962C8B-B14F-4D97-AF65-F5344CB8AC3E}">
        <p14:creationId xmlns:p14="http://schemas.microsoft.com/office/powerpoint/2010/main" val="442964831"/>
      </p:ext>
    </p:extLst>
  </p:cSld>
  <p:clrMapOvr>
    <a:masterClrMapping/>
  </p:clrMapOvr>
  <p:transition spd="med">
    <p:fade/>
  </p:transition>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Professional legal advice</a:t>
            </a:r>
          </a:p>
        </p:txBody>
      </p:sp>
      <p:sp>
        <p:nvSpPr>
          <p:cNvPr id="3" name="Content Placeholder 2"/>
          <p:cNvSpPr>
            <a:spLocks noGrp="1"/>
          </p:cNvSpPr>
          <p:nvPr>
            <p:ph idx="1"/>
          </p:nvPr>
        </p:nvSpPr>
        <p:spPr/>
        <p:txBody>
          <a:bodyPr/>
          <a:lstStyle/>
          <a:p>
            <a:r>
              <a:rPr lang="en-US" sz="2400" dirty="0" smtClean="0"/>
              <a:t>Professional legal services are essential and these include;</a:t>
            </a:r>
          </a:p>
          <a:p>
            <a:pPr>
              <a:buFont typeface="Wingdings" panose="05000000000000000000" pitchFamily="2" charset="2"/>
              <a:buChar char="q"/>
            </a:pPr>
            <a:r>
              <a:rPr lang="en-US" sz="2400" dirty="0"/>
              <a:t> </a:t>
            </a:r>
            <a:r>
              <a:rPr lang="en-US" sz="2400" dirty="0" smtClean="0"/>
              <a:t>Labor and employer on compensation issues</a:t>
            </a:r>
          </a:p>
          <a:p>
            <a:pPr>
              <a:buFont typeface="Wingdings" panose="05000000000000000000" pitchFamily="2" charset="2"/>
              <a:buChar char="q"/>
            </a:pPr>
            <a:r>
              <a:rPr lang="en-US" sz="2400" dirty="0"/>
              <a:t> </a:t>
            </a:r>
            <a:r>
              <a:rPr lang="en-US" sz="2400" dirty="0" smtClean="0"/>
              <a:t>WSH issues pertaining welfare</a:t>
            </a:r>
          </a:p>
          <a:p>
            <a:pPr>
              <a:buFont typeface="Wingdings" panose="05000000000000000000" pitchFamily="2" charset="2"/>
              <a:buChar char="q"/>
            </a:pPr>
            <a:r>
              <a:rPr lang="en-US" sz="2400" dirty="0"/>
              <a:t> </a:t>
            </a:r>
            <a:r>
              <a:rPr lang="en-US" sz="2400" dirty="0" smtClean="0"/>
              <a:t>Contract conflicts between various vendors, suppliers</a:t>
            </a:r>
          </a:p>
          <a:p>
            <a:pPr>
              <a:buFont typeface="Wingdings" panose="05000000000000000000" pitchFamily="2" charset="2"/>
              <a:buChar char="q"/>
            </a:pPr>
            <a:r>
              <a:rPr lang="en-US" sz="2400" dirty="0" smtClean="0"/>
              <a:t> any other conflicts arising in the workplace </a:t>
            </a:r>
            <a:endParaRPr lang="en-US" sz="2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150</a:t>
            </a:fld>
            <a:endParaRPr lang="en-US" altLang="en-US"/>
          </a:p>
        </p:txBody>
      </p:sp>
    </p:spTree>
  </p:cSld>
  <p:clrMapOvr>
    <a:masterClrMapping/>
  </p:clrMapOvr>
  <p:transition spd="med">
    <p:fade/>
  </p:transition>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Professional counselling services and assistance from </a:t>
            </a:r>
            <a:r>
              <a:rPr lang="en-US" dirty="0" smtClean="0"/>
              <a:t>agencies</a:t>
            </a:r>
            <a:endParaRPr lang="en-US" dirty="0"/>
          </a:p>
        </p:txBody>
      </p:sp>
      <p:sp>
        <p:nvSpPr>
          <p:cNvPr id="3" name="Content Placeholder 2"/>
          <p:cNvSpPr>
            <a:spLocks noGrp="1"/>
          </p:cNvSpPr>
          <p:nvPr>
            <p:ph idx="1"/>
          </p:nvPr>
        </p:nvSpPr>
        <p:spPr/>
        <p:txBody>
          <a:bodyPr/>
          <a:lstStyle/>
          <a:p>
            <a:r>
              <a:rPr lang="en-US" sz="2400" dirty="0" smtClean="0"/>
              <a:t>Professional counselling services and assistance from agencies include;</a:t>
            </a:r>
          </a:p>
          <a:p>
            <a:pPr>
              <a:buFont typeface="Wingdings" panose="05000000000000000000" pitchFamily="2" charset="2"/>
              <a:buChar char="q"/>
            </a:pPr>
            <a:r>
              <a:rPr lang="en-US" sz="2400" dirty="0"/>
              <a:t> </a:t>
            </a:r>
            <a:r>
              <a:rPr lang="en-US" sz="2400" dirty="0" smtClean="0"/>
              <a:t>Hazardous work advise and counselling from expert agencies (</a:t>
            </a:r>
            <a:r>
              <a:rPr lang="en-US" sz="2400" dirty="0" err="1" smtClean="0"/>
              <a:t>eg</a:t>
            </a:r>
            <a:r>
              <a:rPr lang="en-US" sz="2400" dirty="0" smtClean="0"/>
              <a:t>; asbestosis)</a:t>
            </a:r>
          </a:p>
          <a:p>
            <a:pPr>
              <a:buFont typeface="Wingdings" panose="05000000000000000000" pitchFamily="2" charset="2"/>
              <a:buChar char="q"/>
            </a:pPr>
            <a:r>
              <a:rPr lang="en-US" sz="2400" dirty="0"/>
              <a:t> </a:t>
            </a:r>
            <a:r>
              <a:rPr lang="en-US" sz="2400" dirty="0" smtClean="0"/>
              <a:t>Occupational medical counselling</a:t>
            </a:r>
          </a:p>
          <a:p>
            <a:pPr>
              <a:buFont typeface="Wingdings" panose="05000000000000000000" pitchFamily="2" charset="2"/>
              <a:buChar char="q"/>
            </a:pPr>
            <a:r>
              <a:rPr lang="en-US" sz="2400" dirty="0"/>
              <a:t> </a:t>
            </a:r>
            <a:r>
              <a:rPr lang="en-US" sz="2400" dirty="0" smtClean="0"/>
              <a:t>Labor welfare related counselling</a:t>
            </a:r>
          </a:p>
          <a:p>
            <a:pPr>
              <a:buFont typeface="Wingdings" panose="05000000000000000000" pitchFamily="2" charset="2"/>
              <a:buChar char="q"/>
            </a:pPr>
            <a:r>
              <a:rPr lang="en-US" sz="2400" dirty="0"/>
              <a:t> </a:t>
            </a:r>
            <a:r>
              <a:rPr lang="en-US" sz="2400" dirty="0" smtClean="0"/>
              <a:t>Compliance of regulations counselling</a:t>
            </a:r>
          </a:p>
          <a:p>
            <a:pPr marL="0" indent="0">
              <a:buNone/>
            </a:pPr>
            <a:endParaRPr lang="en-US" sz="2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151</a:t>
            </a:fld>
            <a:endParaRPr lang="en-US" altLang="en-US"/>
          </a:p>
        </p:txBody>
      </p:sp>
    </p:spTree>
  </p:cSld>
  <p:clrMapOvr>
    <a:masterClrMapping/>
  </p:clrMapOvr>
  <p:transition spd="med">
    <p:fade/>
  </p:transition>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Involve parties that may include:</a:t>
            </a:r>
          </a:p>
        </p:txBody>
      </p:sp>
      <p:sp>
        <p:nvSpPr>
          <p:cNvPr id="3" name="Content Placeholder 2"/>
          <p:cNvSpPr>
            <a:spLocks noGrp="1"/>
          </p:cNvSpPr>
          <p:nvPr>
            <p:ph idx="1"/>
          </p:nvPr>
        </p:nvSpPr>
        <p:spPr>
          <a:xfrm>
            <a:off x="1125855" y="1905000"/>
            <a:ext cx="10055225" cy="4022725"/>
          </a:xfrm>
        </p:spPr>
        <p:txBody>
          <a:bodyPr/>
          <a:lstStyle/>
          <a:p>
            <a:pPr>
              <a:buFont typeface="Wingdings" panose="05000000000000000000" pitchFamily="2" charset="2"/>
              <a:buChar char="§"/>
            </a:pPr>
            <a:r>
              <a:rPr lang="en-US" dirty="0"/>
              <a:t> Management</a:t>
            </a:r>
          </a:p>
          <a:p>
            <a:pPr>
              <a:buFont typeface="Wingdings" panose="05000000000000000000" pitchFamily="2" charset="2"/>
              <a:buChar char="§"/>
            </a:pPr>
            <a:r>
              <a:rPr lang="en-US" dirty="0"/>
              <a:t> Unions</a:t>
            </a:r>
          </a:p>
          <a:p>
            <a:pPr>
              <a:buFont typeface="Wingdings" panose="05000000000000000000" pitchFamily="2" charset="2"/>
              <a:buChar char="§"/>
            </a:pPr>
            <a:r>
              <a:rPr lang="en-US" dirty="0"/>
              <a:t> Government bodies and agencies</a:t>
            </a:r>
          </a:p>
          <a:p>
            <a:pPr>
              <a:buFont typeface="Wingdings" panose="05000000000000000000" pitchFamily="2" charset="2"/>
              <a:buChar char="§"/>
            </a:pPr>
            <a:r>
              <a:rPr lang="en-US" dirty="0"/>
              <a:t> Other </a:t>
            </a:r>
            <a:r>
              <a:rPr lang="en-US" dirty="0" smtClean="0"/>
              <a:t>organizations</a:t>
            </a:r>
            <a:endParaRPr lang="en-US" dirty="0"/>
          </a:p>
          <a:p>
            <a:pPr>
              <a:buFont typeface="Wingdings" panose="05000000000000000000" pitchFamily="2" charset="2"/>
              <a:buChar char="§"/>
            </a:pPr>
            <a:r>
              <a:rPr lang="en-US" dirty="0"/>
              <a:t> Suppliers</a:t>
            </a:r>
          </a:p>
          <a:p>
            <a:pPr>
              <a:buFont typeface="Wingdings" panose="05000000000000000000" pitchFamily="2" charset="2"/>
              <a:buChar char="§"/>
            </a:pPr>
            <a:r>
              <a:rPr lang="en-US" dirty="0"/>
              <a:t> Customers</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152</a:t>
            </a:fld>
            <a:endParaRPr lang="en-US" altLang="en-US"/>
          </a:p>
        </p:txBody>
      </p:sp>
    </p:spTree>
  </p:cSld>
  <p:clrMapOvr>
    <a:masterClrMapping/>
  </p:clrMapOvr>
  <p:transition spd="med">
    <p:fade/>
  </p:transition>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Evidence Sources</a:t>
            </a:r>
            <a:br>
              <a:rPr lang="en-US" b="1" dirty="0"/>
            </a:br>
            <a:r>
              <a:rPr lang="en-US" sz="2200" dirty="0"/>
              <a:t>Types of proof (product, process and knowledge evidences) an individual may produce to</a:t>
            </a:r>
            <a:br>
              <a:rPr lang="en-US" sz="2200" dirty="0"/>
            </a:br>
            <a:r>
              <a:rPr lang="en-US" sz="2200" dirty="0"/>
              <a:t>demonstrate competent performance</a:t>
            </a:r>
          </a:p>
        </p:txBody>
      </p:sp>
      <p:sp>
        <p:nvSpPr>
          <p:cNvPr id="3" name="Content Placeholder 2"/>
          <p:cNvSpPr>
            <a:spLocks noGrp="1"/>
          </p:cNvSpPr>
          <p:nvPr>
            <p:ph idx="1"/>
          </p:nvPr>
        </p:nvSpPr>
        <p:spPr>
          <a:xfrm>
            <a:off x="1096963" y="1846263"/>
            <a:ext cx="10055225" cy="4249737"/>
          </a:xfrm>
        </p:spPr>
        <p:txBody>
          <a:bodyPr/>
          <a:lstStyle/>
          <a:p>
            <a:r>
              <a:rPr lang="en-US" b="1" dirty="0"/>
              <a:t>Product evidence may include:</a:t>
            </a:r>
          </a:p>
          <a:p>
            <a:r>
              <a:rPr lang="en-US" dirty="0"/>
              <a:t>• Details of </a:t>
            </a:r>
            <a:r>
              <a:rPr lang="en-US" dirty="0" err="1"/>
              <a:t>organisational</a:t>
            </a:r>
            <a:r>
              <a:rPr lang="en-US" dirty="0"/>
              <a:t> communication policies and procedures </a:t>
            </a:r>
            <a:r>
              <a:rPr lang="en-US" dirty="0" smtClean="0"/>
              <a:t>are communicated </a:t>
            </a:r>
            <a:r>
              <a:rPr lang="en-US" dirty="0"/>
              <a:t>to staff using appropriate communication </a:t>
            </a:r>
            <a:r>
              <a:rPr lang="en-US" dirty="0" smtClean="0"/>
              <a:t>channels </a:t>
            </a:r>
          </a:p>
          <a:p>
            <a:r>
              <a:rPr lang="en-US" dirty="0"/>
              <a:t>• Latest and relevant work-related information are communicated to </a:t>
            </a:r>
            <a:r>
              <a:rPr lang="en-US" dirty="0" smtClean="0"/>
              <a:t>staff using </a:t>
            </a:r>
            <a:r>
              <a:rPr lang="en-US" dirty="0"/>
              <a:t>appropriate communication channels</a:t>
            </a:r>
          </a:p>
          <a:p>
            <a:r>
              <a:rPr lang="en-US" dirty="0"/>
              <a:t>• Activities that take into account diversity issues are carried out to </a:t>
            </a:r>
            <a:r>
              <a:rPr lang="en-US" dirty="0" smtClean="0"/>
              <a:t>promote effective </a:t>
            </a:r>
            <a:r>
              <a:rPr lang="en-US" dirty="0"/>
              <a:t>communication</a:t>
            </a:r>
          </a:p>
          <a:p>
            <a:r>
              <a:rPr lang="en-US" dirty="0"/>
              <a:t>• Appropriate communication techniques and tools that suit different </a:t>
            </a:r>
            <a:r>
              <a:rPr lang="en-US" dirty="0" smtClean="0"/>
              <a:t>styles for </a:t>
            </a:r>
            <a:r>
              <a:rPr lang="en-US" dirty="0"/>
              <a:t>communicating are identified</a:t>
            </a:r>
          </a:p>
          <a:p>
            <a:r>
              <a:rPr lang="en-US" dirty="0"/>
              <a:t>• Nature and details of conflict situation are established</a:t>
            </a:r>
          </a:p>
          <a:p>
            <a:r>
              <a:rPr lang="en-US" dirty="0"/>
              <a:t>• Appropriate conflict resolution strategies are developed</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153</a:t>
            </a:fld>
            <a:endParaRPr lang="en-US" altLang="en-US"/>
          </a:p>
        </p:txBody>
      </p:sp>
    </p:spTree>
    <p:extLst>
      <p:ext uri="{BB962C8B-B14F-4D97-AF65-F5344CB8AC3E}">
        <p14:creationId xmlns:p14="http://schemas.microsoft.com/office/powerpoint/2010/main" val="1494080508"/>
      </p:ext>
    </p:extLst>
  </p:cSld>
  <p:clrMapOvr>
    <a:masterClrMapping/>
  </p:clrMapOvr>
  <p:transition spd="med">
    <p:fade/>
  </p:transition>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Process </a:t>
            </a:r>
            <a:r>
              <a:rPr lang="en-US" dirty="0" smtClean="0"/>
              <a:t>evidence</a:t>
            </a:r>
            <a:endParaRPr lang="en-US" dirty="0"/>
          </a:p>
        </p:txBody>
      </p:sp>
      <p:sp>
        <p:nvSpPr>
          <p:cNvPr id="3" name="Content Placeholder 2"/>
          <p:cNvSpPr>
            <a:spLocks noGrp="1"/>
          </p:cNvSpPr>
          <p:nvPr>
            <p:ph idx="1"/>
          </p:nvPr>
        </p:nvSpPr>
        <p:spPr>
          <a:xfrm>
            <a:off x="1096963" y="1846263"/>
            <a:ext cx="10055225" cy="4402137"/>
          </a:xfrm>
        </p:spPr>
        <p:txBody>
          <a:bodyPr/>
          <a:lstStyle/>
          <a:p>
            <a:r>
              <a:rPr lang="en-US" dirty="0" smtClean="0"/>
              <a:t>Observation </a:t>
            </a:r>
            <a:r>
              <a:rPr lang="en-US" dirty="0"/>
              <a:t>of:</a:t>
            </a:r>
          </a:p>
          <a:p>
            <a:r>
              <a:rPr lang="en-US" dirty="0"/>
              <a:t>• Communicating </a:t>
            </a:r>
            <a:r>
              <a:rPr lang="en-US" dirty="0" err="1"/>
              <a:t>organisational</a:t>
            </a:r>
            <a:r>
              <a:rPr lang="en-US" dirty="0"/>
              <a:t> communication policies and procedures </a:t>
            </a:r>
            <a:r>
              <a:rPr lang="en-US" dirty="0" smtClean="0"/>
              <a:t>to staff </a:t>
            </a:r>
            <a:r>
              <a:rPr lang="en-US" dirty="0"/>
              <a:t>and monitoring their compliance</a:t>
            </a:r>
          </a:p>
          <a:p>
            <a:r>
              <a:rPr lang="en-US" dirty="0"/>
              <a:t>• Maintaining channels of communication to update staff on latest </a:t>
            </a:r>
            <a:r>
              <a:rPr lang="en-US" dirty="0" smtClean="0"/>
              <a:t>and relevant </a:t>
            </a:r>
            <a:r>
              <a:rPr lang="en-US" dirty="0"/>
              <a:t>information according to </a:t>
            </a:r>
            <a:r>
              <a:rPr lang="en-US" dirty="0" err="1"/>
              <a:t>organisational</a:t>
            </a:r>
            <a:r>
              <a:rPr lang="en-US" dirty="0"/>
              <a:t> communication </a:t>
            </a:r>
            <a:r>
              <a:rPr lang="en-US" dirty="0" smtClean="0"/>
              <a:t>policies and </a:t>
            </a:r>
            <a:r>
              <a:rPr lang="en-US" dirty="0"/>
              <a:t>procedures</a:t>
            </a:r>
          </a:p>
          <a:p>
            <a:r>
              <a:rPr lang="en-US" dirty="0"/>
              <a:t>• Promoting effective communication among staff taking into </a:t>
            </a:r>
            <a:r>
              <a:rPr lang="en-US" dirty="0" smtClean="0"/>
              <a:t>account diversity </a:t>
            </a:r>
            <a:r>
              <a:rPr lang="en-US" dirty="0"/>
              <a:t>issues</a:t>
            </a:r>
          </a:p>
          <a:p>
            <a:r>
              <a:rPr lang="en-US" dirty="0"/>
              <a:t>• Determining what communication techniques and tools to use to cater </a:t>
            </a:r>
            <a:r>
              <a:rPr lang="en-US" dirty="0" smtClean="0"/>
              <a:t>to the </a:t>
            </a:r>
            <a:r>
              <a:rPr lang="en-US" dirty="0"/>
              <a:t>different communication styles of people</a:t>
            </a:r>
          </a:p>
          <a:p>
            <a:r>
              <a:rPr lang="en-US" dirty="0"/>
              <a:t>• Assessing conflict situation and developing conflict resolution strategies</a:t>
            </a:r>
          </a:p>
          <a:p>
            <a:r>
              <a:rPr lang="en-US" dirty="0"/>
              <a:t>• Resolving conflict using conflict resolution strategies, approaches </a:t>
            </a:r>
            <a:r>
              <a:rPr lang="en-US" dirty="0" smtClean="0"/>
              <a:t>and techniques</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154</a:t>
            </a:fld>
            <a:endParaRPr lang="en-US" altLang="en-US"/>
          </a:p>
        </p:txBody>
      </p:sp>
    </p:spTree>
    <p:extLst>
      <p:ext uri="{BB962C8B-B14F-4D97-AF65-F5344CB8AC3E}">
        <p14:creationId xmlns:p14="http://schemas.microsoft.com/office/powerpoint/2010/main" val="2265279414"/>
      </p:ext>
    </p:extLst>
  </p:cSld>
  <p:clrMapOvr>
    <a:masterClrMapping/>
  </p:clrMapOvr>
  <p:transition spd="med">
    <p:fade/>
  </p:transition>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a:t>
            </a:r>
            <a:r>
              <a:rPr lang="en-US" dirty="0" smtClean="0"/>
              <a:t>evidence</a:t>
            </a:r>
            <a:endParaRPr lang="en-US" dirty="0"/>
          </a:p>
        </p:txBody>
      </p:sp>
      <p:sp>
        <p:nvSpPr>
          <p:cNvPr id="3" name="Content Placeholder 2"/>
          <p:cNvSpPr>
            <a:spLocks noGrp="1"/>
          </p:cNvSpPr>
          <p:nvPr>
            <p:ph idx="1"/>
          </p:nvPr>
        </p:nvSpPr>
        <p:spPr>
          <a:xfrm>
            <a:off x="1096963" y="1846263"/>
            <a:ext cx="10055225" cy="4554537"/>
          </a:xfrm>
        </p:spPr>
        <p:txBody>
          <a:bodyPr/>
          <a:lstStyle/>
          <a:p>
            <a:r>
              <a:rPr lang="en-US" sz="2000" dirty="0" smtClean="0"/>
              <a:t>• </a:t>
            </a:r>
            <a:r>
              <a:rPr lang="en-US" sz="2000" dirty="0"/>
              <a:t>Explanation of the aspects to consider when maintaining channels </a:t>
            </a:r>
            <a:r>
              <a:rPr lang="en-US" sz="2000" dirty="0" smtClean="0"/>
              <a:t>of communication </a:t>
            </a:r>
            <a:endParaRPr lang="en-US" sz="2000" dirty="0"/>
          </a:p>
          <a:p>
            <a:r>
              <a:rPr lang="en-US" sz="2000" dirty="0"/>
              <a:t>• Explanation of the barriers to effective communication</a:t>
            </a:r>
          </a:p>
          <a:p>
            <a:r>
              <a:rPr lang="en-US" sz="2000" dirty="0"/>
              <a:t>• Application of methods to coach staff in using effective </a:t>
            </a:r>
            <a:r>
              <a:rPr lang="en-US" sz="2000" dirty="0" smtClean="0"/>
              <a:t>communication techniques</a:t>
            </a:r>
            <a:endParaRPr lang="en-US" sz="2000" dirty="0"/>
          </a:p>
          <a:p>
            <a:r>
              <a:rPr lang="en-US" sz="2000" dirty="0"/>
              <a:t>• Explanation of the </a:t>
            </a:r>
            <a:r>
              <a:rPr lang="en-US" sz="2000" dirty="0" err="1"/>
              <a:t>organisational</a:t>
            </a:r>
            <a:r>
              <a:rPr lang="en-US" sz="2000" dirty="0"/>
              <a:t> and professional standards relating </a:t>
            </a:r>
            <a:r>
              <a:rPr lang="en-US" sz="2000" dirty="0" smtClean="0"/>
              <a:t>to communication</a:t>
            </a:r>
            <a:endParaRPr lang="en-US" sz="2000" dirty="0"/>
          </a:p>
          <a:p>
            <a:r>
              <a:rPr lang="en-US" sz="2000" dirty="0"/>
              <a:t>• Explanation of ways that the various types of diversity issues affect </a:t>
            </a:r>
            <a:r>
              <a:rPr lang="en-US" sz="2000" dirty="0" smtClean="0"/>
              <a:t>one’s communication </a:t>
            </a:r>
            <a:r>
              <a:rPr lang="en-US" sz="2000" dirty="0"/>
              <a:t>and negotiation with others in the workplace</a:t>
            </a:r>
          </a:p>
          <a:p>
            <a:r>
              <a:rPr lang="en-US" sz="2000" dirty="0"/>
              <a:t>• Application of the various ways to validate information and history </a:t>
            </a:r>
            <a:r>
              <a:rPr lang="en-US" sz="2000" dirty="0" smtClean="0"/>
              <a:t>of conflict </a:t>
            </a:r>
          </a:p>
          <a:p>
            <a:r>
              <a:rPr lang="en-US" sz="2000" dirty="0"/>
              <a:t>• Explanation of the possible causes of conflict</a:t>
            </a:r>
          </a:p>
          <a:p>
            <a:r>
              <a:rPr lang="en-US" sz="2000" dirty="0"/>
              <a:t>• Application of the various conflict resolution approaches</a:t>
            </a:r>
          </a:p>
          <a:p>
            <a:r>
              <a:rPr lang="en-US" sz="2000" dirty="0"/>
              <a:t>• Application of the various negotiation styles</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155</a:t>
            </a:fld>
            <a:endParaRPr lang="en-US" altLang="en-US"/>
          </a:p>
        </p:txBody>
      </p:sp>
    </p:spTree>
    <p:extLst>
      <p:ext uri="{BB962C8B-B14F-4D97-AF65-F5344CB8AC3E}">
        <p14:creationId xmlns:p14="http://schemas.microsoft.com/office/powerpoint/2010/main" val="3168007300"/>
      </p:ext>
    </p:extLst>
  </p:cSld>
  <p:clrMapOvr>
    <a:masterClrMapping/>
  </p:clrMapOvr>
  <p:transition spd="med">
    <p:fade/>
  </p:transition>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smtClean="0"/>
              <a:t>QUESTIONS</a:t>
            </a:r>
            <a:endParaRPr lang="en-IN"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156</a:t>
            </a:fld>
            <a:endParaRPr lang="en-US" altLang="en-US"/>
          </a:p>
        </p:txBody>
      </p:sp>
    </p:spTree>
    <p:extLst>
      <p:ext uri="{BB962C8B-B14F-4D97-AF65-F5344CB8AC3E}">
        <p14:creationId xmlns:p14="http://schemas.microsoft.com/office/powerpoint/2010/main" val="464505590"/>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Channels of </a:t>
            </a:r>
            <a:r>
              <a:rPr lang="en-US" dirty="0" smtClean="0"/>
              <a:t>communication</a:t>
            </a:r>
            <a:endParaRPr lang="en-US" dirty="0"/>
          </a:p>
        </p:txBody>
      </p:sp>
      <p:sp>
        <p:nvSpPr>
          <p:cNvPr id="8" name="Content Placeholder 7"/>
          <p:cNvSpPr>
            <a:spLocks noGrp="1"/>
          </p:cNvSpPr>
          <p:nvPr>
            <p:ph idx="1"/>
          </p:nvPr>
        </p:nvSpPr>
        <p:spPr/>
        <p:txBody>
          <a:bodyPr/>
          <a:lstStyle/>
          <a:p>
            <a:r>
              <a:rPr lang="en-US" b="1" dirty="0" smtClean="0"/>
              <a:t>Email</a:t>
            </a:r>
          </a:p>
          <a:p>
            <a:r>
              <a:rPr lang="en-US" dirty="0" smtClean="0"/>
              <a:t>Email communication is highly effective communication and these should be used polite </a:t>
            </a:r>
            <a:r>
              <a:rPr lang="en-US" dirty="0"/>
              <a:t>and correct language,</a:t>
            </a:r>
          </a:p>
          <a:p>
            <a:pPr>
              <a:buFont typeface="Wingdings" panose="05000000000000000000" pitchFamily="2" charset="2"/>
              <a:buChar char="Ø"/>
            </a:pPr>
            <a:r>
              <a:rPr lang="en-US" dirty="0"/>
              <a:t>start with a greeting, for example "Dear </a:t>
            </a:r>
            <a:r>
              <a:rPr lang="en-US" dirty="0" smtClean="0"/>
              <a:t>Alex", </a:t>
            </a:r>
            <a:r>
              <a:rPr lang="en-US" dirty="0"/>
              <a:t>until you know the person well enough to be able to address the email as "Hi </a:t>
            </a:r>
            <a:r>
              <a:rPr lang="en-US" dirty="0" smtClean="0"/>
              <a:t>Alex",</a:t>
            </a:r>
            <a:endParaRPr lang="en-US" dirty="0"/>
          </a:p>
          <a:p>
            <a:pPr>
              <a:buFont typeface="Wingdings" panose="05000000000000000000" pitchFamily="2" charset="2"/>
              <a:buChar char="Ø"/>
            </a:pPr>
            <a:r>
              <a:rPr lang="en-US" dirty="0"/>
              <a:t>explain yourself clearly,</a:t>
            </a:r>
          </a:p>
          <a:p>
            <a:pPr>
              <a:buFont typeface="Wingdings" panose="05000000000000000000" pitchFamily="2" charset="2"/>
              <a:buChar char="Ø"/>
            </a:pPr>
            <a:r>
              <a:rPr lang="en-US" dirty="0"/>
              <a:t>don't use abbreviations in emails; write all out in full, and</a:t>
            </a:r>
          </a:p>
          <a:p>
            <a:pPr>
              <a:buFont typeface="Wingdings" panose="05000000000000000000" pitchFamily="2" charset="2"/>
              <a:buChar char="Ø"/>
            </a:pPr>
            <a:r>
              <a:rPr lang="en-US" dirty="0"/>
              <a:t>end the email correctly saying "regards, </a:t>
            </a:r>
            <a:r>
              <a:rPr lang="en-US" dirty="0" smtClean="0"/>
              <a:t>John".</a:t>
            </a:r>
            <a:endParaRPr lang="en-US" dirty="0"/>
          </a:p>
          <a:p>
            <a:pPr>
              <a:buFont typeface="Wingdings" panose="05000000000000000000" pitchFamily="2" charset="2"/>
              <a:buChar char="Ø"/>
            </a:pPr>
            <a:r>
              <a:rPr lang="en-US" dirty="0"/>
              <a:t>Remember that the person reading your email can’t see you so they can’t read your body language to see if you are joking, angry or serious.</a:t>
            </a:r>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16</a:t>
            </a:fld>
            <a:endParaRPr lang="en-US" altLang="en-US"/>
          </a:p>
        </p:txBody>
      </p:sp>
    </p:spTree>
    <p:extLst>
      <p:ext uri="{BB962C8B-B14F-4D97-AF65-F5344CB8AC3E}">
        <p14:creationId xmlns:p14="http://schemas.microsoft.com/office/powerpoint/2010/main" val="1828741839"/>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Channels of </a:t>
            </a:r>
            <a:r>
              <a:rPr lang="en-US" dirty="0" smtClean="0"/>
              <a:t>communication</a:t>
            </a:r>
            <a:endParaRPr lang="en-US" dirty="0"/>
          </a:p>
        </p:txBody>
      </p:sp>
      <p:sp>
        <p:nvSpPr>
          <p:cNvPr id="3" name="Content Placeholder 2"/>
          <p:cNvSpPr>
            <a:spLocks noGrp="1"/>
          </p:cNvSpPr>
          <p:nvPr>
            <p:ph idx="1"/>
          </p:nvPr>
        </p:nvSpPr>
        <p:spPr/>
        <p:txBody>
          <a:bodyPr/>
          <a:lstStyle/>
          <a:p>
            <a:r>
              <a:rPr lang="en-US" dirty="0"/>
              <a:t>Notices or memorandum</a:t>
            </a:r>
          </a:p>
          <a:p>
            <a:r>
              <a:rPr lang="en-US" dirty="0"/>
              <a:t>Office Memorandum: This form is generally used for </a:t>
            </a:r>
            <a:r>
              <a:rPr lang="en-US" dirty="0" smtClean="0"/>
              <a:t>communicating with </a:t>
            </a:r>
            <a:r>
              <a:rPr lang="en-US" dirty="0"/>
              <a:t>other </a:t>
            </a:r>
            <a:r>
              <a:rPr lang="en-US" dirty="0" smtClean="0"/>
              <a:t>stakeholders or </a:t>
            </a:r>
            <a:r>
              <a:rPr lang="en-US" dirty="0"/>
              <a:t>in calling for information from or conveying information to employees. This is also used </a:t>
            </a:r>
            <a:r>
              <a:rPr lang="en-US" dirty="0" smtClean="0"/>
              <a:t>in communicating </a:t>
            </a:r>
            <a:r>
              <a:rPr lang="en-US" dirty="0"/>
              <a:t>instructions/decisions in certain cases. It is written in the third person and bears </a:t>
            </a:r>
            <a:r>
              <a:rPr lang="en-US" dirty="0" smtClean="0"/>
              <a:t>no salutation </a:t>
            </a:r>
            <a:r>
              <a:rPr lang="en-US" dirty="0"/>
              <a:t>except the name and designation of the officer signing it.</a:t>
            </a:r>
          </a:p>
          <a:p>
            <a:r>
              <a:rPr lang="en-US" dirty="0"/>
              <a:t> If the Office Memorandum conveys any decision in continuation of or in supersession of an earlier </a:t>
            </a:r>
            <a:r>
              <a:rPr lang="en-US" dirty="0" smtClean="0"/>
              <a:t>similar communication</a:t>
            </a:r>
            <a:r>
              <a:rPr lang="en-US" dirty="0"/>
              <a:t>, then it is essential to mention in the margin below the main Office Memorandum </a:t>
            </a:r>
            <a:r>
              <a:rPr lang="en-US" dirty="0" smtClean="0"/>
              <a:t>the reference </a:t>
            </a:r>
            <a:r>
              <a:rPr lang="en-US" dirty="0"/>
              <a:t>of all such communications by writing:-</a:t>
            </a:r>
          </a:p>
          <a:p>
            <a:r>
              <a:rPr lang="en-US" dirty="0"/>
              <a:t> “In this context also read/refer to the earlier communications as under:-</a:t>
            </a:r>
          </a:p>
          <a:p>
            <a:r>
              <a:rPr lang="en-US" dirty="0"/>
              <a:t>(</a:t>
            </a:r>
            <a:r>
              <a:rPr lang="en-US" dirty="0" err="1"/>
              <a:t>i</a:t>
            </a:r>
            <a:r>
              <a:rPr lang="en-US" dirty="0"/>
              <a:t>) Reference No. _______________Dated__________________</a:t>
            </a:r>
          </a:p>
          <a:p>
            <a:r>
              <a:rPr lang="en-US" dirty="0"/>
              <a:t>(ii) Reference No. _______________Dated ______________etc.”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17</a:t>
            </a:fld>
            <a:endParaRPr lang="en-US" altLang="en-US"/>
          </a:p>
        </p:txBody>
      </p:sp>
    </p:spTree>
    <p:extLst>
      <p:ext uri="{BB962C8B-B14F-4D97-AF65-F5344CB8AC3E}">
        <p14:creationId xmlns:p14="http://schemas.microsoft.com/office/powerpoint/2010/main" val="296596400"/>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Channels of </a:t>
            </a:r>
            <a:r>
              <a:rPr lang="en-US" dirty="0" smtClean="0"/>
              <a:t>communication</a:t>
            </a:r>
            <a:endParaRPr lang="en-US" dirty="0"/>
          </a:p>
        </p:txBody>
      </p:sp>
      <p:sp>
        <p:nvSpPr>
          <p:cNvPr id="3" name="Content Placeholder 2"/>
          <p:cNvSpPr>
            <a:spLocks noGrp="1"/>
          </p:cNvSpPr>
          <p:nvPr>
            <p:ph idx="1"/>
          </p:nvPr>
        </p:nvSpPr>
        <p:spPr/>
        <p:txBody>
          <a:bodyPr/>
          <a:lstStyle/>
          <a:p>
            <a:r>
              <a:rPr lang="en-US" dirty="0"/>
              <a:t>Intranet</a:t>
            </a:r>
          </a:p>
          <a:p>
            <a:r>
              <a:rPr lang="en-US" dirty="0" smtClean="0"/>
              <a:t>The </a:t>
            </a:r>
            <a:r>
              <a:rPr lang="en-US" dirty="0"/>
              <a:t>intranet is an extremely versatile medium, and unlike email, anything that goes on the intranet is </a:t>
            </a:r>
            <a:r>
              <a:rPr lang="en-US" dirty="0" smtClean="0"/>
              <a:t>there </a:t>
            </a:r>
            <a:r>
              <a:rPr lang="en-US" dirty="0"/>
              <a:t>to stay – there to read at your own convenience, there to refer back to when </a:t>
            </a:r>
            <a:r>
              <a:rPr lang="en-US" dirty="0" smtClean="0"/>
              <a:t>needed. The benefits of using intranet channel include;</a:t>
            </a:r>
          </a:p>
          <a:p>
            <a:pPr>
              <a:buFont typeface="Wingdings" panose="05000000000000000000" pitchFamily="2" charset="2"/>
              <a:buChar char="Ø"/>
            </a:pPr>
            <a:r>
              <a:rPr lang="en-US" dirty="0"/>
              <a:t>Fast and consistent </a:t>
            </a:r>
            <a:endParaRPr lang="en-US" dirty="0" smtClean="0"/>
          </a:p>
          <a:p>
            <a:pPr>
              <a:buFont typeface="Wingdings" panose="05000000000000000000" pitchFamily="2" charset="2"/>
              <a:buChar char="Ø"/>
            </a:pPr>
            <a:r>
              <a:rPr lang="en-US" dirty="0" smtClean="0"/>
              <a:t>Possibilities </a:t>
            </a:r>
            <a:r>
              <a:rPr lang="en-US" dirty="0"/>
              <a:t>are endless </a:t>
            </a:r>
            <a:r>
              <a:rPr lang="en-US" dirty="0" smtClean="0"/>
              <a:t>-can </a:t>
            </a:r>
            <a:r>
              <a:rPr lang="en-US" dirty="0"/>
              <a:t>be entertaining and visually snappy </a:t>
            </a:r>
            <a:endParaRPr lang="en-US" dirty="0" smtClean="0"/>
          </a:p>
          <a:p>
            <a:pPr>
              <a:buFont typeface="Wingdings" panose="05000000000000000000" pitchFamily="2" charset="2"/>
              <a:buChar char="Ø"/>
            </a:pPr>
            <a:r>
              <a:rPr lang="en-US" dirty="0" smtClean="0"/>
              <a:t>Good </a:t>
            </a:r>
            <a:r>
              <a:rPr lang="en-US" dirty="0"/>
              <a:t>for information store, </a:t>
            </a:r>
            <a:r>
              <a:rPr lang="en-US" dirty="0" smtClean="0"/>
              <a:t>reference </a:t>
            </a:r>
            <a:r>
              <a:rPr lang="en-US" dirty="0"/>
              <a:t>and raising awareness </a:t>
            </a:r>
            <a:endParaRPr lang="en-US" dirty="0" smtClean="0"/>
          </a:p>
          <a:p>
            <a:pPr>
              <a:buFont typeface="Wingdings" panose="05000000000000000000" pitchFamily="2" charset="2"/>
              <a:buChar char="Ø"/>
            </a:pPr>
            <a:r>
              <a:rPr lang="en-US" dirty="0" smtClean="0"/>
              <a:t>Info </a:t>
            </a:r>
            <a:r>
              <a:rPr lang="en-US" dirty="0"/>
              <a:t>shares and bulletin boards good for involvement and discussion </a:t>
            </a:r>
            <a:endParaRPr lang="en-US" dirty="0" smtClean="0"/>
          </a:p>
          <a:p>
            <a:pPr>
              <a:buFont typeface="Wingdings" panose="05000000000000000000" pitchFamily="2" charset="2"/>
              <a:buChar char="Ø"/>
            </a:pPr>
            <a:r>
              <a:rPr lang="en-US" dirty="0" smtClean="0"/>
              <a:t>Web </a:t>
            </a:r>
            <a:r>
              <a:rPr lang="en-US" dirty="0"/>
              <a:t>stats show who is reading </a:t>
            </a:r>
            <a:r>
              <a:rPr lang="en-US" dirty="0" smtClean="0"/>
              <a:t>-</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18</a:t>
            </a:fld>
            <a:endParaRPr lang="en-US" altLang="en-US"/>
          </a:p>
        </p:txBody>
      </p:sp>
    </p:spTree>
    <p:extLst>
      <p:ext uri="{BB962C8B-B14F-4D97-AF65-F5344CB8AC3E}">
        <p14:creationId xmlns:p14="http://schemas.microsoft.com/office/powerpoint/2010/main" val="1945205898"/>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Channels of communication</a:t>
            </a:r>
          </a:p>
        </p:txBody>
      </p:sp>
      <p:sp>
        <p:nvSpPr>
          <p:cNvPr id="3" name="Content Placeholder 2"/>
          <p:cNvSpPr>
            <a:spLocks noGrp="1"/>
          </p:cNvSpPr>
          <p:nvPr>
            <p:ph idx="1"/>
          </p:nvPr>
        </p:nvSpPr>
        <p:spPr/>
        <p:txBody>
          <a:bodyPr/>
          <a:lstStyle/>
          <a:p>
            <a:r>
              <a:rPr lang="en-US" dirty="0"/>
              <a:t>Face-to-Face Communication</a:t>
            </a:r>
          </a:p>
          <a:p>
            <a:r>
              <a:rPr lang="en-US" dirty="0" smtClean="0"/>
              <a:t>Face-to-face </a:t>
            </a:r>
            <a:r>
              <a:rPr lang="en-US" dirty="0"/>
              <a:t>still is considered as the </a:t>
            </a:r>
            <a:r>
              <a:rPr lang="en-US" dirty="0" smtClean="0"/>
              <a:t>important  </a:t>
            </a:r>
            <a:r>
              <a:rPr lang="en-US" dirty="0"/>
              <a:t>channel of communication. Although technology transforms communication, most people still prefer face-to-face because of instant feedback. </a:t>
            </a:r>
            <a:r>
              <a:rPr lang="en-US" dirty="0" smtClean="0"/>
              <a:t>Surveys shows that 50 </a:t>
            </a:r>
            <a:r>
              <a:rPr lang="en-US" dirty="0"/>
              <a:t>percent of participants prefer face-to-face communication with their colleagues. You gauge whether the recipient actually received your message and understood it by observing nonverbal cues and voice intonation. Although you cannot use face-to-face communication to reach as wide an audience as broadcast media, it is an effective channel to establish a personal connection with your target audience.</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19</a:t>
            </a:fld>
            <a:endParaRPr lang="en-US" altLang="en-US"/>
          </a:p>
        </p:txBody>
      </p:sp>
    </p:spTree>
    <p:extLst>
      <p:ext uri="{BB962C8B-B14F-4D97-AF65-F5344CB8AC3E}">
        <p14:creationId xmlns:p14="http://schemas.microsoft.com/office/powerpoint/2010/main" val="132439080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Job Roles / Occupations</a:t>
            </a:r>
          </a:p>
        </p:txBody>
      </p:sp>
      <p:sp>
        <p:nvSpPr>
          <p:cNvPr id="3" name="Content Placeholder 2"/>
          <p:cNvSpPr>
            <a:spLocks noGrp="1"/>
          </p:cNvSpPr>
          <p:nvPr>
            <p:ph idx="1"/>
          </p:nvPr>
        </p:nvSpPr>
        <p:spPr/>
        <p:txBody>
          <a:bodyPr/>
          <a:lstStyle/>
          <a:p>
            <a:pPr algn="just"/>
            <a:r>
              <a:rPr lang="en-US" sz="2800" dirty="0"/>
              <a:t>The job role(s)/ occupations that this unit would be relevant to may include </a:t>
            </a:r>
            <a:r>
              <a:rPr lang="en-US" sz="2800" dirty="0" smtClean="0"/>
              <a:t>all occupational </a:t>
            </a:r>
            <a:r>
              <a:rPr lang="en-US" sz="2800" dirty="0"/>
              <a:t>roles in all industries, although the primary target audience would be </a:t>
            </a:r>
            <a:r>
              <a:rPr lang="en-US" sz="2800" b="1" i="1" dirty="0" smtClean="0"/>
              <a:t>those with </a:t>
            </a:r>
            <a:r>
              <a:rPr lang="en-US" sz="2800" b="1" i="1" dirty="0"/>
              <a:t>some responsibilities for the work of others, usually related to </a:t>
            </a:r>
            <a:r>
              <a:rPr lang="en-US" sz="2800" b="1" i="1" dirty="0" smtClean="0"/>
              <a:t>an </a:t>
            </a:r>
            <a:r>
              <a:rPr lang="en-US" sz="2800" b="1" i="1" dirty="0" err="1" smtClean="0"/>
              <a:t>organisational</a:t>
            </a:r>
            <a:r>
              <a:rPr lang="en-US" sz="2800" b="1" i="1" dirty="0" smtClean="0"/>
              <a:t> </a:t>
            </a:r>
            <a:r>
              <a:rPr lang="en-US" sz="2800" b="1" i="1" dirty="0"/>
              <a:t>sub-set of functions.</a:t>
            </a:r>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a:t>
            </a:fld>
            <a:endParaRPr lang="en-US" altLang="en-US"/>
          </a:p>
        </p:txBody>
      </p:sp>
    </p:spTree>
    <p:extLst>
      <p:ext uri="{BB962C8B-B14F-4D97-AF65-F5344CB8AC3E}">
        <p14:creationId xmlns:p14="http://schemas.microsoft.com/office/powerpoint/2010/main" val="3806487288"/>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Aspects to consider when maintaining channels of </a:t>
            </a:r>
            <a:r>
              <a:rPr lang="en-US" dirty="0" smtClean="0"/>
              <a:t>communication</a:t>
            </a:r>
            <a:endParaRPr lang="en-US" dirty="0"/>
          </a:p>
        </p:txBody>
      </p:sp>
      <p:sp>
        <p:nvSpPr>
          <p:cNvPr id="3" name="Content Placeholder 2"/>
          <p:cNvSpPr>
            <a:spLocks noGrp="1"/>
          </p:cNvSpPr>
          <p:nvPr>
            <p:ph idx="1"/>
          </p:nvPr>
        </p:nvSpPr>
        <p:spPr/>
        <p:txBody>
          <a:bodyPr/>
          <a:lstStyle/>
          <a:p>
            <a:r>
              <a:rPr lang="en-US" dirty="0"/>
              <a:t>Frequency of information update</a:t>
            </a:r>
          </a:p>
          <a:p>
            <a:r>
              <a:rPr lang="en-US" dirty="0" smtClean="0"/>
              <a:t>Frequency of information update should be decided by management depending upon the importance of the issue and these will be scheduled;</a:t>
            </a:r>
          </a:p>
          <a:p>
            <a:pPr>
              <a:buFont typeface="Wingdings" panose="05000000000000000000" pitchFamily="2" charset="2"/>
              <a:buChar char="q"/>
            </a:pPr>
            <a:r>
              <a:rPr lang="en-US" dirty="0" smtClean="0"/>
              <a:t>Daily </a:t>
            </a:r>
          </a:p>
          <a:p>
            <a:pPr>
              <a:buFont typeface="Wingdings" panose="05000000000000000000" pitchFamily="2" charset="2"/>
              <a:buChar char="q"/>
            </a:pPr>
            <a:r>
              <a:rPr lang="en-US" dirty="0" smtClean="0"/>
              <a:t>Weekly</a:t>
            </a:r>
          </a:p>
          <a:p>
            <a:pPr>
              <a:buFont typeface="Wingdings" panose="05000000000000000000" pitchFamily="2" charset="2"/>
              <a:buChar char="q"/>
            </a:pPr>
            <a:r>
              <a:rPr lang="en-US" dirty="0" smtClean="0"/>
              <a:t>Monthly</a:t>
            </a:r>
          </a:p>
          <a:p>
            <a:pPr>
              <a:buFont typeface="Wingdings" panose="05000000000000000000" pitchFamily="2" charset="2"/>
              <a:buChar char="q"/>
            </a:pPr>
            <a:r>
              <a:rPr lang="en-US" dirty="0" smtClean="0"/>
              <a:t>Bi Annually</a:t>
            </a:r>
          </a:p>
          <a:p>
            <a:pPr>
              <a:buFont typeface="Wingdings" panose="05000000000000000000" pitchFamily="2" charset="2"/>
              <a:buChar char="q"/>
            </a:pPr>
            <a:r>
              <a:rPr lang="en-US" dirty="0" smtClean="0"/>
              <a:t>Annual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20</a:t>
            </a:fld>
            <a:endParaRPr lang="en-US" altLang="en-US"/>
          </a:p>
        </p:txBody>
      </p:sp>
    </p:spTree>
    <p:extLst>
      <p:ext uri="{BB962C8B-B14F-4D97-AF65-F5344CB8AC3E}">
        <p14:creationId xmlns:p14="http://schemas.microsoft.com/office/powerpoint/2010/main" val="2975137143"/>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Aspects to consider when maintaining channels of </a:t>
            </a:r>
            <a:r>
              <a:rPr lang="en-US" dirty="0" smtClean="0"/>
              <a:t>communication</a:t>
            </a:r>
            <a:endParaRPr lang="en-US" dirty="0"/>
          </a:p>
        </p:txBody>
      </p:sp>
      <p:sp>
        <p:nvSpPr>
          <p:cNvPr id="3" name="Content Placeholder 2"/>
          <p:cNvSpPr>
            <a:spLocks noGrp="1"/>
          </p:cNvSpPr>
          <p:nvPr>
            <p:ph idx="1"/>
          </p:nvPr>
        </p:nvSpPr>
        <p:spPr/>
        <p:txBody>
          <a:bodyPr/>
          <a:lstStyle/>
          <a:p>
            <a:r>
              <a:rPr lang="en-US" dirty="0"/>
              <a:t>Accessibility of media to staff</a:t>
            </a:r>
          </a:p>
          <a:p>
            <a:r>
              <a:rPr lang="en-US" dirty="0" smtClean="0"/>
              <a:t>Accessibility of media is sensitive in nature which will affect the company reputation as a whole and these media accessibility should be authorized by management. Only authenticated staff or team to give media information's. </a:t>
            </a:r>
          </a:p>
          <a:p>
            <a:r>
              <a:rPr lang="en-US" dirty="0" smtClean="0"/>
              <a:t>The media information should consider all factors including;</a:t>
            </a:r>
          </a:p>
          <a:p>
            <a:pPr>
              <a:buFont typeface="Wingdings" panose="05000000000000000000" pitchFamily="2" charset="2"/>
              <a:buChar char="q"/>
            </a:pPr>
            <a:r>
              <a:rPr lang="en-US" dirty="0"/>
              <a:t> </a:t>
            </a:r>
            <a:r>
              <a:rPr lang="en-US" dirty="0" smtClean="0"/>
              <a:t>The reputation issues</a:t>
            </a:r>
          </a:p>
          <a:p>
            <a:pPr>
              <a:buFont typeface="Wingdings" panose="05000000000000000000" pitchFamily="2" charset="2"/>
              <a:buChar char="q"/>
            </a:pPr>
            <a:r>
              <a:rPr lang="en-US" dirty="0"/>
              <a:t> </a:t>
            </a:r>
            <a:r>
              <a:rPr lang="en-US" dirty="0" smtClean="0"/>
              <a:t>Environmental and public issues</a:t>
            </a:r>
          </a:p>
          <a:p>
            <a:pPr>
              <a:buFont typeface="Wingdings" panose="05000000000000000000" pitchFamily="2" charset="2"/>
              <a:buChar char="q"/>
            </a:pPr>
            <a:r>
              <a:rPr lang="en-US" dirty="0"/>
              <a:t> </a:t>
            </a:r>
            <a:r>
              <a:rPr lang="en-US" dirty="0" smtClean="0"/>
              <a:t>Social issues</a:t>
            </a:r>
          </a:p>
          <a:p>
            <a:pPr>
              <a:buFont typeface="Wingdings" panose="05000000000000000000" pitchFamily="2" charset="2"/>
              <a:buChar char="q"/>
            </a:pPr>
            <a:r>
              <a:rPr lang="en-US" dirty="0"/>
              <a:t> </a:t>
            </a:r>
            <a:r>
              <a:rPr lang="en-US" dirty="0" smtClean="0"/>
              <a:t>Legal issues</a:t>
            </a:r>
          </a:p>
          <a:p>
            <a:pPr>
              <a:buFont typeface="Wingdings" panose="05000000000000000000" pitchFamily="2" charset="2"/>
              <a:buChar char="q"/>
            </a:pPr>
            <a:r>
              <a:rPr lang="en-US" dirty="0"/>
              <a:t> </a:t>
            </a:r>
            <a:r>
              <a:rPr lang="en-US" dirty="0" smtClean="0"/>
              <a:t>Companies marketing values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21</a:t>
            </a:fld>
            <a:endParaRPr lang="en-US" altLang="en-US"/>
          </a:p>
        </p:txBody>
      </p:sp>
    </p:spTree>
    <p:extLst>
      <p:ext uri="{BB962C8B-B14F-4D97-AF65-F5344CB8AC3E}">
        <p14:creationId xmlns:p14="http://schemas.microsoft.com/office/powerpoint/2010/main" val="1225551354"/>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Aspects to consider when maintaining channels of </a:t>
            </a:r>
            <a:r>
              <a:rPr lang="en-US" dirty="0" smtClean="0"/>
              <a:t>communication</a:t>
            </a:r>
            <a:endParaRPr lang="en-US" dirty="0"/>
          </a:p>
        </p:txBody>
      </p:sp>
      <p:sp>
        <p:nvSpPr>
          <p:cNvPr id="3" name="Content Placeholder 2"/>
          <p:cNvSpPr>
            <a:spLocks noGrp="1"/>
          </p:cNvSpPr>
          <p:nvPr>
            <p:ph idx="1"/>
          </p:nvPr>
        </p:nvSpPr>
        <p:spPr/>
        <p:txBody>
          <a:bodyPr/>
          <a:lstStyle/>
          <a:p>
            <a:r>
              <a:rPr lang="en-US" dirty="0"/>
              <a:t>Ease of </a:t>
            </a:r>
            <a:r>
              <a:rPr lang="en-US" dirty="0" smtClean="0"/>
              <a:t>update</a:t>
            </a:r>
          </a:p>
          <a:p>
            <a:r>
              <a:rPr lang="en-US" dirty="0"/>
              <a:t>Aspects to consider when maintaining channels of </a:t>
            </a:r>
            <a:r>
              <a:rPr lang="en-US" dirty="0" smtClean="0"/>
              <a:t>communication include;</a:t>
            </a:r>
            <a:endParaRPr lang="en-US" dirty="0"/>
          </a:p>
          <a:p>
            <a:pPr>
              <a:buFont typeface="Wingdings" panose="05000000000000000000" pitchFamily="2" charset="2"/>
              <a:buChar char="q"/>
            </a:pPr>
            <a:r>
              <a:rPr lang="en-US" dirty="0" smtClean="0"/>
              <a:t> </a:t>
            </a:r>
            <a:r>
              <a:rPr lang="en-US" b="1" dirty="0" smtClean="0"/>
              <a:t>Facilitate </a:t>
            </a:r>
            <a:r>
              <a:rPr lang="en-US" b="1" dirty="0"/>
              <a:t>team development:</a:t>
            </a:r>
            <a:r>
              <a:rPr lang="en-US" dirty="0"/>
              <a:t> </a:t>
            </a:r>
            <a:r>
              <a:rPr lang="en-US" dirty="0" smtClean="0"/>
              <a:t>Better </a:t>
            </a:r>
            <a:r>
              <a:rPr lang="en-US" dirty="0"/>
              <a:t>communication means better performance.</a:t>
            </a:r>
          </a:p>
          <a:p>
            <a:pPr>
              <a:buFont typeface="Wingdings" panose="05000000000000000000" pitchFamily="2" charset="2"/>
              <a:buChar char="q"/>
            </a:pPr>
            <a:r>
              <a:rPr lang="en-US" b="1" dirty="0" smtClean="0"/>
              <a:t> Make </a:t>
            </a:r>
            <a:r>
              <a:rPr lang="en-US" b="1" dirty="0"/>
              <a:t>it easier to update stakeholders:</a:t>
            </a:r>
            <a:r>
              <a:rPr lang="en-US" dirty="0"/>
              <a:t> Frequent communications keep stakeholders in the loop.</a:t>
            </a:r>
          </a:p>
          <a:p>
            <a:pPr>
              <a:buFont typeface="Wingdings" panose="05000000000000000000" pitchFamily="2" charset="2"/>
              <a:buChar char="q"/>
            </a:pPr>
            <a:r>
              <a:rPr lang="en-US" b="1" dirty="0" smtClean="0"/>
              <a:t> Save </a:t>
            </a:r>
            <a:r>
              <a:rPr lang="en-US" b="1" dirty="0"/>
              <a:t>on creating additional project documentation:</a:t>
            </a:r>
            <a:r>
              <a:rPr lang="en-US" dirty="0"/>
              <a:t> By taking effective communication steps from the day the project starts, you may see a reduction in project documentation.</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22</a:t>
            </a:fld>
            <a:endParaRPr lang="en-US" altLang="en-US"/>
          </a:p>
        </p:txBody>
      </p:sp>
    </p:spTree>
    <p:extLst>
      <p:ext uri="{BB962C8B-B14F-4D97-AF65-F5344CB8AC3E}">
        <p14:creationId xmlns:p14="http://schemas.microsoft.com/office/powerpoint/2010/main" val="1108331267"/>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no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dirty="0" smtClean="0"/>
              <a:t>UNIT </a:t>
            </a:r>
            <a:r>
              <a:rPr lang="en-US" dirty="0"/>
              <a:t>2</a:t>
            </a:r>
          </a:p>
        </p:txBody>
      </p:sp>
      <p:sp>
        <p:nvSpPr>
          <p:cNvPr id="21509" name="Text Placeholder 14"/>
          <p:cNvSpPr>
            <a:spLocks noGrp="1"/>
          </p:cNvSpPr>
          <p:nvPr>
            <p:ph type="body" sz="half" idx="2"/>
          </p:nvPr>
        </p:nvSpPr>
        <p:spPr>
          <a:xfrm>
            <a:off x="457200" y="2925763"/>
            <a:ext cx="3198813" cy="2255837"/>
          </a:xfrm>
        </p:spPr>
        <p:txBody>
          <a:bodyPr rtlCol="0" anchorCtr="1">
            <a:normAutofit/>
          </a:bodyPr>
          <a:lstStyle/>
          <a:p>
            <a:pPr defTabSz="914126" eaLnBrk="1" fontAlgn="auto" hangingPunct="1">
              <a:defRPr/>
            </a:pPr>
            <a:r>
              <a:rPr lang="en-US" sz="2800" b="1" dirty="0">
                <a:solidFill>
                  <a:schemeClr val="tx1"/>
                </a:solidFill>
              </a:rPr>
              <a:t>Parties with whom to establish and maintain work-related network and relationships </a:t>
            </a:r>
            <a:endParaRPr lang="en-US" sz="2800" b="1" dirty="0" smtClean="0"/>
          </a:p>
        </p:txBody>
      </p:sp>
      <p:sp>
        <p:nvSpPr>
          <p:cNvPr id="29702"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D363954-8B7C-4FA3-A3FD-FC5AA96108A8}" type="slidenum">
              <a:rPr lang="en-US" altLang="en-US">
                <a:solidFill>
                  <a:schemeClr val="tx2"/>
                </a:solidFill>
              </a:rPr>
              <a:pPr eaLnBrk="1" hangingPunct="1"/>
              <a:t>23</a:t>
            </a:fld>
            <a:endParaRPr lang="en-US" altLang="en-US">
              <a:solidFill>
                <a:schemeClr val="tx2"/>
              </a:solidFill>
            </a:endParaRPr>
          </a:p>
        </p:txBody>
      </p:sp>
      <p:sp>
        <p:nvSpPr>
          <p:cNvPr id="3" name="Content Placeholder 2"/>
          <p:cNvSpPr>
            <a:spLocks noGrp="1"/>
          </p:cNvSpPr>
          <p:nvPr>
            <p:ph idx="1"/>
          </p:nvPr>
        </p:nvSpPr>
        <p:spPr>
          <a:xfrm>
            <a:off x="4494212" y="2743200"/>
            <a:ext cx="7315200" cy="1828800"/>
          </a:xfrm>
        </p:spPr>
        <p:txBody>
          <a:bodyPr rtlCol="0">
            <a:normAutofit/>
          </a:bodyPr>
          <a:lstStyle/>
          <a:p>
            <a:pPr algn="just"/>
            <a:r>
              <a:rPr lang="en-US" sz="2400" dirty="0" smtClean="0"/>
              <a:t>Maintain </a:t>
            </a:r>
            <a:r>
              <a:rPr lang="en-US" sz="2400" i="1" dirty="0"/>
              <a:t>channels of communication </a:t>
            </a:r>
            <a:r>
              <a:rPr lang="en-US" sz="2400" dirty="0"/>
              <a:t>to update staff on </a:t>
            </a:r>
            <a:r>
              <a:rPr lang="en-US" sz="2400" i="1" dirty="0"/>
              <a:t>latest and </a:t>
            </a:r>
            <a:r>
              <a:rPr lang="en-US" sz="2400" i="1" dirty="0" smtClean="0"/>
              <a:t>relevant work-related </a:t>
            </a:r>
            <a:r>
              <a:rPr lang="en-US" sz="2400" i="1" dirty="0"/>
              <a:t>information </a:t>
            </a:r>
            <a:r>
              <a:rPr lang="en-US" sz="2400" dirty="0"/>
              <a:t>according to </a:t>
            </a:r>
            <a:r>
              <a:rPr lang="en-US" sz="2400" dirty="0" err="1"/>
              <a:t>organisational</a:t>
            </a:r>
            <a:r>
              <a:rPr lang="en-US" sz="2400" dirty="0"/>
              <a:t> communication </a:t>
            </a:r>
            <a:r>
              <a:rPr lang="en-US" sz="2400" dirty="0" smtClean="0"/>
              <a:t>policies and </a:t>
            </a:r>
            <a:r>
              <a:rPr lang="en-US" sz="2400" dirty="0"/>
              <a:t>procedures</a:t>
            </a:r>
            <a:endParaRPr lang="en-US" sz="2600" b="1" dirty="0">
              <a:solidFill>
                <a:schemeClr val="tx1"/>
              </a:solidFill>
            </a:endParaRPr>
          </a:p>
        </p:txBody>
      </p:sp>
    </p:spTree>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Parties with whom to establish and maintain work-related network and relationships</a:t>
            </a:r>
          </a:p>
        </p:txBody>
      </p:sp>
      <p:sp>
        <p:nvSpPr>
          <p:cNvPr id="3" name="Content Placeholder 2"/>
          <p:cNvSpPr>
            <a:spLocks noGrp="1"/>
          </p:cNvSpPr>
          <p:nvPr>
            <p:ph idx="1"/>
          </p:nvPr>
        </p:nvSpPr>
        <p:spPr/>
        <p:txBody>
          <a:bodyPr/>
          <a:lstStyle/>
          <a:p>
            <a:r>
              <a:rPr lang="en-US" sz="2000" b="1" dirty="0"/>
              <a:t>• Support staff</a:t>
            </a:r>
          </a:p>
          <a:p>
            <a:r>
              <a:rPr lang="en-US" dirty="0" smtClean="0"/>
              <a:t>Support staff to establish work related network with fellow staff, subordinates, supervisors and maintain good relations to ensure organizational communication </a:t>
            </a:r>
            <a:endParaRPr lang="en-US" dirty="0"/>
          </a:p>
          <a:p>
            <a:r>
              <a:rPr lang="en-US" sz="2000" b="1" dirty="0" smtClean="0"/>
              <a:t>• </a:t>
            </a:r>
            <a:r>
              <a:rPr lang="en-US" sz="2000" b="1" dirty="0"/>
              <a:t>Subordinates</a:t>
            </a:r>
          </a:p>
          <a:p>
            <a:r>
              <a:rPr lang="en-US" dirty="0" smtClean="0"/>
              <a:t>Establish and maintain work-related network with subordinates are important for WSH implementation and good relationship with them will assist to implement the safety and health system without conflict.</a:t>
            </a:r>
            <a:endParaRPr lang="en-US" dirty="0"/>
          </a:p>
          <a:p>
            <a:r>
              <a:rPr lang="en-US" sz="2000" b="1" dirty="0" smtClean="0"/>
              <a:t>• </a:t>
            </a:r>
            <a:r>
              <a:rPr lang="en-US" sz="2000" b="1" dirty="0"/>
              <a:t>Colleagues</a:t>
            </a:r>
          </a:p>
          <a:p>
            <a:r>
              <a:rPr lang="en-US" dirty="0" smtClean="0"/>
              <a:t>All colleagues in workplace should be bonded through good network and relationship and these will benefit good co-ordination among employees to achieve best WSH records.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24</a:t>
            </a:fld>
            <a:endParaRPr lang="en-US" altLang="en-US"/>
          </a:p>
        </p:txBody>
      </p:sp>
    </p:spTree>
    <p:extLst>
      <p:ext uri="{BB962C8B-B14F-4D97-AF65-F5344CB8AC3E}">
        <p14:creationId xmlns:p14="http://schemas.microsoft.com/office/powerpoint/2010/main" val="2144076755"/>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Parties with whom to establish and maintain work-related network and relationships</a:t>
            </a:r>
          </a:p>
        </p:txBody>
      </p:sp>
      <p:sp>
        <p:nvSpPr>
          <p:cNvPr id="3" name="Content Placeholder 2"/>
          <p:cNvSpPr>
            <a:spLocks noGrp="1"/>
          </p:cNvSpPr>
          <p:nvPr>
            <p:ph idx="1"/>
          </p:nvPr>
        </p:nvSpPr>
        <p:spPr/>
        <p:txBody>
          <a:bodyPr/>
          <a:lstStyle/>
          <a:p>
            <a:r>
              <a:rPr lang="en-US" sz="2000" dirty="0"/>
              <a:t>• </a:t>
            </a:r>
            <a:r>
              <a:rPr lang="en-US" sz="2000" b="1" dirty="0"/>
              <a:t>Supervisors</a:t>
            </a:r>
          </a:p>
          <a:p>
            <a:pPr>
              <a:buFont typeface="Wingdings" panose="05000000000000000000" pitchFamily="2" charset="2"/>
              <a:buChar char="Ø"/>
            </a:pPr>
            <a:r>
              <a:rPr lang="en-US" sz="2000" dirty="0" smtClean="0"/>
              <a:t> Supervisors are the key personnel in WSH implementation</a:t>
            </a:r>
          </a:p>
          <a:p>
            <a:pPr>
              <a:buFont typeface="Wingdings" panose="05000000000000000000" pitchFamily="2" charset="2"/>
              <a:buChar char="Ø"/>
            </a:pPr>
            <a:r>
              <a:rPr lang="en-US" sz="2000" dirty="0"/>
              <a:t> </a:t>
            </a:r>
            <a:r>
              <a:rPr lang="en-US" sz="2000" dirty="0" smtClean="0"/>
              <a:t>Supervisors play co ordination role between workers and managements</a:t>
            </a:r>
            <a:endParaRPr lang="en-US" sz="2000" dirty="0"/>
          </a:p>
          <a:p>
            <a:r>
              <a:rPr lang="en-US" sz="2000" dirty="0"/>
              <a:t>• </a:t>
            </a:r>
            <a:r>
              <a:rPr lang="en-US" sz="2000" b="1" dirty="0"/>
              <a:t>Managers</a:t>
            </a:r>
          </a:p>
          <a:p>
            <a:pPr>
              <a:buFont typeface="Wingdings" panose="05000000000000000000" pitchFamily="2" charset="2"/>
              <a:buChar char="Ø"/>
            </a:pPr>
            <a:r>
              <a:rPr lang="en-US" sz="2000" dirty="0" smtClean="0"/>
              <a:t> Network and relationship with management always bring workforce together with management</a:t>
            </a:r>
          </a:p>
          <a:p>
            <a:pPr>
              <a:buFont typeface="Wingdings" panose="05000000000000000000" pitchFamily="2" charset="2"/>
              <a:buChar char="Ø"/>
            </a:pPr>
            <a:r>
              <a:rPr lang="en-US" sz="2000" dirty="0"/>
              <a:t> </a:t>
            </a:r>
            <a:r>
              <a:rPr lang="en-US" sz="2000" dirty="0" smtClean="0"/>
              <a:t>Relationship with union members will bring conflict free workplace</a:t>
            </a:r>
            <a:endParaRPr lang="en-US" sz="2000" dirty="0"/>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25</a:t>
            </a:fld>
            <a:endParaRPr lang="en-US" altLang="en-US"/>
          </a:p>
        </p:txBody>
      </p:sp>
    </p:spTree>
    <p:extLst>
      <p:ext uri="{BB962C8B-B14F-4D97-AF65-F5344CB8AC3E}">
        <p14:creationId xmlns:p14="http://schemas.microsoft.com/office/powerpoint/2010/main" val="421340722"/>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Parties with whom to establish and maintain work-related network and relationships</a:t>
            </a:r>
          </a:p>
        </p:txBody>
      </p:sp>
      <p:sp>
        <p:nvSpPr>
          <p:cNvPr id="3" name="Content Placeholder 2"/>
          <p:cNvSpPr>
            <a:spLocks noGrp="1"/>
          </p:cNvSpPr>
          <p:nvPr>
            <p:ph idx="1"/>
          </p:nvPr>
        </p:nvSpPr>
        <p:spPr/>
        <p:txBody>
          <a:bodyPr/>
          <a:lstStyle/>
          <a:p>
            <a:r>
              <a:rPr lang="en-US" sz="2000" dirty="0"/>
              <a:t>• Customers</a:t>
            </a:r>
          </a:p>
          <a:p>
            <a:pPr>
              <a:buFont typeface="Wingdings" panose="05000000000000000000" pitchFamily="2" charset="2"/>
              <a:buChar char="Ø"/>
            </a:pPr>
            <a:r>
              <a:rPr lang="en-US" sz="2000" dirty="0" smtClean="0"/>
              <a:t> Improve customer relations</a:t>
            </a:r>
          </a:p>
          <a:p>
            <a:pPr>
              <a:buFont typeface="Wingdings" panose="05000000000000000000" pitchFamily="2" charset="2"/>
              <a:buChar char="Ø"/>
            </a:pPr>
            <a:r>
              <a:rPr lang="en-US" sz="2000" dirty="0"/>
              <a:t> </a:t>
            </a:r>
            <a:r>
              <a:rPr lang="en-US" sz="2000" dirty="0" smtClean="0"/>
              <a:t>Improve customers awareness on company’s risk profile</a:t>
            </a:r>
          </a:p>
          <a:p>
            <a:pPr>
              <a:buFont typeface="Wingdings" panose="05000000000000000000" pitchFamily="2" charset="2"/>
              <a:buChar char="Ø"/>
            </a:pPr>
            <a:r>
              <a:rPr lang="en-US" sz="2000" dirty="0"/>
              <a:t> </a:t>
            </a:r>
            <a:r>
              <a:rPr lang="en-US" sz="2000" dirty="0" smtClean="0"/>
              <a:t>Improve customer related accident rates</a:t>
            </a:r>
            <a:endParaRPr lang="en-US" sz="2000" dirty="0"/>
          </a:p>
          <a:p>
            <a:r>
              <a:rPr lang="en-US" sz="2000" dirty="0"/>
              <a:t>• Suppliers</a:t>
            </a:r>
          </a:p>
          <a:p>
            <a:pPr>
              <a:buFont typeface="Wingdings" panose="05000000000000000000" pitchFamily="2" charset="2"/>
              <a:buChar char="Ø"/>
            </a:pPr>
            <a:r>
              <a:rPr lang="en-US" dirty="0" smtClean="0"/>
              <a:t> Benefit company to get healthy and safe supply </a:t>
            </a:r>
          </a:p>
          <a:p>
            <a:pPr>
              <a:buFont typeface="Wingdings" panose="05000000000000000000" pitchFamily="2" charset="2"/>
              <a:buChar char="Ø"/>
            </a:pPr>
            <a:r>
              <a:rPr lang="en-US" dirty="0"/>
              <a:t> </a:t>
            </a:r>
            <a:r>
              <a:rPr lang="en-US" dirty="0" smtClean="0"/>
              <a:t>Ensure WSH performance related to vendors/ suppliers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26</a:t>
            </a:fld>
            <a:endParaRPr lang="en-US" altLang="en-US"/>
          </a:p>
        </p:txBody>
      </p:sp>
    </p:spTree>
    <p:extLst>
      <p:ext uri="{BB962C8B-B14F-4D97-AF65-F5344CB8AC3E}">
        <p14:creationId xmlns:p14="http://schemas.microsoft.com/office/powerpoint/2010/main" val="1360292020"/>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Parties with whom to establish and maintain work-related network and relationships</a:t>
            </a:r>
          </a:p>
        </p:txBody>
      </p:sp>
      <p:sp>
        <p:nvSpPr>
          <p:cNvPr id="3" name="Content Placeholder 2"/>
          <p:cNvSpPr>
            <a:spLocks noGrp="1"/>
          </p:cNvSpPr>
          <p:nvPr>
            <p:ph idx="1"/>
          </p:nvPr>
        </p:nvSpPr>
        <p:spPr/>
        <p:txBody>
          <a:bodyPr/>
          <a:lstStyle/>
          <a:p>
            <a:r>
              <a:rPr lang="en-US" sz="2000" dirty="0"/>
              <a:t>• </a:t>
            </a:r>
            <a:r>
              <a:rPr lang="en-US" sz="2000" b="1" dirty="0"/>
              <a:t>Contractors</a:t>
            </a:r>
          </a:p>
          <a:p>
            <a:pPr>
              <a:buFont typeface="Wingdings" panose="05000000000000000000" pitchFamily="2" charset="2"/>
              <a:buChar char="Ø"/>
            </a:pPr>
            <a:r>
              <a:rPr lang="en-US" sz="2000" dirty="0" smtClean="0"/>
              <a:t> Awareness on WSH will benefit to improve contractor performance</a:t>
            </a:r>
          </a:p>
          <a:p>
            <a:pPr>
              <a:buFont typeface="Wingdings" panose="05000000000000000000" pitchFamily="2" charset="2"/>
              <a:buChar char="Ø"/>
            </a:pPr>
            <a:r>
              <a:rPr lang="en-US" sz="2000" dirty="0"/>
              <a:t> </a:t>
            </a:r>
            <a:r>
              <a:rPr lang="en-US" sz="2000" dirty="0" smtClean="0"/>
              <a:t>Good relationship will improve overall WSH culture related to contractors</a:t>
            </a:r>
          </a:p>
          <a:p>
            <a:pPr marL="0" indent="0">
              <a:buNone/>
            </a:pPr>
            <a:endParaRPr lang="en-US" sz="2000" dirty="0"/>
          </a:p>
          <a:p>
            <a:r>
              <a:rPr lang="en-US" sz="2000" dirty="0"/>
              <a:t>• </a:t>
            </a:r>
            <a:r>
              <a:rPr lang="en-US" sz="2000" b="1" dirty="0"/>
              <a:t>Strategic or business partners</a:t>
            </a:r>
          </a:p>
          <a:p>
            <a:pPr>
              <a:buFont typeface="Wingdings" panose="05000000000000000000" pitchFamily="2" charset="2"/>
              <a:buChar char="Ø"/>
            </a:pPr>
            <a:r>
              <a:rPr lang="en-US" sz="2000" dirty="0" smtClean="0"/>
              <a:t> Understand the risk and control measures</a:t>
            </a:r>
          </a:p>
          <a:p>
            <a:pPr>
              <a:buFont typeface="Wingdings" panose="05000000000000000000" pitchFamily="2" charset="2"/>
              <a:buChar char="Ø"/>
            </a:pPr>
            <a:r>
              <a:rPr lang="en-US" sz="2000" dirty="0"/>
              <a:t> </a:t>
            </a:r>
            <a:r>
              <a:rPr lang="en-US" sz="2000" dirty="0" smtClean="0"/>
              <a:t>Support companies initiatives on WSH improvements</a:t>
            </a:r>
            <a:endParaRPr lang="en-US" sz="20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27</a:t>
            </a:fld>
            <a:endParaRPr lang="en-US" altLang="en-US"/>
          </a:p>
        </p:txBody>
      </p:sp>
    </p:spTree>
    <p:extLst>
      <p:ext uri="{BB962C8B-B14F-4D97-AF65-F5344CB8AC3E}">
        <p14:creationId xmlns:p14="http://schemas.microsoft.com/office/powerpoint/2010/main" val="2052797849"/>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Parties with whom to establish and maintain work-related network and relationships</a:t>
            </a:r>
          </a:p>
        </p:txBody>
      </p:sp>
      <p:sp>
        <p:nvSpPr>
          <p:cNvPr id="3" name="Content Placeholder 2"/>
          <p:cNvSpPr>
            <a:spLocks noGrp="1"/>
          </p:cNvSpPr>
          <p:nvPr>
            <p:ph idx="1"/>
          </p:nvPr>
        </p:nvSpPr>
        <p:spPr/>
        <p:txBody>
          <a:bodyPr/>
          <a:lstStyle/>
          <a:p>
            <a:r>
              <a:rPr lang="en-US" sz="2000" dirty="0"/>
              <a:t>• </a:t>
            </a:r>
            <a:r>
              <a:rPr lang="en-US" sz="2400" b="1" dirty="0"/>
              <a:t>Work improvements team members</a:t>
            </a:r>
          </a:p>
          <a:p>
            <a:pPr>
              <a:buFont typeface="Wingdings" panose="05000000000000000000" pitchFamily="2" charset="2"/>
              <a:buChar char="Ø"/>
            </a:pPr>
            <a:r>
              <a:rPr lang="en-US" sz="2000" dirty="0" smtClean="0"/>
              <a:t> Implement control measures in workplace</a:t>
            </a:r>
          </a:p>
          <a:p>
            <a:pPr>
              <a:buFont typeface="Wingdings" panose="05000000000000000000" pitchFamily="2" charset="2"/>
              <a:buChar char="Ø"/>
            </a:pPr>
            <a:r>
              <a:rPr lang="en-US" sz="2000" dirty="0"/>
              <a:t> </a:t>
            </a:r>
            <a:r>
              <a:rPr lang="en-US" sz="2000" dirty="0" smtClean="0"/>
              <a:t>get it done all bending WSH recommendations</a:t>
            </a:r>
            <a:endParaRPr lang="en-US" sz="2000" dirty="0"/>
          </a:p>
          <a:p>
            <a:r>
              <a:rPr lang="en-US" sz="2400" b="1" dirty="0"/>
              <a:t>• </a:t>
            </a:r>
            <a:r>
              <a:rPr lang="en-US" sz="2400" b="1" dirty="0" smtClean="0"/>
              <a:t>Union </a:t>
            </a:r>
            <a:r>
              <a:rPr lang="en-US" sz="2400" b="1" dirty="0"/>
              <a:t>committees </a:t>
            </a:r>
            <a:r>
              <a:rPr lang="en-US" sz="2400" b="1" dirty="0" smtClean="0"/>
              <a:t>members</a:t>
            </a:r>
          </a:p>
          <a:p>
            <a:pPr>
              <a:buFont typeface="Wingdings" panose="05000000000000000000" pitchFamily="2" charset="2"/>
              <a:buChar char="Ø"/>
            </a:pPr>
            <a:r>
              <a:rPr lang="en-US" sz="2000" dirty="0" smtClean="0"/>
              <a:t> Assist to fulfil WSH needs through negotiations</a:t>
            </a:r>
          </a:p>
          <a:p>
            <a:pPr>
              <a:buFont typeface="Wingdings" panose="05000000000000000000" pitchFamily="2" charset="2"/>
              <a:buChar char="Ø"/>
            </a:pPr>
            <a:r>
              <a:rPr lang="en-US" sz="2000" dirty="0"/>
              <a:t> </a:t>
            </a:r>
            <a:r>
              <a:rPr lang="en-US" sz="2000" dirty="0" smtClean="0"/>
              <a:t>Take part in WSH committee and give their feedback on improvements</a:t>
            </a:r>
          </a:p>
          <a:p>
            <a:pPr>
              <a:buFont typeface="Wingdings" panose="05000000000000000000" pitchFamily="2" charset="2"/>
              <a:buChar char="Ø"/>
            </a:pPr>
            <a:r>
              <a:rPr lang="en-US" sz="2000" dirty="0"/>
              <a:t> </a:t>
            </a:r>
            <a:r>
              <a:rPr lang="en-US" sz="2000" dirty="0" smtClean="0"/>
              <a:t>Settle all labor conflicts related to WSH</a:t>
            </a:r>
            <a:endParaRPr lang="en-US" sz="20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28</a:t>
            </a:fld>
            <a:endParaRPr lang="en-US" altLang="en-US"/>
          </a:p>
        </p:txBody>
      </p:sp>
    </p:spTree>
    <p:extLst>
      <p:ext uri="{BB962C8B-B14F-4D97-AF65-F5344CB8AC3E}">
        <p14:creationId xmlns:p14="http://schemas.microsoft.com/office/powerpoint/2010/main" val="4222509192"/>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3</a:t>
            </a:r>
            <a:endParaRPr lang="en-US" sz="5400" dirty="0"/>
          </a:p>
        </p:txBody>
      </p:sp>
      <p:sp>
        <p:nvSpPr>
          <p:cNvPr id="33797" name="Text Placeholder 14"/>
          <p:cNvSpPr>
            <a:spLocks noGrp="1"/>
          </p:cNvSpPr>
          <p:nvPr>
            <p:ph type="body" sz="half" idx="2"/>
          </p:nvPr>
        </p:nvSpPr>
        <p:spPr>
          <a:xfrm>
            <a:off x="457200" y="2925763"/>
            <a:ext cx="3198813" cy="2255837"/>
          </a:xfrm>
        </p:spPr>
        <p:txBody>
          <a:bodyPr anchorCtr="1"/>
          <a:lstStyle/>
          <a:p>
            <a:pPr eaLnBrk="1" hangingPunct="1"/>
            <a:r>
              <a:rPr lang="en-US" altLang="en-US" sz="3200" b="1" smtClean="0">
                <a:solidFill>
                  <a:schemeClr val="tx1"/>
                </a:solidFill>
              </a:rPr>
              <a:t>Barriers to effective communication </a:t>
            </a:r>
            <a:endParaRPr lang="en-US" altLang="en-US" b="1" smtClean="0"/>
          </a:p>
        </p:txBody>
      </p:sp>
      <p:sp>
        <p:nvSpPr>
          <p:cNvPr id="33798"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2BAFCA4C-7FE2-492C-9434-DBE27000298D}" type="slidenum">
              <a:rPr lang="en-US" altLang="en-US">
                <a:solidFill>
                  <a:schemeClr val="tx2"/>
                </a:solidFill>
              </a:rPr>
              <a:pPr eaLnBrk="1" hangingPunct="1"/>
              <a:t>29</a:t>
            </a:fld>
            <a:endParaRPr lang="en-US" altLang="en-US">
              <a:solidFill>
                <a:schemeClr val="tx2"/>
              </a:solidFill>
            </a:endParaRPr>
          </a:p>
        </p:txBody>
      </p:sp>
      <p:sp>
        <p:nvSpPr>
          <p:cNvPr id="3" name="Content Placeholder 2"/>
          <p:cNvSpPr>
            <a:spLocks noGrp="1"/>
          </p:cNvSpPr>
          <p:nvPr>
            <p:ph idx="1"/>
          </p:nvPr>
        </p:nvSpPr>
        <p:spPr>
          <a:xfrm>
            <a:off x="4341812" y="2529681"/>
            <a:ext cx="7619999" cy="3048000"/>
          </a:xfrm>
        </p:spPr>
        <p:txBody>
          <a:bodyPr rtlCol="0">
            <a:normAutofit/>
          </a:bodyPr>
          <a:lstStyle/>
          <a:p>
            <a:r>
              <a:rPr lang="en-US" sz="2800" i="1" dirty="0" smtClean="0"/>
              <a:t>Promote </a:t>
            </a:r>
            <a:r>
              <a:rPr lang="en-US" sz="2800" i="1" dirty="0"/>
              <a:t>effective communication </a:t>
            </a:r>
            <a:r>
              <a:rPr lang="en-US" sz="2800" dirty="0"/>
              <a:t>among staff taking into account </a:t>
            </a:r>
            <a:r>
              <a:rPr lang="en-US" sz="2800" i="1" dirty="0" smtClean="0"/>
              <a:t>diversity issues</a:t>
            </a:r>
            <a:endParaRPr lang="en-US" sz="2800" dirty="0">
              <a:solidFill>
                <a:schemeClr val="tx1">
                  <a:lumMod val="75000"/>
                  <a:lumOff val="25000"/>
                </a:schemeClr>
              </a:solidFill>
            </a:endParaRP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Equivalent Units</a:t>
            </a:r>
            <a:endParaRPr lang="en-US" dirty="0"/>
          </a:p>
        </p:txBody>
      </p:sp>
      <p:sp>
        <p:nvSpPr>
          <p:cNvPr id="3" name="Content Placeholder 2"/>
          <p:cNvSpPr>
            <a:spLocks noGrp="1"/>
          </p:cNvSpPr>
          <p:nvPr>
            <p:ph idx="1"/>
          </p:nvPr>
        </p:nvSpPr>
        <p:spPr/>
        <p:txBody>
          <a:bodyPr/>
          <a:lstStyle/>
          <a:p>
            <a:r>
              <a:rPr lang="en-US" dirty="0"/>
              <a:t>Competency units under other competency frameworks (</a:t>
            </a:r>
            <a:r>
              <a:rPr lang="en-US" dirty="0" err="1"/>
              <a:t>eg</a:t>
            </a:r>
            <a:r>
              <a:rPr lang="en-US" dirty="0"/>
              <a:t> National Skills Recognition System)</a:t>
            </a:r>
          </a:p>
          <a:p>
            <a:r>
              <a:rPr lang="en-US" dirty="0"/>
              <a:t>that are </a:t>
            </a:r>
            <a:r>
              <a:rPr lang="en-US" dirty="0" err="1"/>
              <a:t>recognised</a:t>
            </a:r>
            <a:r>
              <a:rPr lang="en-US" dirty="0"/>
              <a:t> as equivalent to this </a:t>
            </a:r>
            <a:r>
              <a:rPr lang="en-US" dirty="0" smtClean="0"/>
              <a:t>skill </a:t>
            </a:r>
            <a:r>
              <a:rPr lang="en-US" dirty="0"/>
              <a:t>unit are as follows</a:t>
            </a:r>
            <a:r>
              <a:rPr lang="en-US" dirty="0" smtClean="0"/>
              <a:t>:</a:t>
            </a:r>
          </a:p>
          <a:p>
            <a:endParaRPr lang="en-US" dirty="0"/>
          </a:p>
          <a:p>
            <a:r>
              <a:rPr lang="en-US" dirty="0"/>
              <a:t>These are the equivalent units to “Facilitate effective Communication and </a:t>
            </a:r>
            <a:r>
              <a:rPr lang="en-US" dirty="0" smtClean="0"/>
              <a:t>Conflict Management </a:t>
            </a:r>
            <a:r>
              <a:rPr lang="en-US" dirty="0"/>
              <a:t>at the Workplace”:</a:t>
            </a:r>
          </a:p>
          <a:p>
            <a:r>
              <a:rPr lang="en-US" dirty="0"/>
              <a:t>1</a:t>
            </a:r>
            <a:r>
              <a:rPr lang="en-US" b="1" dirty="0"/>
              <a:t>. </a:t>
            </a:r>
            <a:r>
              <a:rPr lang="en-US" b="1" dirty="0" smtClean="0"/>
              <a:t>Communication </a:t>
            </a:r>
            <a:r>
              <a:rPr lang="en-US" b="1" dirty="0"/>
              <a:t>and Relationship </a:t>
            </a:r>
            <a:r>
              <a:rPr lang="en-US" b="1" dirty="0" smtClean="0"/>
              <a:t>Management (</a:t>
            </a:r>
            <a:r>
              <a:rPr lang="en-US" b="1" dirty="0"/>
              <a:t>Supervisory)</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3</a:t>
            </a:fld>
            <a:endParaRPr lang="en-US" altLang="en-US"/>
          </a:p>
        </p:txBody>
      </p:sp>
    </p:spTree>
    <p:extLst>
      <p:ext uri="{BB962C8B-B14F-4D97-AF65-F5344CB8AC3E}">
        <p14:creationId xmlns:p14="http://schemas.microsoft.com/office/powerpoint/2010/main" val="4124226814"/>
      </p:ext>
    </p:extLst>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Barriers to effective communication </a:t>
            </a:r>
          </a:p>
        </p:txBody>
      </p:sp>
      <p:sp>
        <p:nvSpPr>
          <p:cNvPr id="6" name="Content Placeholder 5"/>
          <p:cNvSpPr>
            <a:spLocks noGrp="1"/>
          </p:cNvSpPr>
          <p:nvPr>
            <p:ph idx="1"/>
          </p:nvPr>
        </p:nvSpPr>
        <p:spPr/>
        <p:txBody>
          <a:bodyPr/>
          <a:lstStyle/>
          <a:p>
            <a:r>
              <a:rPr lang="en-US" dirty="0" smtClean="0"/>
              <a:t>Message </a:t>
            </a:r>
            <a:r>
              <a:rPr lang="en-US" dirty="0"/>
              <a:t>complexity – words used and information given is too difficult for the receiver to </a:t>
            </a:r>
            <a:r>
              <a:rPr lang="en-US" dirty="0" smtClean="0"/>
              <a:t>understand</a:t>
            </a:r>
          </a:p>
          <a:p>
            <a:r>
              <a:rPr lang="en-US" dirty="0" smtClean="0"/>
              <a:t>Messages should be simple and understandable to the target group. </a:t>
            </a:r>
            <a:r>
              <a:rPr lang="en-US" dirty="0"/>
              <a:t>If you receive a message with too </a:t>
            </a:r>
            <a:r>
              <a:rPr lang="en-US" dirty="0" smtClean="0"/>
              <a:t>complicated information</a:t>
            </a:r>
            <a:r>
              <a:rPr lang="en-US" dirty="0"/>
              <a:t>, you may tend to put up a barrier because the </a:t>
            </a:r>
            <a:r>
              <a:rPr lang="en-US" dirty="0" smtClean="0"/>
              <a:t>understanding </a:t>
            </a:r>
            <a:r>
              <a:rPr lang="en-US" dirty="0"/>
              <a:t>of information is coming so fast that you may have difficulty comfortably interpreting that information. </a:t>
            </a:r>
            <a:endParaRPr lang="en-US" dirty="0" smtClean="0"/>
          </a:p>
          <a:p>
            <a:pPr algn="just"/>
            <a:r>
              <a:rPr lang="en-US" dirty="0" smtClean="0"/>
              <a:t>If </a:t>
            </a:r>
            <a:r>
              <a:rPr lang="en-US" dirty="0"/>
              <a:t>the sender lacks specific information about something, the receiver will likely receive an unclear or mixed message. Have you shopped for an item such as a computer, and experienced how some salespeople can explain complicated terms and ideas in a simple way? Others cannot.</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30</a:t>
            </a:fld>
            <a:endParaRPr lang="en-US" altLang="en-US"/>
          </a:p>
        </p:txBody>
      </p:sp>
    </p:spTree>
    <p:extLst>
      <p:ext uri="{BB962C8B-B14F-4D97-AF65-F5344CB8AC3E}">
        <p14:creationId xmlns:p14="http://schemas.microsoft.com/office/powerpoint/2010/main" val="2807706753"/>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Barriers to effective communication </a:t>
            </a:r>
          </a:p>
        </p:txBody>
      </p:sp>
      <p:sp>
        <p:nvSpPr>
          <p:cNvPr id="6" name="Content Placeholder 5"/>
          <p:cNvSpPr>
            <a:spLocks noGrp="1"/>
          </p:cNvSpPr>
          <p:nvPr>
            <p:ph idx="1"/>
          </p:nvPr>
        </p:nvSpPr>
        <p:spPr/>
        <p:txBody>
          <a:bodyPr/>
          <a:lstStyle/>
          <a:p>
            <a:r>
              <a:rPr lang="en-US" dirty="0" smtClean="0"/>
              <a:t>Message </a:t>
            </a:r>
            <a:r>
              <a:rPr lang="en-US" dirty="0"/>
              <a:t>is badly expressed with unclear structure and </a:t>
            </a:r>
            <a:r>
              <a:rPr lang="en-US" dirty="0" smtClean="0"/>
              <a:t>ideas</a:t>
            </a:r>
          </a:p>
          <a:p>
            <a:r>
              <a:rPr lang="en-US" dirty="0"/>
              <a:t>A basic principle of communication is that the symbols the sender uses to communicate messages must have the same meaning in both the sender’s and receiver’s minds. You can never be sure that the message in your mind will be clearly sent to your receiver. The world is full with errors, as a result of differences in semantic (meaning) understanding.</a:t>
            </a:r>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31</a:t>
            </a:fld>
            <a:endParaRPr lang="en-US" altLang="en-US"/>
          </a:p>
        </p:txBody>
      </p:sp>
    </p:spTree>
    <p:extLst>
      <p:ext uri="{BB962C8B-B14F-4D97-AF65-F5344CB8AC3E}">
        <p14:creationId xmlns:p14="http://schemas.microsoft.com/office/powerpoint/2010/main" val="3411541472"/>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Barriers to effective communication </a:t>
            </a:r>
          </a:p>
        </p:txBody>
      </p:sp>
      <p:sp>
        <p:nvSpPr>
          <p:cNvPr id="6" name="Content Placeholder 5"/>
          <p:cNvSpPr>
            <a:spLocks noGrp="1"/>
          </p:cNvSpPr>
          <p:nvPr>
            <p:ph idx="1"/>
          </p:nvPr>
        </p:nvSpPr>
        <p:spPr/>
        <p:txBody>
          <a:bodyPr/>
          <a:lstStyle/>
          <a:p>
            <a:r>
              <a:rPr lang="en-US" dirty="0"/>
              <a:t>Message is lost in transmission due to communication mode or  channel </a:t>
            </a:r>
            <a:r>
              <a:rPr lang="en-US" dirty="0" smtClean="0"/>
              <a:t>chosen</a:t>
            </a:r>
          </a:p>
          <a:p>
            <a:r>
              <a:rPr lang="en-US" dirty="0" smtClean="0"/>
              <a:t>If </a:t>
            </a:r>
            <a:r>
              <a:rPr lang="en-US" dirty="0"/>
              <a:t>the sender chooses an inappropriate channel of communication, communication may cease. Detailed instructions presented over the telephone, for example, may be frustrating for both communicators. If you are on a computer technical support help line discussing a problem, it would be helpful for you to be sitting in front of a computer, as opposed to taking notes from the support staff and then returning to your computer station</a:t>
            </a:r>
            <a:r>
              <a:rPr lang="en-US" dirty="0" smtClean="0"/>
              <a:t>.</a:t>
            </a:r>
          </a:p>
          <a:p>
            <a:r>
              <a:rPr lang="en-US" dirty="0" smtClean="0"/>
              <a:t>Too much noise in communication also lost communication transmission.</a:t>
            </a:r>
          </a:p>
          <a:p>
            <a:r>
              <a:rPr lang="en-US" dirty="0"/>
              <a:t>Communication often suffers or gets diluted when messages pass on from person to person in a series of transmissions. They get diluted on the way. Special care has to be taken that the intended message reaches the person concerned.</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32</a:t>
            </a:fld>
            <a:endParaRPr lang="en-US" altLang="en-US"/>
          </a:p>
        </p:txBody>
      </p:sp>
    </p:spTree>
    <p:extLst>
      <p:ext uri="{BB962C8B-B14F-4D97-AF65-F5344CB8AC3E}">
        <p14:creationId xmlns:p14="http://schemas.microsoft.com/office/powerpoint/2010/main" val="4236355498"/>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Barriers to effective communication </a:t>
            </a:r>
          </a:p>
        </p:txBody>
      </p:sp>
      <p:sp>
        <p:nvSpPr>
          <p:cNvPr id="6" name="Content Placeholder 5"/>
          <p:cNvSpPr>
            <a:spLocks noGrp="1"/>
          </p:cNvSpPr>
          <p:nvPr>
            <p:ph idx="1"/>
          </p:nvPr>
        </p:nvSpPr>
        <p:spPr/>
        <p:txBody>
          <a:bodyPr/>
          <a:lstStyle/>
          <a:p>
            <a:r>
              <a:rPr lang="en-US" dirty="0"/>
              <a:t>Conflicting </a:t>
            </a:r>
            <a:r>
              <a:rPr lang="en-US" dirty="0" smtClean="0"/>
              <a:t>messages</a:t>
            </a:r>
          </a:p>
          <a:p>
            <a:pPr algn="just"/>
            <a:r>
              <a:rPr lang="en-US" dirty="0"/>
              <a:t>Messages that cause a conflict in perception for the receiver may result in incomplete communication. For example, if a person constantly uses jargon or slang to communicate with someone from another country who has never heard such expressions, mixed messages are sure to result. Another example of conflicting messages might be if a supervisor requests a report immediately without giving the report writer enough time to gather the proper information. Does the report writer emphasize speed in writing the report, or accuracy in gathering the data?</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33</a:t>
            </a:fld>
            <a:endParaRPr lang="en-US" altLang="en-US"/>
          </a:p>
        </p:txBody>
      </p:sp>
    </p:spTree>
    <p:extLst>
      <p:ext uri="{BB962C8B-B14F-4D97-AF65-F5344CB8AC3E}">
        <p14:creationId xmlns:p14="http://schemas.microsoft.com/office/powerpoint/2010/main" val="1764790644"/>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Barriers to effective communication </a:t>
            </a:r>
          </a:p>
        </p:txBody>
      </p:sp>
      <p:sp>
        <p:nvSpPr>
          <p:cNvPr id="6" name="Content Placeholder 5"/>
          <p:cNvSpPr>
            <a:spLocks noGrp="1"/>
          </p:cNvSpPr>
          <p:nvPr>
            <p:ph idx="1"/>
          </p:nvPr>
        </p:nvSpPr>
        <p:spPr/>
        <p:txBody>
          <a:bodyPr/>
          <a:lstStyle/>
          <a:p>
            <a:r>
              <a:rPr lang="en-US" dirty="0" smtClean="0"/>
              <a:t>Attitude </a:t>
            </a:r>
            <a:r>
              <a:rPr lang="en-US" dirty="0"/>
              <a:t>and prejudices by either sender or receiver, such as “I” attitude, rank, resistance to </a:t>
            </a:r>
            <a:r>
              <a:rPr lang="en-US" dirty="0" smtClean="0"/>
              <a:t>change</a:t>
            </a:r>
          </a:p>
          <a:p>
            <a:r>
              <a:rPr lang="en-US" dirty="0" smtClean="0"/>
              <a:t>“I know everything” Such kind of “I” attitude is dangerous and such receiver never follow the communication by his superiors which may also end with incidents.</a:t>
            </a:r>
          </a:p>
          <a:p>
            <a:r>
              <a:rPr lang="en-US" dirty="0" smtClean="0"/>
              <a:t>Prejudice </a:t>
            </a:r>
            <a:r>
              <a:rPr lang="en-US" dirty="0"/>
              <a:t>is a preconceived opinion of feeling, which is usually irrational. Prejudice is very dangerous and has the potential to bring animosity into the team and to break team spirit. The reason for a prejudice may be the speaker's race, religion, age or appearance. A prejudiced person will not make any effort to listen and understand.</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34</a:t>
            </a:fld>
            <a:endParaRPr lang="en-US" altLang="en-US"/>
          </a:p>
        </p:txBody>
      </p:sp>
    </p:spTree>
    <p:extLst>
      <p:ext uri="{BB962C8B-B14F-4D97-AF65-F5344CB8AC3E}">
        <p14:creationId xmlns:p14="http://schemas.microsoft.com/office/powerpoint/2010/main" val="703051853"/>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Barriers to effective communication </a:t>
            </a:r>
          </a:p>
        </p:txBody>
      </p:sp>
      <p:sp>
        <p:nvSpPr>
          <p:cNvPr id="6" name="Content Placeholder 5"/>
          <p:cNvSpPr>
            <a:spLocks noGrp="1"/>
          </p:cNvSpPr>
          <p:nvPr>
            <p:ph idx="1"/>
          </p:nvPr>
        </p:nvSpPr>
        <p:spPr/>
        <p:txBody>
          <a:bodyPr/>
          <a:lstStyle/>
          <a:p>
            <a:r>
              <a:rPr lang="en-US" dirty="0"/>
              <a:t>Inattention or poor retention by </a:t>
            </a:r>
            <a:r>
              <a:rPr lang="en-US" dirty="0" smtClean="0"/>
              <a:t>receiver</a:t>
            </a:r>
          </a:p>
          <a:p>
            <a:r>
              <a:rPr lang="en-US" dirty="0"/>
              <a:t>As a </a:t>
            </a:r>
            <a:r>
              <a:rPr lang="en-US" dirty="0" smtClean="0"/>
              <a:t>result of overloading, conflict messages  </a:t>
            </a:r>
            <a:r>
              <a:rPr lang="en-US" dirty="0"/>
              <a:t>people are also likely to forget messages reaching them. There from arises the necessity to repeat the message and use more than one medium to communicate the same message</a:t>
            </a:r>
            <a:r>
              <a:rPr lang="en-US" dirty="0" smtClean="0"/>
              <a:t>.</a:t>
            </a:r>
          </a:p>
          <a:p>
            <a:r>
              <a:rPr lang="en-US" dirty="0"/>
              <a:t>Poor listening may lead to serious communication problems. Too many people are interested in talking, and mostly talking about themselves. They are so much involved, with themselves that they do not have patience to listen. The result is that they are not interested in the speaker whose words go waste.</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35</a:t>
            </a:fld>
            <a:endParaRPr lang="en-US" altLang="en-US"/>
          </a:p>
        </p:txBody>
      </p:sp>
    </p:spTree>
    <p:extLst>
      <p:ext uri="{BB962C8B-B14F-4D97-AF65-F5344CB8AC3E}">
        <p14:creationId xmlns:p14="http://schemas.microsoft.com/office/powerpoint/2010/main" val="3899922293"/>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4</a:t>
            </a:r>
            <a:endParaRPr lang="en-US" sz="5400" dirty="0"/>
          </a:p>
        </p:txBody>
      </p:sp>
      <p:sp>
        <p:nvSpPr>
          <p:cNvPr id="3" name="Content Placeholder 2"/>
          <p:cNvSpPr>
            <a:spLocks noGrp="1"/>
          </p:cNvSpPr>
          <p:nvPr>
            <p:ph idx="1"/>
          </p:nvPr>
        </p:nvSpPr>
        <p:spPr>
          <a:xfrm>
            <a:off x="4265612" y="2286001"/>
            <a:ext cx="7772399" cy="3810000"/>
          </a:xfrm>
        </p:spPr>
        <p:txBody>
          <a:bodyPr/>
          <a:lstStyle/>
          <a:p>
            <a:r>
              <a:rPr lang="en-US" sz="2800" i="1" dirty="0" smtClean="0"/>
              <a:t>Promote </a:t>
            </a:r>
            <a:r>
              <a:rPr lang="en-US" sz="2800" i="1" dirty="0"/>
              <a:t>effective communication </a:t>
            </a:r>
            <a:r>
              <a:rPr lang="en-US" sz="2800" dirty="0"/>
              <a:t>among staff taking into account </a:t>
            </a:r>
            <a:r>
              <a:rPr lang="en-US" sz="2800" i="1" dirty="0" smtClean="0"/>
              <a:t>diversity issues</a:t>
            </a:r>
            <a:endParaRPr lang="en-US" sz="2800" dirty="0"/>
          </a:p>
        </p:txBody>
      </p:sp>
      <p:sp>
        <p:nvSpPr>
          <p:cNvPr id="21509" name="Text Placeholder 14"/>
          <p:cNvSpPr>
            <a:spLocks noGrp="1"/>
          </p:cNvSpPr>
          <p:nvPr>
            <p:ph type="body" sz="half" idx="2"/>
          </p:nvPr>
        </p:nvSpPr>
        <p:spPr/>
        <p:txBody>
          <a:bodyPr rtlCol="0" anchorCtr="1">
            <a:normAutofit/>
          </a:bodyPr>
          <a:lstStyle/>
          <a:p>
            <a:pPr defTabSz="914126" eaLnBrk="1" fontAlgn="auto" hangingPunct="1">
              <a:defRPr/>
            </a:pPr>
            <a:r>
              <a:rPr lang="en-US" sz="3200" b="1" dirty="0">
                <a:solidFill>
                  <a:schemeClr val="tx1"/>
                </a:solidFill>
              </a:rPr>
              <a:t>Methods to coach staff in using effective communication techniques </a:t>
            </a:r>
            <a:endParaRPr lang="en-US" b="1" dirty="0" smtClean="0"/>
          </a:p>
        </p:txBody>
      </p:sp>
      <p:sp>
        <p:nvSpPr>
          <p:cNvPr id="40966" name="Date Placeholder 6"/>
          <p:cNvSpPr>
            <a:spLocks noGrp="1"/>
          </p:cNvSpPr>
          <p:nvPr>
            <p:ph type="dt" sz="half"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5BD27DF-3AE5-49AE-9F53-80A77FB95DB7}" type="slidenum">
              <a:rPr lang="en-US" altLang="en-US">
                <a:solidFill>
                  <a:schemeClr val="tx2"/>
                </a:solidFill>
              </a:rPr>
              <a:pPr eaLnBrk="1" hangingPunct="1"/>
              <a:t>36</a:t>
            </a:fld>
            <a:endParaRPr lang="en-US" altLang="en-US">
              <a:solidFill>
                <a:schemeClr val="tx2"/>
              </a:solidFill>
            </a:endParaRPr>
          </a:p>
        </p:txBody>
      </p:sp>
    </p:spTree>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228600"/>
            <a:ext cx="10055225" cy="1449387"/>
          </a:xfrm>
        </p:spPr>
        <p:txBody>
          <a:bodyPr>
            <a:normAutofit/>
          </a:bodyPr>
          <a:lstStyle/>
          <a:p>
            <a:r>
              <a:rPr lang="en-US" dirty="0" smtClean="0"/>
              <a:t>Types </a:t>
            </a:r>
            <a:r>
              <a:rPr lang="en-US" dirty="0"/>
              <a:t>of latest and relevant work-related information </a:t>
            </a:r>
          </a:p>
        </p:txBody>
      </p:sp>
      <p:sp>
        <p:nvSpPr>
          <p:cNvPr id="3" name="Content Placeholder 2"/>
          <p:cNvSpPr>
            <a:spLocks noGrp="1"/>
          </p:cNvSpPr>
          <p:nvPr>
            <p:ph idx="1"/>
          </p:nvPr>
        </p:nvSpPr>
        <p:spPr>
          <a:xfrm>
            <a:off x="1096963" y="1846263"/>
            <a:ext cx="10026649" cy="4478337"/>
          </a:xfrm>
        </p:spPr>
        <p:txBody>
          <a:bodyPr/>
          <a:lstStyle/>
          <a:p>
            <a:r>
              <a:rPr lang="en-US" dirty="0"/>
              <a:t>• Work </a:t>
            </a:r>
            <a:r>
              <a:rPr lang="en-US" dirty="0" smtClean="0"/>
              <a:t>orders</a:t>
            </a:r>
          </a:p>
          <a:p>
            <a:r>
              <a:rPr lang="en-US" dirty="0" smtClean="0"/>
              <a:t>Instruction of work requirements, time frame and terms relating to the work.</a:t>
            </a:r>
            <a:endParaRPr lang="en-US" dirty="0"/>
          </a:p>
          <a:p>
            <a:r>
              <a:rPr lang="en-US" dirty="0"/>
              <a:t>• Changes to work </a:t>
            </a:r>
            <a:r>
              <a:rPr lang="en-US" dirty="0" smtClean="0"/>
              <a:t>requirements</a:t>
            </a:r>
          </a:p>
          <a:p>
            <a:r>
              <a:rPr lang="en-US" dirty="0" smtClean="0"/>
              <a:t>Instruction of rework order against the actual work requirement</a:t>
            </a:r>
            <a:endParaRPr lang="en-US" dirty="0"/>
          </a:p>
          <a:p>
            <a:r>
              <a:rPr lang="en-US" dirty="0"/>
              <a:t>• Update of </a:t>
            </a:r>
            <a:r>
              <a:rPr lang="en-US" dirty="0" smtClean="0"/>
              <a:t>progress </a:t>
            </a:r>
            <a:r>
              <a:rPr lang="en-US" dirty="0"/>
              <a:t>of </a:t>
            </a:r>
            <a:r>
              <a:rPr lang="en-US" dirty="0" smtClean="0"/>
              <a:t>work</a:t>
            </a:r>
          </a:p>
          <a:p>
            <a:r>
              <a:rPr lang="en-US" dirty="0"/>
              <a:t>A statement of the work done during a period of time and the </a:t>
            </a:r>
            <a:r>
              <a:rPr lang="en-US" dirty="0" smtClean="0"/>
              <a:t>work proposed </a:t>
            </a:r>
            <a:r>
              <a:rPr lang="en-US" dirty="0"/>
              <a:t>for the next period.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37</a:t>
            </a:fld>
            <a:endParaRPr lang="en-US" altLang="en-US"/>
          </a:p>
        </p:txBody>
      </p:sp>
    </p:spTree>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228600"/>
            <a:ext cx="10055225" cy="1449387"/>
          </a:xfrm>
        </p:spPr>
        <p:txBody>
          <a:bodyPr>
            <a:normAutofit/>
          </a:bodyPr>
          <a:lstStyle/>
          <a:p>
            <a:r>
              <a:rPr lang="en-US" dirty="0" smtClean="0"/>
              <a:t>Types </a:t>
            </a:r>
            <a:r>
              <a:rPr lang="en-US" dirty="0"/>
              <a:t>of latest and relevant work-related information </a:t>
            </a:r>
          </a:p>
        </p:txBody>
      </p:sp>
      <p:sp>
        <p:nvSpPr>
          <p:cNvPr id="3" name="Content Placeholder 2"/>
          <p:cNvSpPr>
            <a:spLocks noGrp="1"/>
          </p:cNvSpPr>
          <p:nvPr>
            <p:ph idx="1"/>
          </p:nvPr>
        </p:nvSpPr>
        <p:spPr>
          <a:xfrm>
            <a:off x="1096963" y="1846263"/>
            <a:ext cx="10026649" cy="4478337"/>
          </a:xfrm>
        </p:spPr>
        <p:txBody>
          <a:bodyPr/>
          <a:lstStyle/>
          <a:p>
            <a:r>
              <a:rPr lang="en-US" dirty="0"/>
              <a:t>• </a:t>
            </a:r>
            <a:r>
              <a:rPr lang="en-US" dirty="0" smtClean="0"/>
              <a:t>Requests</a:t>
            </a:r>
          </a:p>
          <a:p>
            <a:r>
              <a:rPr lang="en-US" dirty="0"/>
              <a:t>To ask the audience to take an easy or routine action</a:t>
            </a:r>
          </a:p>
          <a:p>
            <a:r>
              <a:rPr lang="en-US" dirty="0"/>
              <a:t>• </a:t>
            </a:r>
            <a:r>
              <a:rPr lang="en-US" dirty="0" smtClean="0"/>
              <a:t>Procedures</a:t>
            </a:r>
          </a:p>
          <a:p>
            <a:r>
              <a:rPr lang="en-US" dirty="0"/>
              <a:t>Messages focusing on a group's methods: how it makes decisions</a:t>
            </a:r>
            <a:r>
              <a:rPr lang="en-US" dirty="0" smtClean="0"/>
              <a:t>, who </a:t>
            </a:r>
            <a:r>
              <a:rPr lang="en-US" dirty="0"/>
              <a:t>does what, when assignments are due.</a:t>
            </a:r>
          </a:p>
          <a:p>
            <a:r>
              <a:rPr lang="en-US" dirty="0" smtClean="0"/>
              <a:t>• </a:t>
            </a:r>
            <a:r>
              <a:rPr lang="en-US" dirty="0"/>
              <a:t>Duty </a:t>
            </a:r>
            <a:r>
              <a:rPr lang="en-US" dirty="0" smtClean="0"/>
              <a:t>roster</a:t>
            </a:r>
          </a:p>
          <a:p>
            <a:r>
              <a:rPr lang="en-US" dirty="0" smtClean="0"/>
              <a:t>Schedule duty cycle for various shift works and holiday works</a:t>
            </a:r>
            <a:endParaRPr lang="en-US" dirty="0"/>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38</a:t>
            </a:fld>
            <a:endParaRPr lang="en-US" altLang="en-US"/>
          </a:p>
        </p:txBody>
      </p:sp>
    </p:spTree>
    <p:extLst>
      <p:ext uri="{BB962C8B-B14F-4D97-AF65-F5344CB8AC3E}">
        <p14:creationId xmlns:p14="http://schemas.microsoft.com/office/powerpoint/2010/main" val="1134752278"/>
      </p:ext>
    </p:extLst>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228600"/>
            <a:ext cx="10055225" cy="1449387"/>
          </a:xfrm>
        </p:spPr>
        <p:txBody>
          <a:bodyPr>
            <a:normAutofit/>
          </a:bodyPr>
          <a:lstStyle/>
          <a:p>
            <a:r>
              <a:rPr lang="en-US" dirty="0" smtClean="0"/>
              <a:t>Types </a:t>
            </a:r>
            <a:r>
              <a:rPr lang="en-US" dirty="0"/>
              <a:t>of latest and relevant work-related information </a:t>
            </a:r>
          </a:p>
        </p:txBody>
      </p:sp>
      <p:sp>
        <p:nvSpPr>
          <p:cNvPr id="3" name="Content Placeholder 2"/>
          <p:cNvSpPr>
            <a:spLocks noGrp="1"/>
          </p:cNvSpPr>
          <p:nvPr>
            <p:ph idx="1"/>
          </p:nvPr>
        </p:nvSpPr>
        <p:spPr>
          <a:xfrm>
            <a:off x="1096963" y="1846263"/>
            <a:ext cx="10026649" cy="4478337"/>
          </a:xfrm>
        </p:spPr>
        <p:txBody>
          <a:bodyPr/>
          <a:lstStyle/>
          <a:p>
            <a:r>
              <a:rPr lang="en-US" dirty="0"/>
              <a:t>• Activity </a:t>
            </a:r>
            <a:r>
              <a:rPr lang="en-US" dirty="0" smtClean="0"/>
              <a:t>reports</a:t>
            </a:r>
          </a:p>
          <a:p>
            <a:r>
              <a:rPr lang="en-US" dirty="0" smtClean="0"/>
              <a:t>Reflect the activity records on regular intervals</a:t>
            </a:r>
            <a:endParaRPr lang="en-US" dirty="0"/>
          </a:p>
          <a:p>
            <a:r>
              <a:rPr lang="en-US" dirty="0"/>
              <a:t>• Notices and </a:t>
            </a:r>
            <a:r>
              <a:rPr lang="en-US" dirty="0" smtClean="0"/>
              <a:t>memorandum</a:t>
            </a:r>
          </a:p>
          <a:p>
            <a:r>
              <a:rPr lang="en-US" dirty="0"/>
              <a:t>Document using memo format sent to readers in your organization</a:t>
            </a:r>
          </a:p>
          <a:p>
            <a:r>
              <a:rPr lang="en-US" dirty="0"/>
              <a:t>• Safety </a:t>
            </a:r>
            <a:r>
              <a:rPr lang="en-US" dirty="0" smtClean="0"/>
              <a:t>guidelines</a:t>
            </a:r>
          </a:p>
          <a:p>
            <a:r>
              <a:rPr lang="en-US" dirty="0" smtClean="0"/>
              <a:t>Information of step by step guide for the process or activity</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39</a:t>
            </a:fld>
            <a:endParaRPr lang="en-US" altLang="en-US"/>
          </a:p>
        </p:txBody>
      </p:sp>
    </p:spTree>
    <p:extLst>
      <p:ext uri="{BB962C8B-B14F-4D97-AF65-F5344CB8AC3E}">
        <p14:creationId xmlns:p14="http://schemas.microsoft.com/office/powerpoint/2010/main" val="2638064594"/>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Assumed Attitudes, Skills and Knowledge</a:t>
            </a:r>
          </a:p>
        </p:txBody>
      </p:sp>
      <p:sp>
        <p:nvSpPr>
          <p:cNvPr id="3" name="Content Placeholder 2"/>
          <p:cNvSpPr>
            <a:spLocks noGrp="1"/>
          </p:cNvSpPr>
          <p:nvPr>
            <p:ph idx="1"/>
          </p:nvPr>
        </p:nvSpPr>
        <p:spPr/>
        <p:txBody>
          <a:bodyPr/>
          <a:lstStyle/>
          <a:p>
            <a:r>
              <a:rPr lang="en-US" dirty="0"/>
              <a:t>Knowledge and skills that the individual should preferably have to confidently undertake the unit</a:t>
            </a:r>
          </a:p>
          <a:p>
            <a:r>
              <a:rPr lang="en-US" dirty="0"/>
              <a:t>and to be successful subsequently on the </a:t>
            </a:r>
            <a:r>
              <a:rPr lang="en-US" dirty="0" smtClean="0"/>
              <a:t>job</a:t>
            </a:r>
          </a:p>
          <a:p>
            <a:endParaRPr lang="en-US" dirty="0" smtClean="0"/>
          </a:p>
          <a:p>
            <a:r>
              <a:rPr lang="en-US" sz="2400" b="1" dirty="0" smtClean="0"/>
              <a:t>Learners </a:t>
            </a:r>
            <a:r>
              <a:rPr lang="en-US" sz="2400" b="1" dirty="0"/>
              <a:t>are assumed to:</a:t>
            </a:r>
          </a:p>
          <a:p>
            <a:r>
              <a:rPr lang="en-US" dirty="0"/>
              <a:t>1. Be able to speak, listen, read and write English at a proficiency level not lower </a:t>
            </a:r>
            <a:r>
              <a:rPr lang="en-US" dirty="0" smtClean="0"/>
              <a:t>than the </a:t>
            </a:r>
            <a:r>
              <a:rPr lang="en-US" dirty="0"/>
              <a:t>Employability Skills Workforce Skills Qualification </a:t>
            </a:r>
            <a:r>
              <a:rPr lang="en-US" dirty="0" smtClean="0"/>
              <a:t>Workplace communication.</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a:t>
            </a:fld>
            <a:endParaRPr lang="en-US" altLang="en-US"/>
          </a:p>
        </p:txBody>
      </p:sp>
    </p:spTree>
    <p:extLst>
      <p:ext uri="{BB962C8B-B14F-4D97-AF65-F5344CB8AC3E}">
        <p14:creationId xmlns:p14="http://schemas.microsoft.com/office/powerpoint/2010/main" val="683613397"/>
      </p:ext>
    </p:extLst>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228600"/>
            <a:ext cx="10055225" cy="1449387"/>
          </a:xfrm>
        </p:spPr>
        <p:txBody>
          <a:bodyPr>
            <a:normAutofit/>
          </a:bodyPr>
          <a:lstStyle/>
          <a:p>
            <a:r>
              <a:rPr lang="en-US" dirty="0" smtClean="0"/>
              <a:t>Types </a:t>
            </a:r>
            <a:r>
              <a:rPr lang="en-US" dirty="0"/>
              <a:t>of latest and relevant work-related information </a:t>
            </a:r>
          </a:p>
        </p:txBody>
      </p:sp>
      <p:sp>
        <p:nvSpPr>
          <p:cNvPr id="3" name="Content Placeholder 2"/>
          <p:cNvSpPr>
            <a:spLocks noGrp="1"/>
          </p:cNvSpPr>
          <p:nvPr>
            <p:ph idx="1"/>
          </p:nvPr>
        </p:nvSpPr>
        <p:spPr>
          <a:xfrm>
            <a:off x="1096963" y="1846263"/>
            <a:ext cx="10026649" cy="4478337"/>
          </a:xfrm>
        </p:spPr>
        <p:txBody>
          <a:bodyPr/>
          <a:lstStyle/>
          <a:p>
            <a:r>
              <a:rPr lang="en-US" dirty="0"/>
              <a:t>• </a:t>
            </a:r>
            <a:r>
              <a:rPr lang="en-US" dirty="0" smtClean="0"/>
              <a:t>Organizational policies</a:t>
            </a:r>
          </a:p>
          <a:p>
            <a:r>
              <a:rPr lang="en-US" dirty="0" smtClean="0"/>
              <a:t>Organizational </a:t>
            </a:r>
            <a:r>
              <a:rPr lang="en-US" dirty="0"/>
              <a:t>Policies are rules that are set by workplaces. The main purposes of </a:t>
            </a:r>
            <a:r>
              <a:rPr lang="en-US" dirty="0" smtClean="0"/>
              <a:t>organizational </a:t>
            </a:r>
            <a:r>
              <a:rPr lang="en-US" dirty="0"/>
              <a:t>policies are that it explains to employees, what are expected from them and it allows management and staff to know the rules governing a workplace.</a:t>
            </a:r>
          </a:p>
          <a:p>
            <a:r>
              <a:rPr lang="en-US" dirty="0"/>
              <a:t>• Detailed discussion of possible solutions to work </a:t>
            </a:r>
            <a:r>
              <a:rPr lang="en-US" dirty="0" smtClean="0"/>
              <a:t>problems</a:t>
            </a:r>
          </a:p>
          <a:p>
            <a:r>
              <a:rPr lang="en-US" dirty="0" smtClean="0"/>
              <a:t>Detailed discussion for finding solutions to work problems include;</a:t>
            </a:r>
          </a:p>
          <a:p>
            <a:pPr>
              <a:buFont typeface="Wingdings" panose="05000000000000000000" pitchFamily="2" charset="2"/>
              <a:buChar char="q"/>
            </a:pPr>
            <a:r>
              <a:rPr lang="en-US" dirty="0"/>
              <a:t> </a:t>
            </a:r>
            <a:r>
              <a:rPr lang="en-US" dirty="0" smtClean="0"/>
              <a:t>Verifying standards, codes with work design</a:t>
            </a:r>
          </a:p>
          <a:p>
            <a:pPr>
              <a:buFont typeface="Wingdings" panose="05000000000000000000" pitchFamily="2" charset="2"/>
              <a:buChar char="q"/>
            </a:pPr>
            <a:r>
              <a:rPr lang="en-US" dirty="0"/>
              <a:t> </a:t>
            </a:r>
            <a:r>
              <a:rPr lang="en-US" dirty="0" smtClean="0"/>
              <a:t>Engineering reviews of work problems</a:t>
            </a:r>
          </a:p>
          <a:p>
            <a:pPr>
              <a:buFont typeface="Wingdings" panose="05000000000000000000" pitchFamily="2" charset="2"/>
              <a:buChar char="q"/>
            </a:pPr>
            <a:r>
              <a:rPr lang="en-US" dirty="0"/>
              <a:t> </a:t>
            </a:r>
            <a:r>
              <a:rPr lang="en-US" dirty="0" smtClean="0"/>
              <a:t>Arriving recommendations, solutions through negotiation and agreement with specialists</a:t>
            </a:r>
          </a:p>
          <a:p>
            <a:pPr marL="0" indent="0">
              <a:buNone/>
            </a:pPr>
            <a:endParaRPr lang="en-US" dirty="0" smtClean="0"/>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40</a:t>
            </a:fld>
            <a:endParaRPr lang="en-US" altLang="en-US"/>
          </a:p>
        </p:txBody>
      </p:sp>
    </p:spTree>
    <p:extLst>
      <p:ext uri="{BB962C8B-B14F-4D97-AF65-F5344CB8AC3E}">
        <p14:creationId xmlns:p14="http://schemas.microsoft.com/office/powerpoint/2010/main" val="60588523"/>
      </p:ext>
    </p:extLst>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ChangeArrowheads="1"/>
          </p:cNvSpPr>
          <p:nvPr/>
        </p:nvSpPr>
        <p:spPr bwMode="auto">
          <a:xfrm>
            <a:off x="984250" y="665163"/>
            <a:ext cx="990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3600" b="1" dirty="0" smtClean="0"/>
              <a:t>Promote </a:t>
            </a:r>
            <a:r>
              <a:rPr lang="en-US" altLang="en-US" sz="3600" b="1" dirty="0"/>
              <a:t>effective communication,</a:t>
            </a:r>
          </a:p>
        </p:txBody>
      </p:sp>
      <p:sp>
        <p:nvSpPr>
          <p:cNvPr id="4" name="Rectangle 3"/>
          <p:cNvSpPr>
            <a:spLocks noGrp="1" noChangeArrowheads="1"/>
          </p:cNvSpPr>
          <p:nvPr>
            <p:ph idx="1"/>
          </p:nvPr>
        </p:nvSpPr>
        <p:spPr>
          <a:xfrm>
            <a:off x="1446213" y="2057400"/>
            <a:ext cx="8305800" cy="3122613"/>
          </a:xfrm>
          <a:extLst/>
        </p:spPr>
        <p:txBody>
          <a:bodyPr rtlCol="0">
            <a:spAutoFit/>
          </a:bodyPr>
          <a:lstStyle/>
          <a:p>
            <a:pPr eaLnBrk="1" hangingPunct="1">
              <a:defRPr/>
            </a:pPr>
            <a:r>
              <a:rPr lang="en-US" sz="1600" b="1" dirty="0">
                <a:solidFill>
                  <a:schemeClr val="tx1"/>
                </a:solidFill>
              </a:rPr>
              <a:t>• Promoting use of active listening </a:t>
            </a:r>
            <a:r>
              <a:rPr lang="en-US" sz="1600" b="1" dirty="0" smtClean="0">
                <a:solidFill>
                  <a:schemeClr val="tx1"/>
                </a:solidFill>
              </a:rPr>
              <a:t>skills</a:t>
            </a:r>
          </a:p>
          <a:p>
            <a:pPr eaLnBrk="1" hangingPunct="1">
              <a:defRPr/>
            </a:pPr>
            <a:r>
              <a:rPr lang="en-US" sz="1600" b="1" dirty="0" smtClean="0">
                <a:solidFill>
                  <a:schemeClr val="tx1"/>
                </a:solidFill>
              </a:rPr>
              <a:t>• </a:t>
            </a:r>
            <a:r>
              <a:rPr lang="en-US" sz="1600" b="1" dirty="0">
                <a:solidFill>
                  <a:schemeClr val="tx1"/>
                </a:solidFill>
              </a:rPr>
              <a:t>Coaching staff in the use of effective communication techniques according</a:t>
            </a:r>
          </a:p>
          <a:p>
            <a:pPr eaLnBrk="1" hangingPunct="1">
              <a:defRPr/>
            </a:pPr>
            <a:r>
              <a:rPr lang="en-US" sz="1600" b="1" dirty="0">
                <a:solidFill>
                  <a:schemeClr val="tx1"/>
                </a:solidFill>
              </a:rPr>
              <a:t>to </a:t>
            </a:r>
            <a:r>
              <a:rPr lang="en-US" sz="1600" b="1" dirty="0" err="1">
                <a:solidFill>
                  <a:schemeClr val="tx1"/>
                </a:solidFill>
              </a:rPr>
              <a:t>organisational</a:t>
            </a:r>
            <a:r>
              <a:rPr lang="en-US" sz="1600" b="1" dirty="0">
                <a:solidFill>
                  <a:schemeClr val="tx1"/>
                </a:solidFill>
              </a:rPr>
              <a:t> and professional standards</a:t>
            </a:r>
          </a:p>
          <a:p>
            <a:pPr eaLnBrk="1" hangingPunct="1">
              <a:defRPr/>
            </a:pPr>
            <a:r>
              <a:rPr lang="en-US" sz="1600" b="1" dirty="0">
                <a:solidFill>
                  <a:schemeClr val="tx1"/>
                </a:solidFill>
              </a:rPr>
              <a:t>• Promoting effective use of communication tools</a:t>
            </a:r>
          </a:p>
          <a:p>
            <a:pPr eaLnBrk="1" hangingPunct="1">
              <a:defRPr/>
            </a:pPr>
            <a:r>
              <a:rPr lang="en-US" sz="1600" b="1" dirty="0">
                <a:solidFill>
                  <a:schemeClr val="tx1"/>
                </a:solidFill>
              </a:rPr>
              <a:t>• Establishing and maintaining work related networks and relationships</a:t>
            </a:r>
          </a:p>
          <a:p>
            <a:pPr eaLnBrk="1" hangingPunct="1">
              <a:defRPr/>
            </a:pPr>
            <a:r>
              <a:rPr lang="en-US" sz="1600" b="1" dirty="0">
                <a:solidFill>
                  <a:schemeClr val="tx1"/>
                </a:solidFill>
              </a:rPr>
              <a:t>• Giving instructions or information in a manner that is clear and appropriate</a:t>
            </a:r>
          </a:p>
          <a:p>
            <a:pPr eaLnBrk="1" hangingPunct="1">
              <a:defRPr/>
            </a:pPr>
            <a:r>
              <a:rPr lang="en-US" sz="1600" b="1" dirty="0">
                <a:solidFill>
                  <a:schemeClr val="tx1"/>
                </a:solidFill>
              </a:rPr>
              <a:t>using the various communication tools</a:t>
            </a:r>
          </a:p>
          <a:p>
            <a:pPr eaLnBrk="1" hangingPunct="1">
              <a:defRPr/>
            </a:pPr>
            <a:r>
              <a:rPr lang="en-US" sz="1600" b="1" dirty="0">
                <a:solidFill>
                  <a:schemeClr val="tx1"/>
                </a:solidFill>
              </a:rPr>
              <a:t>• Seeking and providing clarification where necessary</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p>
            <a:fld id="{FD6001E3-6553-43F5-96CD-FE3618865F05}" type="slidenum">
              <a:rPr lang="en-US" altLang="en-US" smtClean="0"/>
              <a:pPr/>
              <a:t>41</a:t>
            </a:fld>
            <a:endParaRPr lang="en-US" altLang="en-US"/>
          </a:p>
        </p:txBody>
      </p:sp>
    </p:spTree>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986" y="228600"/>
            <a:ext cx="10055225" cy="1449387"/>
          </a:xfrm>
        </p:spPr>
        <p:txBody>
          <a:bodyPr/>
          <a:lstStyle/>
          <a:p>
            <a:r>
              <a:rPr lang="en-US" dirty="0"/>
              <a:t>Promoting use of active listening </a:t>
            </a:r>
            <a:r>
              <a:rPr lang="en-US" dirty="0" smtClean="0"/>
              <a:t>skills</a:t>
            </a:r>
            <a:endParaRPr lang="en-US" dirty="0"/>
          </a:p>
        </p:txBody>
      </p:sp>
      <p:sp>
        <p:nvSpPr>
          <p:cNvPr id="3" name="Content Placeholder 2"/>
          <p:cNvSpPr>
            <a:spLocks noGrp="1"/>
          </p:cNvSpPr>
          <p:nvPr>
            <p:ph idx="1"/>
          </p:nvPr>
        </p:nvSpPr>
        <p:spPr>
          <a:xfrm>
            <a:off x="1217612" y="1846263"/>
            <a:ext cx="9934576" cy="4022725"/>
          </a:xfrm>
        </p:spPr>
        <p:txBody>
          <a:bodyPr/>
          <a:lstStyle/>
          <a:p>
            <a:r>
              <a:rPr lang="en-US" dirty="0"/>
              <a:t>Active listening is an essential mentoring skill</a:t>
            </a:r>
            <a:r>
              <a:rPr lang="en-US" dirty="0" smtClean="0"/>
              <a:t>. </a:t>
            </a:r>
            <a:r>
              <a:rPr lang="en-US" dirty="0"/>
              <a:t>Active </a:t>
            </a:r>
            <a:r>
              <a:rPr lang="en-US" dirty="0" smtClean="0"/>
              <a:t>listening requires </a:t>
            </a:r>
            <a:r>
              <a:rPr lang="en-US" dirty="0"/>
              <a:t>the listener to hear the words and identify the feelings associated with the words. </a:t>
            </a:r>
            <a:r>
              <a:rPr lang="en-US" dirty="0" smtClean="0"/>
              <a:t>Mentors should </a:t>
            </a:r>
            <a:r>
              <a:rPr lang="en-US" dirty="0"/>
              <a:t>be able to understand the speaker from his or her point of view. There are four </a:t>
            </a:r>
            <a:r>
              <a:rPr lang="en-US" dirty="0" smtClean="0"/>
              <a:t>essential requirements </a:t>
            </a:r>
            <a:r>
              <a:rPr lang="en-US" dirty="0"/>
              <a:t>for active listening:</a:t>
            </a:r>
          </a:p>
          <a:p>
            <a:r>
              <a:rPr lang="en-US" dirty="0"/>
              <a:t>• Intensity</a:t>
            </a:r>
          </a:p>
          <a:p>
            <a:r>
              <a:rPr lang="en-US" dirty="0"/>
              <a:t>• Empathy</a:t>
            </a:r>
          </a:p>
          <a:p>
            <a:r>
              <a:rPr lang="en-US" dirty="0"/>
              <a:t>• Acceptance</a:t>
            </a:r>
          </a:p>
          <a:p>
            <a:r>
              <a:rPr lang="en-US" dirty="0"/>
              <a:t>• Willingness to take responsibility </a:t>
            </a:r>
            <a:endParaRPr lang="en-US" dirty="0" smtClean="0"/>
          </a:p>
          <a:p>
            <a:r>
              <a:rPr lang="en-US" dirty="0" smtClean="0"/>
              <a:t>An active listener concentrates on what the speaker is saying. The human brain is capable of handling a </a:t>
            </a:r>
            <a:r>
              <a:rPr lang="en-US" dirty="0"/>
              <a:t>speaking rate six times that of the average speaker.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42</a:t>
            </a:fld>
            <a:endParaRPr lang="en-US" altLang="en-US"/>
          </a:p>
        </p:txBody>
      </p:sp>
    </p:spTree>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986" y="228600"/>
            <a:ext cx="10055225" cy="1449387"/>
          </a:xfrm>
        </p:spPr>
        <p:txBody>
          <a:bodyPr/>
          <a:lstStyle/>
          <a:p>
            <a:r>
              <a:rPr lang="en-US" dirty="0"/>
              <a:t>Promoting use of active listening </a:t>
            </a:r>
            <a:r>
              <a:rPr lang="en-US" dirty="0" smtClean="0"/>
              <a:t>skills</a:t>
            </a:r>
            <a:endParaRPr lang="en-US" dirty="0"/>
          </a:p>
        </p:txBody>
      </p:sp>
      <p:sp>
        <p:nvSpPr>
          <p:cNvPr id="3" name="Content Placeholder 2"/>
          <p:cNvSpPr>
            <a:spLocks noGrp="1"/>
          </p:cNvSpPr>
          <p:nvPr>
            <p:ph idx="1"/>
          </p:nvPr>
        </p:nvSpPr>
        <p:spPr>
          <a:xfrm>
            <a:off x="1217612" y="1846263"/>
            <a:ext cx="9934576" cy="4022725"/>
          </a:xfrm>
        </p:spPr>
        <p:txBody>
          <a:bodyPr/>
          <a:lstStyle/>
          <a:p>
            <a:r>
              <a:rPr lang="en-US" dirty="0"/>
              <a:t>Suggestions for Improving Active Listening Skills</a:t>
            </a:r>
          </a:p>
          <a:p>
            <a:r>
              <a:rPr lang="en-US" dirty="0"/>
              <a:t>1. Make Eye </a:t>
            </a:r>
            <a:r>
              <a:rPr lang="en-US" dirty="0" smtClean="0"/>
              <a:t>Contact</a:t>
            </a:r>
          </a:p>
          <a:p>
            <a:r>
              <a:rPr lang="en-US" dirty="0" smtClean="0"/>
              <a:t>2</a:t>
            </a:r>
            <a:r>
              <a:rPr lang="en-US" dirty="0"/>
              <a:t>. Exhibit Affirmative Nods and Appropriate Facial </a:t>
            </a:r>
            <a:r>
              <a:rPr lang="en-US" dirty="0" smtClean="0"/>
              <a:t>Expressions</a:t>
            </a:r>
          </a:p>
          <a:p>
            <a:r>
              <a:rPr lang="en-US" dirty="0" smtClean="0"/>
              <a:t>3</a:t>
            </a:r>
            <a:r>
              <a:rPr lang="en-US" dirty="0"/>
              <a:t>. Avoid Distracting Actions or Gestures: </a:t>
            </a:r>
            <a:endParaRPr lang="en-US" dirty="0" smtClean="0"/>
          </a:p>
          <a:p>
            <a:r>
              <a:rPr lang="en-US" dirty="0" smtClean="0"/>
              <a:t>4</a:t>
            </a:r>
            <a:r>
              <a:rPr lang="en-US" dirty="0"/>
              <a:t>. Ask Questions: </a:t>
            </a:r>
            <a:endParaRPr lang="en-US" dirty="0" smtClean="0"/>
          </a:p>
          <a:p>
            <a:r>
              <a:rPr lang="en-US" dirty="0" smtClean="0"/>
              <a:t>5. </a:t>
            </a:r>
            <a:r>
              <a:rPr lang="en-US" dirty="0"/>
              <a:t>Avoid Interrupting the </a:t>
            </a:r>
            <a:r>
              <a:rPr lang="en-US" dirty="0" smtClean="0"/>
              <a:t>Speaker</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43</a:t>
            </a:fld>
            <a:endParaRPr lang="en-US" altLang="en-US"/>
          </a:p>
        </p:txBody>
      </p:sp>
    </p:spTree>
    <p:extLst>
      <p:ext uri="{BB962C8B-B14F-4D97-AF65-F5344CB8AC3E}">
        <p14:creationId xmlns:p14="http://schemas.microsoft.com/office/powerpoint/2010/main" val="187945851"/>
      </p:ext>
    </p:extLst>
  </p:cSld>
  <p:clrMapOvr>
    <a:masterClrMapping/>
  </p:clrMapOvr>
  <p:transition spd="med">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a:t>Coaching staff in the use of effective communication techniques </a:t>
            </a:r>
            <a:r>
              <a:rPr lang="en-US" sz="3200" dirty="0" smtClean="0"/>
              <a:t>according to organizational </a:t>
            </a:r>
            <a:r>
              <a:rPr lang="en-US" sz="3200" dirty="0"/>
              <a:t>and professional </a:t>
            </a:r>
            <a:r>
              <a:rPr lang="en-US" sz="3200" dirty="0" smtClean="0"/>
              <a:t>standards</a:t>
            </a:r>
            <a:endParaRPr lang="en-US" sz="3200" dirty="0"/>
          </a:p>
        </p:txBody>
      </p:sp>
      <p:sp>
        <p:nvSpPr>
          <p:cNvPr id="3" name="Content Placeholder 2"/>
          <p:cNvSpPr>
            <a:spLocks noGrp="1"/>
          </p:cNvSpPr>
          <p:nvPr>
            <p:ph idx="1"/>
          </p:nvPr>
        </p:nvSpPr>
        <p:spPr/>
        <p:txBody>
          <a:bodyPr/>
          <a:lstStyle/>
          <a:p>
            <a:r>
              <a:rPr lang="en-US" dirty="0" smtClean="0"/>
              <a:t>Coaching staff should use effective communication techniques including; </a:t>
            </a:r>
          </a:p>
          <a:p>
            <a:pPr>
              <a:buFont typeface="Wingdings" panose="05000000000000000000" pitchFamily="2" charset="2"/>
              <a:buChar char="Ø"/>
            </a:pPr>
            <a:r>
              <a:rPr lang="en-US" dirty="0" smtClean="0"/>
              <a:t>Lead  </a:t>
            </a:r>
            <a:r>
              <a:rPr lang="en-US" dirty="0"/>
              <a:t>team in development through on-going change/transformation.</a:t>
            </a:r>
          </a:p>
          <a:p>
            <a:pPr>
              <a:buFont typeface="Wingdings" panose="05000000000000000000" pitchFamily="2" charset="2"/>
              <a:buChar char="Ø"/>
            </a:pPr>
            <a:r>
              <a:rPr lang="en-US" dirty="0"/>
              <a:t>Engage people by coaching for commitment vs. managing for compliance.</a:t>
            </a:r>
          </a:p>
          <a:p>
            <a:pPr>
              <a:buFont typeface="Wingdings" panose="05000000000000000000" pitchFamily="2" charset="2"/>
              <a:buChar char="Ø"/>
            </a:pPr>
            <a:r>
              <a:rPr lang="en-US" dirty="0"/>
              <a:t>Recognize another’s behavioral style and adapt to develop your leadership effectiveness.</a:t>
            </a:r>
            <a:br>
              <a:rPr lang="en-US" dirty="0"/>
            </a:br>
            <a:r>
              <a:rPr lang="en-US" dirty="0" smtClean="0"/>
              <a:t>Coach</a:t>
            </a:r>
            <a:r>
              <a:rPr lang="en-US" dirty="0"/>
              <a:t> those you manage by using their own self evaluation as the cornerstone for their continuous development.</a:t>
            </a:r>
          </a:p>
          <a:p>
            <a:pPr>
              <a:buFont typeface="Wingdings" panose="05000000000000000000" pitchFamily="2" charset="2"/>
              <a:buChar char="Ø"/>
            </a:pPr>
            <a:r>
              <a:rPr lang="en-US" dirty="0"/>
              <a:t>Understand some key distinctions between planning and implementing, and how to use the process </a:t>
            </a:r>
            <a:r>
              <a:rPr lang="en-US" dirty="0" smtClean="0"/>
              <a:t>methodology </a:t>
            </a:r>
            <a:r>
              <a:rPr lang="en-US" dirty="0"/>
              <a:t>to turn strategic plans into actions that deliver results.</a:t>
            </a:r>
          </a:p>
          <a:p>
            <a:pPr>
              <a:buFont typeface="Wingdings" panose="05000000000000000000" pitchFamily="2" charset="2"/>
              <a:buChar char="Ø"/>
            </a:pPr>
            <a:r>
              <a:rPr lang="en-US" dirty="0"/>
              <a:t>Effectively lead others to model more of a coaching culture to align with organizational objectives.</a:t>
            </a:r>
          </a:p>
          <a:p>
            <a:pPr>
              <a:buFont typeface="Wingdings" panose="05000000000000000000" pitchFamily="2" charset="2"/>
              <a:buChar char="Ø"/>
            </a:pP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44</a:t>
            </a:fld>
            <a:endParaRPr lang="en-US" altLang="en-US"/>
          </a:p>
        </p:txBody>
      </p:sp>
    </p:spTree>
    <p:extLst>
      <p:ext uri="{BB962C8B-B14F-4D97-AF65-F5344CB8AC3E}">
        <p14:creationId xmlns:p14="http://schemas.microsoft.com/office/powerpoint/2010/main" val="663654297"/>
      </p:ext>
    </p:extLst>
  </p:cSld>
  <p:clrMapOvr>
    <a:masterClrMapping/>
  </p:clrMapOvr>
  <p:transition spd="med">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Establishing and maintaining work related networks and </a:t>
            </a:r>
            <a:r>
              <a:rPr lang="en-US" dirty="0" smtClean="0"/>
              <a:t>relationships</a:t>
            </a:r>
            <a:endParaRPr lang="en-US" dirty="0"/>
          </a:p>
        </p:txBody>
      </p:sp>
      <p:sp>
        <p:nvSpPr>
          <p:cNvPr id="3" name="Content Placeholder 2"/>
          <p:cNvSpPr>
            <a:spLocks noGrp="1"/>
          </p:cNvSpPr>
          <p:nvPr>
            <p:ph idx="1"/>
          </p:nvPr>
        </p:nvSpPr>
        <p:spPr/>
        <p:txBody>
          <a:bodyPr/>
          <a:lstStyle/>
          <a:p>
            <a:pPr algn="just"/>
            <a:r>
              <a:rPr lang="en-US" dirty="0"/>
              <a:t>Establishing and maintaining good work relationships is the key to a positive workplace. Effective businesses encourage the development of positive relationships between managers and employees as well as amongst coworkers. All businesses can foster positive workplace relationships by creating a strong mission statement and an upbeat team-based environment. Strengthen workplace relationships by setting clear expectations, practicing constant communication and offering timely responses to both positive workplace behavior and employee issues or concerns</a:t>
            </a:r>
            <a:r>
              <a:rPr lang="en-US" dirty="0" smtClean="0"/>
              <a:t>. The following are the key steps;</a:t>
            </a:r>
          </a:p>
          <a:p>
            <a:pPr algn="just"/>
            <a:r>
              <a:rPr lang="en-US" dirty="0" smtClean="0"/>
              <a:t>1. Encourage team works</a:t>
            </a:r>
          </a:p>
          <a:p>
            <a:pPr algn="just"/>
            <a:r>
              <a:rPr lang="en-US" dirty="0" smtClean="0"/>
              <a:t>2. Communicate with group to meet their expectations</a:t>
            </a:r>
          </a:p>
          <a:p>
            <a:pPr algn="just"/>
            <a:r>
              <a:rPr lang="en-US" dirty="0" smtClean="0"/>
              <a:t>3. Set goals and targets</a:t>
            </a:r>
          </a:p>
          <a:p>
            <a:pPr algn="just"/>
            <a:r>
              <a:rPr lang="en-US" dirty="0" smtClean="0"/>
              <a:t>4. Award and reward good works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45</a:t>
            </a:fld>
            <a:endParaRPr lang="en-US" altLang="en-US"/>
          </a:p>
        </p:txBody>
      </p:sp>
    </p:spTree>
    <p:extLst>
      <p:ext uri="{BB962C8B-B14F-4D97-AF65-F5344CB8AC3E}">
        <p14:creationId xmlns:p14="http://schemas.microsoft.com/office/powerpoint/2010/main" val="1717848330"/>
      </p:ext>
    </p:extLst>
  </p:cSld>
  <p:clrMapOvr>
    <a:masterClrMapping/>
  </p:clrMapOvr>
  <p:transition spd="med">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Promoting effective use of </a:t>
            </a:r>
            <a:r>
              <a:rPr lang="en-US" sz="4000" dirty="0" smtClean="0"/>
              <a:t>communication tools</a:t>
            </a:r>
            <a:endParaRPr lang="en-US" sz="4000" dirty="0"/>
          </a:p>
        </p:txBody>
      </p:sp>
      <p:sp>
        <p:nvSpPr>
          <p:cNvPr id="3" name="Content Placeholder 2"/>
          <p:cNvSpPr>
            <a:spLocks noGrp="1"/>
          </p:cNvSpPr>
          <p:nvPr>
            <p:ph idx="1"/>
          </p:nvPr>
        </p:nvSpPr>
        <p:spPr>
          <a:xfrm>
            <a:off x="1096963" y="1846263"/>
            <a:ext cx="10055225" cy="4478337"/>
          </a:xfrm>
        </p:spPr>
        <p:txBody>
          <a:bodyPr/>
          <a:lstStyle/>
          <a:p>
            <a:r>
              <a:rPr lang="en-US" dirty="0"/>
              <a:t>In every organization, the </a:t>
            </a:r>
            <a:r>
              <a:rPr lang="en-US" dirty="0" smtClean="0"/>
              <a:t>communication </a:t>
            </a:r>
            <a:r>
              <a:rPr lang="en-US" dirty="0"/>
              <a:t>tools are essentially the same. The difference is how the tools are used. Is there a plan? Do you have clear objectives? Can you measure the effectiveness of your efforts? This is where a strategic approach to research, analyze, communicate, and evaluate comes in.</a:t>
            </a:r>
          </a:p>
          <a:p>
            <a:r>
              <a:rPr lang="en-US" dirty="0" smtClean="0"/>
              <a:t>Part </a:t>
            </a:r>
            <a:r>
              <a:rPr lang="en-US" dirty="0"/>
              <a:t>of developing a solid plan, is determining which communications </a:t>
            </a:r>
            <a:r>
              <a:rPr lang="en-US" dirty="0" smtClean="0"/>
              <a:t>tools </a:t>
            </a:r>
            <a:r>
              <a:rPr lang="en-US" dirty="0"/>
              <a:t>are appropriate for your message and your audience</a:t>
            </a:r>
            <a:r>
              <a:rPr lang="en-US" dirty="0" smtClean="0"/>
              <a:t>.</a:t>
            </a:r>
          </a:p>
          <a:p>
            <a:r>
              <a:rPr lang="en-US" dirty="0" smtClean="0"/>
              <a:t>The communication tools including;</a:t>
            </a:r>
          </a:p>
          <a:p>
            <a:pPr>
              <a:buFont typeface="Wingdings" panose="05000000000000000000" pitchFamily="2" charset="2"/>
              <a:buChar char="q"/>
            </a:pPr>
            <a:r>
              <a:rPr lang="en-US" dirty="0" smtClean="0"/>
              <a:t> Publications</a:t>
            </a:r>
          </a:p>
          <a:p>
            <a:pPr>
              <a:buFont typeface="Wingdings" panose="05000000000000000000" pitchFamily="2" charset="2"/>
              <a:buChar char="q"/>
            </a:pPr>
            <a:r>
              <a:rPr lang="en-US" dirty="0"/>
              <a:t> </a:t>
            </a:r>
            <a:r>
              <a:rPr lang="en-US" dirty="0" smtClean="0"/>
              <a:t>Intranet</a:t>
            </a:r>
          </a:p>
          <a:p>
            <a:pPr>
              <a:buFont typeface="Wingdings" panose="05000000000000000000" pitchFamily="2" charset="2"/>
              <a:buChar char="q"/>
            </a:pPr>
            <a:r>
              <a:rPr lang="en-US" dirty="0"/>
              <a:t> </a:t>
            </a:r>
            <a:r>
              <a:rPr lang="en-US" dirty="0" smtClean="0"/>
              <a:t>Email</a:t>
            </a:r>
          </a:p>
          <a:p>
            <a:pPr>
              <a:buFont typeface="Wingdings" panose="05000000000000000000" pitchFamily="2" charset="2"/>
              <a:buChar char="q"/>
            </a:pPr>
            <a:r>
              <a:rPr lang="en-US" dirty="0"/>
              <a:t> </a:t>
            </a:r>
            <a:r>
              <a:rPr lang="en-US" dirty="0" smtClean="0"/>
              <a:t>Face to face</a:t>
            </a:r>
          </a:p>
          <a:p>
            <a:pPr>
              <a:buFont typeface="Wingdings" panose="05000000000000000000" pitchFamily="2" charset="2"/>
              <a:buChar char="q"/>
            </a:pPr>
            <a:r>
              <a:rPr lang="en-US" dirty="0" smtClean="0"/>
              <a:t>Bulletin boards </a:t>
            </a:r>
            <a:r>
              <a:rPr lang="en-US" dirty="0" err="1" smtClean="0"/>
              <a:t>etc</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46</a:t>
            </a:fld>
            <a:endParaRPr lang="en-US" altLang="en-US"/>
          </a:p>
        </p:txBody>
      </p:sp>
    </p:spTree>
    <p:extLst>
      <p:ext uri="{BB962C8B-B14F-4D97-AF65-F5344CB8AC3E}">
        <p14:creationId xmlns:p14="http://schemas.microsoft.com/office/powerpoint/2010/main" val="3562078838"/>
      </p:ext>
    </p:extLst>
  </p:cSld>
  <p:clrMapOvr>
    <a:masterClrMapping/>
  </p:clrMapOvr>
  <p:transition spd="med">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Giving instructions or information in a manner that is clear and </a:t>
            </a:r>
            <a:r>
              <a:rPr lang="en-US" sz="3600" dirty="0" smtClean="0"/>
              <a:t>appropriate using </a:t>
            </a:r>
            <a:r>
              <a:rPr lang="en-US" sz="3600" dirty="0"/>
              <a:t>the various communication </a:t>
            </a:r>
            <a:r>
              <a:rPr lang="en-US" sz="3600" dirty="0" smtClean="0"/>
              <a:t>tools</a:t>
            </a:r>
            <a:endParaRPr lang="en-US" sz="3600" dirty="0"/>
          </a:p>
        </p:txBody>
      </p:sp>
      <p:sp>
        <p:nvSpPr>
          <p:cNvPr id="3" name="Content Placeholder 2"/>
          <p:cNvSpPr>
            <a:spLocks noGrp="1"/>
          </p:cNvSpPr>
          <p:nvPr>
            <p:ph idx="1"/>
          </p:nvPr>
        </p:nvSpPr>
        <p:spPr/>
        <p:txBody>
          <a:bodyPr/>
          <a:lstStyle/>
          <a:p>
            <a:r>
              <a:rPr lang="en-US" dirty="0" smtClean="0"/>
              <a:t>Giving instructions to use various communication tools are important for example;</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751562635"/>
              </p:ext>
            </p:extLst>
          </p:nvPr>
        </p:nvGraphicFramePr>
        <p:xfrm>
          <a:off x="1095375" y="2286000"/>
          <a:ext cx="10055225" cy="3919361"/>
        </p:xfrm>
        <a:graphic>
          <a:graphicData uri="http://schemas.openxmlformats.org/drawingml/2006/table">
            <a:tbl>
              <a:tblPr firstRow="1" firstCol="1" bandRow="1">
                <a:tableStyleId>{6E25E649-3F16-4E02-A733-19D2CDBF48F0}</a:tableStyleId>
              </a:tblPr>
              <a:tblGrid>
                <a:gridCol w="1873249">
                  <a:extLst>
                    <a:ext uri="{9D8B030D-6E8A-4147-A177-3AD203B41FA5}">
                      <a16:colId xmlns:a16="http://schemas.microsoft.com/office/drawing/2014/main" val="20000"/>
                    </a:ext>
                  </a:extLst>
                </a:gridCol>
                <a:gridCol w="8181976">
                  <a:extLst>
                    <a:ext uri="{9D8B030D-6E8A-4147-A177-3AD203B41FA5}">
                      <a16:colId xmlns:a16="http://schemas.microsoft.com/office/drawing/2014/main" val="20001"/>
                    </a:ext>
                  </a:extLst>
                </a:gridCol>
              </a:tblGrid>
              <a:tr h="314912">
                <a:tc>
                  <a:txBody>
                    <a:bodyPr/>
                    <a:lstStyle/>
                    <a:p>
                      <a:pPr marL="0" marR="0">
                        <a:lnSpc>
                          <a:spcPct val="107000"/>
                        </a:lnSpc>
                        <a:spcBef>
                          <a:spcPts val="0"/>
                        </a:spcBef>
                        <a:spcAft>
                          <a:spcPts val="800"/>
                        </a:spcAft>
                      </a:pPr>
                      <a:r>
                        <a:rPr lang="en-US" sz="1400" dirty="0">
                          <a:effectLst/>
                        </a:rPr>
                        <a:t>Communication tool</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nchor="ctr"/>
                </a:tc>
                <a:tc>
                  <a:txBody>
                    <a:bodyPr/>
                    <a:lstStyle/>
                    <a:p>
                      <a:pPr marL="0" marR="0">
                        <a:lnSpc>
                          <a:spcPct val="107000"/>
                        </a:lnSpc>
                        <a:spcBef>
                          <a:spcPts val="0"/>
                        </a:spcBef>
                        <a:spcAft>
                          <a:spcPts val="800"/>
                        </a:spcAft>
                      </a:pPr>
                      <a:r>
                        <a:rPr lang="en-US" sz="1400">
                          <a:effectLst/>
                        </a:rPr>
                        <a:t>Instruction/ Information</a:t>
                      </a:r>
                      <a:endParaRPr lang="en-US" sz="140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nchor="ctr"/>
                </a:tc>
                <a:extLst>
                  <a:ext uri="{0D108BD9-81ED-4DB2-BD59-A6C34878D82A}">
                    <a16:rowId xmlns:a16="http://schemas.microsoft.com/office/drawing/2014/main" val="10000"/>
                  </a:ext>
                </a:extLst>
              </a:tr>
              <a:tr h="770740">
                <a:tc>
                  <a:txBody>
                    <a:bodyPr/>
                    <a:lstStyle/>
                    <a:p>
                      <a:pPr marL="0" marR="0">
                        <a:lnSpc>
                          <a:spcPct val="107000"/>
                        </a:lnSpc>
                        <a:spcBef>
                          <a:spcPts val="0"/>
                        </a:spcBef>
                        <a:spcAft>
                          <a:spcPts val="800"/>
                        </a:spcAft>
                      </a:pPr>
                      <a:r>
                        <a:rPr lang="en-US" sz="1400" dirty="0">
                          <a:effectLst/>
                        </a:rPr>
                        <a:t>Employee publications - paper or electronic</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tc>
                  <a:txBody>
                    <a:bodyPr/>
                    <a:lstStyle/>
                    <a:p>
                      <a:pPr marL="0" marR="0">
                        <a:lnSpc>
                          <a:spcPct val="107000"/>
                        </a:lnSpc>
                        <a:spcBef>
                          <a:spcPts val="0"/>
                        </a:spcBef>
                        <a:spcAft>
                          <a:spcPts val="800"/>
                        </a:spcAft>
                      </a:pPr>
                      <a:r>
                        <a:rPr lang="en-US" sz="1400" dirty="0" smtClean="0">
                          <a:effectLst/>
                        </a:rPr>
                        <a:t>Encourage </a:t>
                      </a:r>
                      <a:r>
                        <a:rPr lang="en-US" sz="1400" dirty="0">
                          <a:effectLst/>
                        </a:rPr>
                        <a:t>quality improvement, increased efficiency, improved service, and greater social </a:t>
                      </a:r>
                      <a:r>
                        <a:rPr lang="en-US" sz="1400" dirty="0" smtClean="0">
                          <a:effectLst/>
                        </a:rPr>
                        <a:t>responsibility. Information </a:t>
                      </a:r>
                      <a:r>
                        <a:rPr lang="en-US" sz="1400" dirty="0">
                          <a:effectLst/>
                        </a:rPr>
                        <a:t>about company programs and </a:t>
                      </a:r>
                      <a:r>
                        <a:rPr lang="en-US" sz="1400" dirty="0" smtClean="0">
                          <a:effectLst/>
                        </a:rPr>
                        <a:t>initiatives. Recognize </a:t>
                      </a:r>
                      <a:r>
                        <a:rPr lang="en-US" sz="1400" dirty="0">
                          <a:effectLst/>
                        </a:rPr>
                        <a:t>employees' achievements/successes</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extLst>
                  <a:ext uri="{0D108BD9-81ED-4DB2-BD59-A6C34878D82A}">
                    <a16:rowId xmlns:a16="http://schemas.microsoft.com/office/drawing/2014/main" val="10001"/>
                  </a:ext>
                </a:extLst>
              </a:tr>
              <a:tr h="681808">
                <a:tc>
                  <a:txBody>
                    <a:bodyPr/>
                    <a:lstStyle/>
                    <a:p>
                      <a:pPr marL="0" marR="0">
                        <a:lnSpc>
                          <a:spcPct val="107000"/>
                        </a:lnSpc>
                        <a:spcBef>
                          <a:spcPts val="0"/>
                        </a:spcBef>
                        <a:spcAft>
                          <a:spcPts val="800"/>
                        </a:spcAft>
                      </a:pPr>
                      <a:r>
                        <a:rPr lang="en-US" sz="1400">
                          <a:effectLst/>
                        </a:rPr>
                        <a:t>Employee Intranet</a:t>
                      </a:r>
                      <a:endParaRPr lang="en-US" sz="140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tc>
                  <a:txBody>
                    <a:bodyPr/>
                    <a:lstStyle/>
                    <a:p>
                      <a:pPr marL="0" marR="0">
                        <a:lnSpc>
                          <a:spcPct val="107000"/>
                        </a:lnSpc>
                        <a:spcBef>
                          <a:spcPts val="0"/>
                        </a:spcBef>
                        <a:spcAft>
                          <a:spcPts val="800"/>
                        </a:spcAft>
                      </a:pPr>
                      <a:r>
                        <a:rPr lang="en-US" sz="1400" dirty="0">
                          <a:effectLst/>
                        </a:rPr>
                        <a:t>Document philosophy, values, guiding principles, history, awards, founders, organizational </a:t>
                      </a:r>
                      <a:r>
                        <a:rPr lang="en-US" sz="1400" dirty="0" smtClean="0">
                          <a:effectLst/>
                        </a:rPr>
                        <a:t>successes. Info </a:t>
                      </a:r>
                      <a:r>
                        <a:rPr lang="en-US" sz="1400" dirty="0">
                          <a:effectLst/>
                        </a:rPr>
                        <a:t>on benefits, pension, profit sharing, safety, recreation programs, training, policies and </a:t>
                      </a:r>
                      <a:r>
                        <a:rPr lang="en-US" sz="1400" dirty="0" smtClean="0">
                          <a:effectLst/>
                        </a:rPr>
                        <a:t>procedures. </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extLst>
                  <a:ext uri="{0D108BD9-81ED-4DB2-BD59-A6C34878D82A}">
                    <a16:rowId xmlns:a16="http://schemas.microsoft.com/office/drawing/2014/main" val="10002"/>
                  </a:ext>
                </a:extLst>
              </a:tr>
              <a:tr h="433084">
                <a:tc>
                  <a:txBody>
                    <a:bodyPr/>
                    <a:lstStyle/>
                    <a:p>
                      <a:pPr marL="0" marR="0">
                        <a:lnSpc>
                          <a:spcPct val="107000"/>
                        </a:lnSpc>
                        <a:spcBef>
                          <a:spcPts val="0"/>
                        </a:spcBef>
                        <a:spcAft>
                          <a:spcPts val="800"/>
                        </a:spcAft>
                      </a:pPr>
                      <a:r>
                        <a:rPr lang="en-US" sz="1400">
                          <a:effectLst/>
                        </a:rPr>
                        <a:t>email</a:t>
                      </a:r>
                      <a:endParaRPr lang="en-US" sz="140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tc>
                  <a:txBody>
                    <a:bodyPr/>
                    <a:lstStyle/>
                    <a:p>
                      <a:pPr marL="0" marR="0">
                        <a:lnSpc>
                          <a:spcPct val="107000"/>
                        </a:lnSpc>
                        <a:spcBef>
                          <a:spcPts val="0"/>
                        </a:spcBef>
                        <a:spcAft>
                          <a:spcPts val="800"/>
                        </a:spcAft>
                      </a:pPr>
                      <a:r>
                        <a:rPr lang="en-US" sz="1400" dirty="0">
                          <a:effectLst/>
                        </a:rPr>
                        <a:t>Ongoing day-to-day </a:t>
                      </a:r>
                      <a:r>
                        <a:rPr lang="en-US" sz="1400" dirty="0" smtClean="0">
                          <a:effectLst/>
                        </a:rPr>
                        <a:t>communication. Updates </a:t>
                      </a:r>
                      <a:r>
                        <a:rPr lang="en-US" sz="1400" dirty="0">
                          <a:effectLst/>
                        </a:rPr>
                        <a:t>on important issues or </a:t>
                      </a:r>
                      <a:r>
                        <a:rPr lang="en-US" sz="1400" dirty="0" smtClean="0">
                          <a:effectLst/>
                        </a:rPr>
                        <a:t>changes. Crisis </a:t>
                      </a:r>
                      <a:r>
                        <a:rPr lang="en-US" sz="1400" dirty="0">
                          <a:effectLst/>
                        </a:rPr>
                        <a:t>communications</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extLst>
                  <a:ext uri="{0D108BD9-81ED-4DB2-BD59-A6C34878D82A}">
                    <a16:rowId xmlns:a16="http://schemas.microsoft.com/office/drawing/2014/main" val="10003"/>
                  </a:ext>
                </a:extLst>
              </a:tr>
              <a:tr h="433084">
                <a:tc>
                  <a:txBody>
                    <a:bodyPr/>
                    <a:lstStyle/>
                    <a:p>
                      <a:pPr marL="0" marR="0">
                        <a:lnSpc>
                          <a:spcPct val="107000"/>
                        </a:lnSpc>
                        <a:spcBef>
                          <a:spcPts val="0"/>
                        </a:spcBef>
                        <a:spcAft>
                          <a:spcPts val="800"/>
                        </a:spcAft>
                      </a:pPr>
                      <a:r>
                        <a:rPr lang="en-US" sz="1400">
                          <a:effectLst/>
                        </a:rPr>
                        <a:t>Memos/Letters</a:t>
                      </a:r>
                      <a:endParaRPr lang="en-US" sz="140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tc>
                  <a:txBody>
                    <a:bodyPr/>
                    <a:lstStyle/>
                    <a:p>
                      <a:pPr marL="0" marR="0">
                        <a:lnSpc>
                          <a:spcPct val="107000"/>
                        </a:lnSpc>
                        <a:spcBef>
                          <a:spcPts val="0"/>
                        </a:spcBef>
                        <a:spcAft>
                          <a:spcPts val="800"/>
                        </a:spcAft>
                      </a:pPr>
                      <a:r>
                        <a:rPr lang="en-US" sz="1400" dirty="0">
                          <a:effectLst/>
                        </a:rPr>
                        <a:t>Important </a:t>
                      </a:r>
                      <a:r>
                        <a:rPr lang="en-US" sz="1400" dirty="0" smtClean="0">
                          <a:effectLst/>
                        </a:rPr>
                        <a:t>announcements. Documentation </a:t>
                      </a:r>
                      <a:r>
                        <a:rPr lang="en-US" sz="1400" dirty="0">
                          <a:effectLst/>
                        </a:rPr>
                        <a:t>of policy or procedural or other significant changes</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extLst>
                  <a:ext uri="{0D108BD9-81ED-4DB2-BD59-A6C34878D82A}">
                    <a16:rowId xmlns:a16="http://schemas.microsoft.com/office/drawing/2014/main" val="10004"/>
                  </a:ext>
                </a:extLst>
              </a:tr>
              <a:tr h="433084">
                <a:tc>
                  <a:txBody>
                    <a:bodyPr/>
                    <a:lstStyle/>
                    <a:p>
                      <a:pPr marL="0" marR="0">
                        <a:lnSpc>
                          <a:spcPct val="107000"/>
                        </a:lnSpc>
                        <a:spcBef>
                          <a:spcPts val="0"/>
                        </a:spcBef>
                        <a:spcAft>
                          <a:spcPts val="800"/>
                        </a:spcAft>
                      </a:pPr>
                      <a:r>
                        <a:rPr lang="en-US" sz="1400" dirty="0">
                          <a:effectLst/>
                        </a:rPr>
                        <a:t>Bulletin board</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tc>
                  <a:txBody>
                    <a:bodyPr/>
                    <a:lstStyle/>
                    <a:p>
                      <a:pPr marL="0" marR="0">
                        <a:lnSpc>
                          <a:spcPct val="107000"/>
                        </a:lnSpc>
                        <a:spcBef>
                          <a:spcPts val="0"/>
                        </a:spcBef>
                        <a:spcAft>
                          <a:spcPts val="800"/>
                        </a:spcAft>
                      </a:pPr>
                      <a:r>
                        <a:rPr lang="en-US" sz="1400" dirty="0">
                          <a:effectLst/>
                        </a:rPr>
                        <a:t>Upcoming </a:t>
                      </a:r>
                      <a:r>
                        <a:rPr lang="en-US" sz="1400" dirty="0" smtClean="0">
                          <a:effectLst/>
                        </a:rPr>
                        <a:t>events. Notices </a:t>
                      </a:r>
                      <a:r>
                        <a:rPr lang="en-US" sz="1400" dirty="0">
                          <a:effectLst/>
                        </a:rPr>
                        <a:t>about </a:t>
                      </a:r>
                      <a:r>
                        <a:rPr lang="en-US" sz="1400" dirty="0" smtClean="0">
                          <a:effectLst/>
                        </a:rPr>
                        <a:t>changes</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extLst>
                  <a:ext uri="{0D108BD9-81ED-4DB2-BD59-A6C34878D82A}">
                    <a16:rowId xmlns:a16="http://schemas.microsoft.com/office/drawing/2014/main" val="10005"/>
                  </a:ext>
                </a:extLst>
              </a:tr>
              <a:tr h="187323">
                <a:tc>
                  <a:txBody>
                    <a:bodyPr/>
                    <a:lstStyle/>
                    <a:p>
                      <a:pPr marL="0" marR="0">
                        <a:lnSpc>
                          <a:spcPct val="107000"/>
                        </a:lnSpc>
                        <a:spcBef>
                          <a:spcPts val="0"/>
                        </a:spcBef>
                        <a:spcAft>
                          <a:spcPts val="800"/>
                        </a:spcAft>
                      </a:pPr>
                      <a:r>
                        <a:rPr lang="en-US" sz="1400">
                          <a:effectLst/>
                        </a:rPr>
                        <a:t>Face-to-face</a:t>
                      </a:r>
                      <a:endParaRPr lang="en-US" sz="140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tc>
                  <a:txBody>
                    <a:bodyPr/>
                    <a:lstStyle/>
                    <a:p>
                      <a:pPr marL="0" marR="0">
                        <a:lnSpc>
                          <a:spcPct val="107000"/>
                        </a:lnSpc>
                        <a:spcBef>
                          <a:spcPts val="0"/>
                        </a:spcBef>
                        <a:spcAft>
                          <a:spcPts val="800"/>
                        </a:spcAft>
                      </a:pPr>
                      <a:r>
                        <a:rPr lang="en-US" sz="1400" dirty="0">
                          <a:effectLst/>
                        </a:rPr>
                        <a:t>Reinforcement of all communications</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extLst>
                  <a:ext uri="{0D108BD9-81ED-4DB2-BD59-A6C34878D82A}">
                    <a16:rowId xmlns:a16="http://schemas.microsoft.com/office/drawing/2014/main" val="10006"/>
                  </a:ext>
                </a:extLst>
              </a:tr>
              <a:tr h="555964">
                <a:tc>
                  <a:txBody>
                    <a:bodyPr/>
                    <a:lstStyle/>
                    <a:p>
                      <a:pPr marL="0" marR="0">
                        <a:lnSpc>
                          <a:spcPct val="107000"/>
                        </a:lnSpc>
                        <a:spcBef>
                          <a:spcPts val="0"/>
                        </a:spcBef>
                        <a:spcAft>
                          <a:spcPts val="800"/>
                        </a:spcAft>
                      </a:pPr>
                      <a:r>
                        <a:rPr lang="en-US" sz="1400">
                          <a:effectLst/>
                        </a:rPr>
                        <a:t>Displays/exhibits</a:t>
                      </a:r>
                      <a:endParaRPr lang="en-US" sz="140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tc>
                  <a:txBody>
                    <a:bodyPr/>
                    <a:lstStyle/>
                    <a:p>
                      <a:pPr marL="0" marR="0">
                        <a:lnSpc>
                          <a:spcPct val="107000"/>
                        </a:lnSpc>
                        <a:spcBef>
                          <a:spcPts val="0"/>
                        </a:spcBef>
                        <a:spcAft>
                          <a:spcPts val="800"/>
                        </a:spcAft>
                      </a:pPr>
                      <a:r>
                        <a:rPr lang="en-US" sz="1400" dirty="0">
                          <a:effectLst/>
                        </a:rPr>
                        <a:t>Highlight company or program </a:t>
                      </a:r>
                      <a:r>
                        <a:rPr lang="en-US" sz="1400" dirty="0" smtClean="0">
                          <a:effectLst/>
                        </a:rPr>
                        <a:t>information. Generate </a:t>
                      </a:r>
                      <a:r>
                        <a:rPr lang="en-US" sz="1400" dirty="0">
                          <a:effectLst/>
                        </a:rPr>
                        <a:t>inquiries for more </a:t>
                      </a:r>
                      <a:r>
                        <a:rPr lang="en-US" sz="1400" dirty="0" smtClean="0">
                          <a:effectLst/>
                        </a:rPr>
                        <a:t>information. Get feedback</a:t>
                      </a:r>
                      <a:endParaRPr lang="en-US" sz="14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34201" marR="34201" marT="34201" marB="34201"/>
                </a:tc>
                <a:extLst>
                  <a:ext uri="{0D108BD9-81ED-4DB2-BD59-A6C34878D82A}">
                    <a16:rowId xmlns:a16="http://schemas.microsoft.com/office/drawing/2014/main" val="10007"/>
                  </a:ext>
                </a:extLst>
              </a:tr>
            </a:tbl>
          </a:graphicData>
        </a:graphic>
      </p:graphicFrame>
      <p:sp>
        <p:nvSpPr>
          <p:cNvPr id="5" name="Date Placeholder 4"/>
          <p:cNvSpPr>
            <a:spLocks noGrp="1"/>
          </p:cNvSpPr>
          <p:nvPr>
            <p:ph type="dt" sz="half" idx="10"/>
          </p:nvPr>
        </p:nvSpPr>
        <p:spPr/>
        <p:txBody>
          <a:bodyPr/>
          <a:lstStyle/>
          <a:p>
            <a:pPr>
              <a:defRPr/>
            </a:pPr>
            <a:r>
              <a:rPr lang="en-US" smtClean="0"/>
              <a:t>© COPY RIGHT AS</a:t>
            </a:r>
            <a:endParaRPr lang="en-US" dirty="0"/>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7" name="Slide Number Placeholder 6"/>
          <p:cNvSpPr>
            <a:spLocks noGrp="1"/>
          </p:cNvSpPr>
          <p:nvPr>
            <p:ph type="sldNum" sz="quarter" idx="12"/>
          </p:nvPr>
        </p:nvSpPr>
        <p:spPr/>
        <p:txBody>
          <a:bodyPr/>
          <a:lstStyle/>
          <a:p>
            <a:fld id="{0C37F5D2-7EC0-4C0E-A030-59EC2564C4E4}" type="slidenum">
              <a:rPr lang="en-US" altLang="en-US" smtClean="0"/>
              <a:pPr/>
              <a:t>47</a:t>
            </a:fld>
            <a:endParaRPr lang="en-US" altLang="en-US"/>
          </a:p>
        </p:txBody>
      </p:sp>
    </p:spTree>
    <p:extLst>
      <p:ext uri="{BB962C8B-B14F-4D97-AF65-F5344CB8AC3E}">
        <p14:creationId xmlns:p14="http://schemas.microsoft.com/office/powerpoint/2010/main" val="3603736885"/>
      </p:ext>
    </p:extLst>
  </p:cSld>
  <p:clrMapOvr>
    <a:masterClrMapping/>
  </p:clrMapOvr>
  <p:transition spd="med">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Seeking and providing clarification where </a:t>
            </a:r>
            <a:r>
              <a:rPr lang="en-US" dirty="0" smtClean="0"/>
              <a:t>necessary</a:t>
            </a:r>
            <a:endParaRPr lang="en-US" dirty="0"/>
          </a:p>
        </p:txBody>
      </p:sp>
      <p:sp>
        <p:nvSpPr>
          <p:cNvPr id="3" name="Content Placeholder 2"/>
          <p:cNvSpPr>
            <a:spLocks noGrp="1"/>
          </p:cNvSpPr>
          <p:nvPr>
            <p:ph idx="1"/>
          </p:nvPr>
        </p:nvSpPr>
        <p:spPr/>
        <p:txBody>
          <a:bodyPr/>
          <a:lstStyle/>
          <a:p>
            <a:r>
              <a:rPr lang="en-US" dirty="0" smtClean="0"/>
              <a:t>Seeking and Clarifying expectations are  </a:t>
            </a:r>
            <a:r>
              <a:rPr lang="en-US" dirty="0"/>
              <a:t>important because it removes misunderstanding and clears up ambiguity about </a:t>
            </a:r>
            <a:r>
              <a:rPr lang="en-US" dirty="0" smtClean="0"/>
              <a:t>net working. </a:t>
            </a:r>
            <a:r>
              <a:rPr lang="en-US" dirty="0"/>
              <a:t>Every member of a team has the responsibility to clarify expectations. The team leader needs to clearly spell out roles and responsibilities. And team members also need to take the initiative to find out exactly what expectations the team leader has of them</a:t>
            </a:r>
            <a:r>
              <a:rPr lang="en-US" dirty="0" smtClean="0"/>
              <a:t>. In general expectations </a:t>
            </a:r>
            <a:r>
              <a:rPr lang="en-US" dirty="0"/>
              <a:t>in two basic categories:</a:t>
            </a:r>
          </a:p>
          <a:p>
            <a:r>
              <a:rPr lang="en-US" dirty="0" smtClean="0"/>
              <a:t>1. General </a:t>
            </a:r>
            <a:r>
              <a:rPr lang="en-US" dirty="0"/>
              <a:t>expectations include ideas about communication, compensation, relationships, and corporate culture.</a:t>
            </a:r>
          </a:p>
          <a:p>
            <a:r>
              <a:rPr lang="en-US" dirty="0" smtClean="0"/>
              <a:t>2. Task </a:t>
            </a:r>
            <a:r>
              <a:rPr lang="en-US" dirty="0"/>
              <a:t>expectations involve ideas about what has to be achieved, who has to achieve it, and what steps need to be taken to reach completion</a:t>
            </a:r>
            <a:r>
              <a:rPr lang="en-US" dirty="0" smtClean="0"/>
              <a:t>.</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48</a:t>
            </a:fld>
            <a:endParaRPr lang="en-US" altLang="en-US"/>
          </a:p>
        </p:txBody>
      </p:sp>
    </p:spTree>
    <p:extLst>
      <p:ext uri="{BB962C8B-B14F-4D97-AF65-F5344CB8AC3E}">
        <p14:creationId xmlns:p14="http://schemas.microsoft.com/office/powerpoint/2010/main" val="174359727"/>
      </p:ext>
    </p:extLst>
  </p:cSld>
  <p:clrMapOvr>
    <a:masterClrMapping/>
  </p:clrMapOvr>
  <p:transition spd="med">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Seeking and providing clarification where </a:t>
            </a:r>
            <a:r>
              <a:rPr lang="en-US" dirty="0" smtClean="0"/>
              <a:t>necessary</a:t>
            </a:r>
            <a:endParaRPr lang="en-US" dirty="0"/>
          </a:p>
        </p:txBody>
      </p:sp>
      <p:sp>
        <p:nvSpPr>
          <p:cNvPr id="3" name="Content Placeholder 2"/>
          <p:cNvSpPr>
            <a:spLocks noGrp="1"/>
          </p:cNvSpPr>
          <p:nvPr>
            <p:ph idx="1"/>
          </p:nvPr>
        </p:nvSpPr>
        <p:spPr/>
        <p:txBody>
          <a:bodyPr/>
          <a:lstStyle/>
          <a:p>
            <a:r>
              <a:rPr lang="en-US" dirty="0"/>
              <a:t>Clarification is important for a number of reasons:</a:t>
            </a:r>
          </a:p>
          <a:p>
            <a:pPr>
              <a:buFont typeface="Wingdings" panose="05000000000000000000" pitchFamily="2" charset="2"/>
              <a:buChar char="Ø"/>
            </a:pPr>
            <a:r>
              <a:rPr lang="en-US" dirty="0"/>
              <a:t>it defines the individual roles, responsibilities, tasks, and functions each team member is expected to perform</a:t>
            </a:r>
          </a:p>
          <a:p>
            <a:pPr>
              <a:buFont typeface="Wingdings" panose="05000000000000000000" pitchFamily="2" charset="2"/>
              <a:buChar char="Ø"/>
            </a:pPr>
            <a:r>
              <a:rPr lang="en-US" dirty="0"/>
              <a:t>it helps you to understand specific procedures or standards that must be followed</a:t>
            </a:r>
          </a:p>
          <a:p>
            <a:pPr>
              <a:buFont typeface="Wingdings" panose="05000000000000000000" pitchFamily="2" charset="2"/>
              <a:buChar char="Ø"/>
            </a:pPr>
            <a:r>
              <a:rPr lang="en-US" dirty="0"/>
              <a:t>it ensures that team members who share tasks are clear on their parts, and</a:t>
            </a:r>
          </a:p>
          <a:p>
            <a:pPr>
              <a:buFont typeface="Wingdings" panose="05000000000000000000" pitchFamily="2" charset="2"/>
              <a:buChar char="Ø"/>
            </a:pPr>
            <a:r>
              <a:rPr lang="en-US" dirty="0"/>
              <a:t>it allows the team to identify the interdependence of tasks, and determine </a:t>
            </a:r>
            <a:r>
              <a:rPr lang="en-US" dirty="0" smtClean="0"/>
              <a:t>priorities. </a:t>
            </a:r>
          </a:p>
          <a:p>
            <a:pPr>
              <a:buFont typeface="Wingdings" panose="05000000000000000000" pitchFamily="2" charset="2"/>
              <a:buChar char="Ø"/>
            </a:pPr>
            <a:endParaRPr lang="en-US" dirty="0"/>
          </a:p>
          <a:p>
            <a:pPr marL="0" indent="0" algn="just">
              <a:buNone/>
            </a:pPr>
            <a:r>
              <a:rPr lang="en-US" dirty="0"/>
              <a:t>Clarifying expectations involves three steps. First, find out what you're responsible for. Next, determine how your responsibilities support other team members. Finally, verify that collective team responsibilities align with the goal of your project or initiative.</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49</a:t>
            </a:fld>
            <a:endParaRPr lang="en-US" altLang="en-US"/>
          </a:p>
        </p:txBody>
      </p:sp>
    </p:spTree>
    <p:extLst>
      <p:ext uri="{BB962C8B-B14F-4D97-AF65-F5344CB8AC3E}">
        <p14:creationId xmlns:p14="http://schemas.microsoft.com/office/powerpoint/2010/main" val="2239787489"/>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4126" eaLnBrk="1" fontAlgn="auto" hangingPunct="1">
              <a:spcAft>
                <a:spcPts val="0"/>
              </a:spcAft>
              <a:defRPr/>
            </a:pPr>
            <a:r>
              <a:rPr lang="en-US" sz="4799" dirty="0" smtClean="0">
                <a:solidFill>
                  <a:schemeClr val="tx1">
                    <a:lumMod val="75000"/>
                    <a:lumOff val="25000"/>
                  </a:schemeClr>
                </a:solidFill>
              </a:rPr>
              <a:t>Delivery </a:t>
            </a:r>
            <a:r>
              <a:rPr lang="en-US" sz="4799" dirty="0">
                <a:solidFill>
                  <a:schemeClr val="tx1">
                    <a:lumMod val="75000"/>
                    <a:lumOff val="25000"/>
                  </a:schemeClr>
                </a:solidFill>
              </a:rPr>
              <a:t>Methods</a:t>
            </a:r>
          </a:p>
        </p:txBody>
      </p:sp>
      <p:sp>
        <p:nvSpPr>
          <p:cNvPr id="3" name="Content Placeholder 2"/>
          <p:cNvSpPr>
            <a:spLocks noGrp="1"/>
          </p:cNvSpPr>
          <p:nvPr>
            <p:ph idx="1"/>
          </p:nvPr>
        </p:nvSpPr>
        <p:spPr/>
        <p:txBody>
          <a:bodyPr rtlCol="0">
            <a:normAutofit/>
          </a:bodyPr>
          <a:lstStyle/>
          <a:p>
            <a:pPr marL="457200" indent="-457200" defTabSz="914126" eaLnBrk="1" fontAlgn="auto" hangingPunct="1">
              <a:buFont typeface="+mj-lt"/>
              <a:buAutoNum type="arabicPeriod"/>
              <a:defRPr/>
            </a:pPr>
            <a:r>
              <a:rPr lang="en-US" sz="1999" dirty="0" smtClean="0">
                <a:solidFill>
                  <a:schemeClr val="tx1">
                    <a:lumMod val="75000"/>
                    <a:lumOff val="25000"/>
                  </a:schemeClr>
                </a:solidFill>
              </a:rPr>
              <a:t>Lecture/ Presentation</a:t>
            </a:r>
          </a:p>
          <a:p>
            <a:pPr marL="457200" indent="-457200" defTabSz="914126" eaLnBrk="1" fontAlgn="auto" hangingPunct="1">
              <a:buFont typeface="+mj-lt"/>
              <a:buAutoNum type="arabicPeriod"/>
              <a:defRPr/>
            </a:pPr>
            <a:r>
              <a:rPr lang="en-US" sz="1999" dirty="0" smtClean="0">
                <a:solidFill>
                  <a:schemeClr val="tx1">
                    <a:lumMod val="75000"/>
                    <a:lumOff val="25000"/>
                  </a:schemeClr>
                </a:solidFill>
              </a:rPr>
              <a:t>Pair-Share/ Discussion</a:t>
            </a:r>
          </a:p>
          <a:p>
            <a:pPr marL="457200" indent="-457200" defTabSz="914126" eaLnBrk="1" fontAlgn="auto" hangingPunct="1">
              <a:buFont typeface="+mj-lt"/>
              <a:buAutoNum type="arabicPeriod"/>
              <a:defRPr/>
            </a:pPr>
            <a:r>
              <a:rPr lang="en-US" sz="1999" dirty="0" smtClean="0">
                <a:solidFill>
                  <a:schemeClr val="tx1">
                    <a:lumMod val="75000"/>
                    <a:lumOff val="25000"/>
                  </a:schemeClr>
                </a:solidFill>
              </a:rPr>
              <a:t>Role Play</a:t>
            </a:r>
          </a:p>
          <a:p>
            <a:pPr marL="457200" indent="-457200" defTabSz="914126" eaLnBrk="1" fontAlgn="auto" hangingPunct="1">
              <a:buFont typeface="+mj-lt"/>
              <a:buAutoNum type="arabicPeriod"/>
              <a:defRPr/>
            </a:pPr>
            <a:r>
              <a:rPr lang="en-US" sz="1999" dirty="0" smtClean="0">
                <a:solidFill>
                  <a:schemeClr val="tx1">
                    <a:lumMod val="75000"/>
                    <a:lumOff val="25000"/>
                  </a:schemeClr>
                </a:solidFill>
              </a:rPr>
              <a:t>Written Exercise/ Assignment</a:t>
            </a:r>
          </a:p>
          <a:p>
            <a:pPr marL="457200" indent="-457200" defTabSz="914126" eaLnBrk="1" fontAlgn="auto" hangingPunct="1">
              <a:buFont typeface="+mj-lt"/>
              <a:buAutoNum type="arabicPeriod"/>
              <a:defRPr/>
            </a:pPr>
            <a:r>
              <a:rPr lang="en-US" sz="1999" dirty="0" smtClean="0">
                <a:solidFill>
                  <a:schemeClr val="tx1">
                    <a:lumMod val="75000"/>
                    <a:lumOff val="25000"/>
                  </a:schemeClr>
                </a:solidFill>
              </a:rPr>
              <a:t>Case Study</a:t>
            </a:r>
          </a:p>
          <a:p>
            <a:pPr marL="457200" indent="-457200" defTabSz="914126" eaLnBrk="1" fontAlgn="auto" hangingPunct="1">
              <a:buFont typeface="+mj-lt"/>
              <a:buAutoNum type="arabicPeriod"/>
              <a:defRPr/>
            </a:pPr>
            <a:r>
              <a:rPr lang="en-US" sz="1999" dirty="0" smtClean="0">
                <a:solidFill>
                  <a:schemeClr val="tx1">
                    <a:lumMod val="75000"/>
                    <a:lumOff val="25000"/>
                  </a:schemeClr>
                </a:solidFill>
              </a:rPr>
              <a:t>Demonstration cum Practice</a:t>
            </a:r>
          </a:p>
          <a:p>
            <a:pPr marL="457200" indent="-457200" defTabSz="914126" eaLnBrk="1" fontAlgn="auto" hangingPunct="1">
              <a:buFont typeface="+mj-lt"/>
              <a:buAutoNum type="arabicPeriod"/>
              <a:defRPr/>
            </a:pPr>
            <a:r>
              <a:rPr lang="en-US" sz="1999" dirty="0" smtClean="0">
                <a:solidFill>
                  <a:schemeClr val="tx1">
                    <a:lumMod val="75000"/>
                    <a:lumOff val="25000"/>
                  </a:schemeClr>
                </a:solidFill>
              </a:rPr>
              <a:t>Use of Social Media and Internet</a:t>
            </a:r>
            <a:endParaRPr lang="en-US" sz="1999" dirty="0">
              <a:solidFill>
                <a:schemeClr val="tx1">
                  <a:lumMod val="75000"/>
                  <a:lumOff val="25000"/>
                </a:schemeClr>
              </a:solidFill>
            </a:endParaRPr>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28E866AD-B76D-4493-8FDC-880828FE8F0D}" type="slidenum">
              <a:rPr lang="en-US" altLang="en-US">
                <a:solidFill>
                  <a:srgbClr val="FFFFFF"/>
                </a:solidFill>
              </a:rPr>
              <a:pPr eaLnBrk="1" hangingPunct="1"/>
              <a:t>5</a:t>
            </a:fld>
            <a:endParaRPr lang="en-US" altLang="en-US">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11270"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Tree>
  </p:cSld>
  <p:clrMapOvr>
    <a:masterClrMapping/>
  </p:clrMapOvr>
  <p:transition spd="med">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477" y="228600"/>
            <a:ext cx="10055225" cy="1449387"/>
          </a:xfrm>
        </p:spPr>
        <p:txBody>
          <a:bodyPr/>
          <a:lstStyle/>
          <a:p>
            <a:r>
              <a:rPr lang="en-US" dirty="0" smtClean="0"/>
              <a:t>Diversity </a:t>
            </a:r>
            <a:r>
              <a:rPr lang="en-US" dirty="0" smtClean="0"/>
              <a:t>issues</a:t>
            </a:r>
            <a:endParaRPr lang="en-US" dirty="0"/>
          </a:p>
        </p:txBody>
      </p:sp>
      <p:sp>
        <p:nvSpPr>
          <p:cNvPr id="3" name="Content Placeholder 2"/>
          <p:cNvSpPr>
            <a:spLocks noGrp="1"/>
          </p:cNvSpPr>
          <p:nvPr>
            <p:ph idx="1"/>
          </p:nvPr>
        </p:nvSpPr>
        <p:spPr>
          <a:xfrm>
            <a:off x="1153477" y="1880438"/>
            <a:ext cx="10068877" cy="4328158"/>
          </a:xfrm>
        </p:spPr>
        <p:txBody>
          <a:bodyPr/>
          <a:lstStyle/>
          <a:p>
            <a:r>
              <a:rPr lang="en-US" sz="1400" dirty="0"/>
              <a:t>• Seniority (age)</a:t>
            </a:r>
          </a:p>
          <a:p>
            <a:r>
              <a:rPr lang="en-US" sz="1400" dirty="0"/>
              <a:t>• Seniority (organizational hierarchy)</a:t>
            </a:r>
          </a:p>
          <a:p>
            <a:r>
              <a:rPr lang="en-US" sz="1400" dirty="0"/>
              <a:t>• Ethnicity</a:t>
            </a:r>
          </a:p>
          <a:p>
            <a:r>
              <a:rPr lang="en-US" sz="1400" dirty="0"/>
              <a:t>• Education</a:t>
            </a:r>
          </a:p>
          <a:p>
            <a:r>
              <a:rPr lang="en-US" sz="1400" dirty="0"/>
              <a:t>• Nationality</a:t>
            </a:r>
          </a:p>
          <a:p>
            <a:r>
              <a:rPr lang="en-US" sz="1400" dirty="0"/>
              <a:t>• Inter-generational (e.g. Baby-boomers, Generation X, Internet generation, </a:t>
            </a:r>
            <a:r>
              <a:rPr lang="en-US" sz="1400" dirty="0" err="1"/>
              <a:t>etc</a:t>
            </a:r>
            <a:r>
              <a:rPr lang="en-US" sz="1400" dirty="0"/>
              <a:t>)</a:t>
            </a:r>
          </a:p>
          <a:p>
            <a:r>
              <a:rPr lang="en-US" sz="1400" dirty="0"/>
              <a:t>• Social</a:t>
            </a:r>
          </a:p>
          <a:p>
            <a:r>
              <a:rPr lang="en-US" sz="1400" dirty="0"/>
              <a:t>• Gender</a:t>
            </a:r>
          </a:p>
          <a:p>
            <a:r>
              <a:rPr lang="en-US" sz="1400" dirty="0"/>
              <a:t>• Culture (e.g. Beliefs, values and practices of a person from the United States may mean that being courteous is about handshaking and a hug, whereas a person from Korea would expect bowing in deference)</a:t>
            </a:r>
          </a:p>
          <a:p>
            <a:r>
              <a:rPr lang="en-US" sz="1400" dirty="0"/>
              <a:t>• Religious and spiritual observances</a:t>
            </a:r>
          </a:p>
          <a:p>
            <a:r>
              <a:rPr lang="en-US" sz="1400" dirty="0"/>
              <a:t>• Language (e.g. Language used for an elderly and educated person would be very different from that used for a younger person who is less educated)</a:t>
            </a:r>
          </a:p>
          <a:p>
            <a:endParaRPr lang="en-US" sz="1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50</a:t>
            </a:fld>
            <a:endParaRPr lang="en-US" altLang="en-US"/>
          </a:p>
        </p:txBody>
      </p:sp>
    </p:spTree>
  </p:cSld>
  <p:clrMapOvr>
    <a:masterClrMapping/>
  </p:clrMapOvr>
  <p:transition spd="med">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Diversity </a:t>
            </a:r>
            <a:r>
              <a:rPr lang="en-US" dirty="0" smtClean="0"/>
              <a:t>issues</a:t>
            </a:r>
            <a:endParaRPr lang="en-US" dirty="0"/>
          </a:p>
        </p:txBody>
      </p:sp>
      <p:sp>
        <p:nvSpPr>
          <p:cNvPr id="3" name="Content Placeholder 2"/>
          <p:cNvSpPr>
            <a:spLocks noGrp="1"/>
          </p:cNvSpPr>
          <p:nvPr>
            <p:ph idx="1"/>
          </p:nvPr>
        </p:nvSpPr>
        <p:spPr/>
        <p:txBody>
          <a:bodyPr/>
          <a:lstStyle/>
          <a:p>
            <a:r>
              <a:rPr lang="en-US" dirty="0" smtClean="0"/>
              <a:t>Differences </a:t>
            </a:r>
            <a:r>
              <a:rPr lang="en-US" dirty="0"/>
              <a:t>in gender, race, religion, cultural background, age, and sexual orientation can be barriers to effective communication.</a:t>
            </a:r>
          </a:p>
          <a:p>
            <a:r>
              <a:rPr lang="en-US" dirty="0"/>
              <a:t>Gender communication issues can strongly affect team interactions. Gender communication issues can range from differences in communication styles and perceptions to sexual harassment.</a:t>
            </a:r>
          </a:p>
          <a:p>
            <a:r>
              <a:rPr lang="en-US" dirty="0"/>
              <a:t>Cultural issues can affect team interactions through differences in communication conventions.</a:t>
            </a:r>
          </a:p>
          <a:p>
            <a:r>
              <a:rPr lang="en-US" dirty="0"/>
              <a:t>Intercultural competence—the ability to communicate effectively and appropriately with individuals of another culture—requires regional expertise, empathy, and linguistic proficiency.</a:t>
            </a:r>
          </a:p>
          <a:p>
            <a:r>
              <a:rPr lang="en-US" dirty="0"/>
              <a:t>Addressing gender and diversity from a communicative standpoint requires a high degree of empathy and understanding. A good communicator must be able to see things from the perspective of the intended recipient</a:t>
            </a:r>
            <a:r>
              <a:rPr lang="en-US" dirty="0" smtClean="0"/>
              <a:t>.</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51</a:t>
            </a:fld>
            <a:endParaRPr lang="en-US" altLang="en-US"/>
          </a:p>
        </p:txBody>
      </p:sp>
    </p:spTree>
    <p:extLst>
      <p:ext uri="{BB962C8B-B14F-4D97-AF65-F5344CB8AC3E}">
        <p14:creationId xmlns:p14="http://schemas.microsoft.com/office/powerpoint/2010/main" val="1888976981"/>
      </p:ext>
    </p:extLst>
  </p:cSld>
  <p:clrMapOvr>
    <a:masterClrMapping/>
  </p:clrMapOvr>
  <p:transition spd="med">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Diversity </a:t>
            </a:r>
            <a:r>
              <a:rPr lang="en-US" dirty="0" smtClean="0"/>
              <a:t>issues</a:t>
            </a:r>
            <a:endParaRPr lang="en-US" dirty="0"/>
          </a:p>
        </p:txBody>
      </p:sp>
      <p:sp>
        <p:nvSpPr>
          <p:cNvPr id="3" name="Content Placeholder 2"/>
          <p:cNvSpPr>
            <a:spLocks noGrp="1"/>
          </p:cNvSpPr>
          <p:nvPr>
            <p:ph idx="1"/>
          </p:nvPr>
        </p:nvSpPr>
        <p:spPr/>
        <p:txBody>
          <a:bodyPr/>
          <a:lstStyle/>
          <a:p>
            <a:r>
              <a:rPr lang="en-US" dirty="0"/>
              <a:t>• Religious and spiritual </a:t>
            </a:r>
            <a:r>
              <a:rPr lang="en-US" dirty="0" smtClean="0"/>
              <a:t>observances</a:t>
            </a:r>
          </a:p>
          <a:p>
            <a:r>
              <a:rPr lang="en-US" dirty="0" smtClean="0"/>
              <a:t>Accommodating </a:t>
            </a:r>
            <a:r>
              <a:rPr lang="en-US" dirty="0"/>
              <a:t>cultural differences can be a difficult balancing act. For instance, if the company gives one group of employees time off for religious holidays, it may provoke resentment among members of other groups. Sometimes, cultural traditions are in direct conflict with business priorities. For example, male members of the Sikh community are required by their religion to carry ceremonial daggers. This tradition can conflict with company policies about weapons in the workplace.</a:t>
            </a:r>
            <a:br>
              <a:rPr lang="en-US" dirty="0"/>
            </a:br>
            <a:r>
              <a:rPr lang="en-US" dirty="0"/>
              <a:t/>
            </a:r>
            <a:br>
              <a:rPr lang="en-US" dirty="0"/>
            </a:br>
            <a:r>
              <a:rPr lang="en-US" dirty="0"/>
              <a:t>Dietary requirements of different cultures and religions are often easily accommodated. Kosher and halal meals can be ordered for company functions or stocked in flash-frozen form in the company cafeteria.</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52</a:t>
            </a:fld>
            <a:endParaRPr lang="en-US" altLang="en-US"/>
          </a:p>
        </p:txBody>
      </p:sp>
    </p:spTree>
    <p:extLst>
      <p:ext uri="{BB962C8B-B14F-4D97-AF65-F5344CB8AC3E}">
        <p14:creationId xmlns:p14="http://schemas.microsoft.com/office/powerpoint/2010/main" val="603895441"/>
      </p:ext>
    </p:extLst>
  </p:cSld>
  <p:clrMapOvr>
    <a:masterClrMapping/>
  </p:clrMapOvr>
  <p:transition spd="med">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Diversity </a:t>
            </a:r>
            <a:r>
              <a:rPr lang="en-US" dirty="0" smtClean="0"/>
              <a:t>issues</a:t>
            </a:r>
            <a:endParaRPr lang="en-US" dirty="0"/>
          </a:p>
        </p:txBody>
      </p:sp>
      <p:sp>
        <p:nvSpPr>
          <p:cNvPr id="3" name="Content Placeholder 2"/>
          <p:cNvSpPr>
            <a:spLocks noGrp="1"/>
          </p:cNvSpPr>
          <p:nvPr>
            <p:ph idx="1"/>
          </p:nvPr>
        </p:nvSpPr>
        <p:spPr/>
        <p:txBody>
          <a:bodyPr/>
          <a:lstStyle/>
          <a:p>
            <a:r>
              <a:rPr lang="en-US" dirty="0"/>
              <a:t>• Language (e.g. Language used for an elderly and educated person would be very different from that used for a younger person who is less </a:t>
            </a:r>
            <a:r>
              <a:rPr lang="en-US" dirty="0" smtClean="0"/>
              <a:t>educated)</a:t>
            </a:r>
          </a:p>
          <a:p>
            <a:r>
              <a:rPr lang="en-US" dirty="0"/>
              <a:t>If a significant portion of the work force speaks a language other than English, it may be advisable to print memos, company newsletters and other communications in bilingual editions.</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53</a:t>
            </a:fld>
            <a:endParaRPr lang="en-US" altLang="en-US"/>
          </a:p>
        </p:txBody>
      </p:sp>
    </p:spTree>
    <p:extLst>
      <p:ext uri="{BB962C8B-B14F-4D97-AF65-F5344CB8AC3E}">
        <p14:creationId xmlns:p14="http://schemas.microsoft.com/office/powerpoint/2010/main" val="2693370109"/>
      </p:ext>
    </p:extLst>
  </p:cSld>
  <p:clrMapOvr>
    <a:masterClrMapping/>
  </p:clrMapOvr>
  <p:transition spd="med">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Methods </a:t>
            </a:r>
            <a:r>
              <a:rPr lang="en-US" sz="2400" dirty="0"/>
              <a:t>to coach staff in using effective communication techniques</a:t>
            </a:r>
            <a:br>
              <a:rPr lang="en-US" sz="2400" dirty="0"/>
            </a:br>
            <a:r>
              <a:rPr lang="en-US" sz="2400" dirty="0"/>
              <a:t>(Application)</a:t>
            </a:r>
          </a:p>
        </p:txBody>
      </p:sp>
      <p:sp>
        <p:nvSpPr>
          <p:cNvPr id="3" name="Content Placeholder 2"/>
          <p:cNvSpPr>
            <a:spLocks noGrp="1"/>
          </p:cNvSpPr>
          <p:nvPr>
            <p:ph idx="1"/>
          </p:nvPr>
        </p:nvSpPr>
        <p:spPr>
          <a:xfrm>
            <a:off x="1096963" y="1846263"/>
            <a:ext cx="9264649" cy="4022725"/>
          </a:xfrm>
        </p:spPr>
        <p:txBody>
          <a:bodyPr/>
          <a:lstStyle/>
          <a:p>
            <a:pPr algn="just"/>
            <a:r>
              <a:rPr lang="en-US" sz="2800" dirty="0" smtClean="0"/>
              <a:t>Assign the learners to write assignment for the effective </a:t>
            </a:r>
            <a:r>
              <a:rPr lang="en-US" sz="2800" dirty="0"/>
              <a:t>communication </a:t>
            </a:r>
            <a:r>
              <a:rPr lang="en-US" sz="2800" dirty="0" smtClean="0"/>
              <a:t>techniques used by the coach staff (At least five points)</a:t>
            </a:r>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54</a:t>
            </a:fld>
            <a:endParaRPr lang="en-US" altLang="en-US"/>
          </a:p>
        </p:txBody>
      </p:sp>
      <p:sp>
        <p:nvSpPr>
          <p:cNvPr id="7" name="TextBox 6"/>
          <p:cNvSpPr txBox="1"/>
          <p:nvPr/>
        </p:nvSpPr>
        <p:spPr>
          <a:xfrm>
            <a:off x="10690523" y="1828800"/>
            <a:ext cx="461665" cy="4038600"/>
          </a:xfrm>
          <a:prstGeom prst="rect">
            <a:avLst/>
          </a:prstGeom>
          <a:solidFill>
            <a:schemeClr val="accent4">
              <a:lumMod val="60000"/>
              <a:lumOff val="40000"/>
            </a:schemeClr>
          </a:solidFill>
        </p:spPr>
        <p:txBody>
          <a:bodyPr vert="eaVert" wrap="square" rtlCol="0">
            <a:spAutoFit/>
          </a:bodyPr>
          <a:lstStyle/>
          <a:p>
            <a:r>
              <a:rPr lang="en-US" dirty="0" smtClean="0"/>
              <a:t>WRITTEN ASSIGNMENT</a:t>
            </a:r>
            <a:endParaRPr lang="en-US" dirty="0"/>
          </a:p>
        </p:txBody>
      </p:sp>
    </p:spTree>
    <p:extLst>
      <p:ext uri="{BB962C8B-B14F-4D97-AF65-F5344CB8AC3E}">
        <p14:creationId xmlns:p14="http://schemas.microsoft.com/office/powerpoint/2010/main" val="2950289683"/>
      </p:ext>
    </p:extLst>
  </p:cSld>
  <p:clrMapOvr>
    <a:masterClrMapping/>
  </p:clrMapOvr>
  <p:transition spd="med">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5</a:t>
            </a:r>
            <a:endParaRPr lang="en-US" sz="5400" dirty="0"/>
          </a:p>
        </p:txBody>
      </p:sp>
      <p:sp>
        <p:nvSpPr>
          <p:cNvPr id="21509" name="Text Placeholder 14"/>
          <p:cNvSpPr>
            <a:spLocks noGrp="1"/>
          </p:cNvSpPr>
          <p:nvPr>
            <p:ph type="body" sz="half" idx="2"/>
          </p:nvPr>
        </p:nvSpPr>
        <p:spPr>
          <a:xfrm>
            <a:off x="457200" y="2925763"/>
            <a:ext cx="3198813" cy="2255837"/>
          </a:xfrm>
        </p:spPr>
        <p:txBody>
          <a:bodyPr rtlCol="0" anchorCtr="1">
            <a:normAutofit fontScale="85000" lnSpcReduction="20000"/>
          </a:bodyPr>
          <a:lstStyle/>
          <a:p>
            <a:pPr defTabSz="914126" eaLnBrk="1" fontAlgn="auto" hangingPunct="1">
              <a:defRPr/>
            </a:pPr>
            <a:r>
              <a:rPr lang="en-US" sz="3200" b="1" dirty="0">
                <a:solidFill>
                  <a:schemeClr val="tx1"/>
                </a:solidFill>
              </a:rPr>
              <a:t>Ways to determine whether communication techniques and tools suit the different communication styles of people </a:t>
            </a:r>
            <a:endParaRPr lang="en-US" b="1" dirty="0" smtClean="0"/>
          </a:p>
        </p:txBody>
      </p:sp>
      <p:sp>
        <p:nvSpPr>
          <p:cNvPr id="53254"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2EA922B-348C-48E0-84C2-19A8A116EA13}" type="slidenum">
              <a:rPr lang="en-US" altLang="en-US">
                <a:solidFill>
                  <a:schemeClr val="tx2"/>
                </a:solidFill>
              </a:rPr>
              <a:pPr eaLnBrk="1" hangingPunct="1"/>
              <a:t>55</a:t>
            </a:fld>
            <a:endParaRPr lang="en-US" altLang="en-US">
              <a:solidFill>
                <a:schemeClr val="tx2"/>
              </a:solidFill>
            </a:endParaRPr>
          </a:p>
        </p:txBody>
      </p:sp>
      <p:sp>
        <p:nvSpPr>
          <p:cNvPr id="7" name="Rectangle 6"/>
          <p:cNvSpPr/>
          <p:nvPr/>
        </p:nvSpPr>
        <p:spPr>
          <a:xfrm>
            <a:off x="4189412" y="2362200"/>
            <a:ext cx="7543800" cy="1384995"/>
          </a:xfrm>
          <a:prstGeom prst="rect">
            <a:avLst/>
          </a:prstGeom>
        </p:spPr>
        <p:txBody>
          <a:bodyPr wrap="square">
            <a:spAutoFit/>
          </a:bodyPr>
          <a:lstStyle/>
          <a:p>
            <a:pPr algn="just"/>
            <a:r>
              <a:rPr lang="en-US" sz="2800" dirty="0" smtClean="0"/>
              <a:t>Use </a:t>
            </a:r>
            <a:r>
              <a:rPr lang="en-US" sz="2800" dirty="0"/>
              <a:t>appropriate </a:t>
            </a:r>
            <a:r>
              <a:rPr lang="en-US" sz="2800" i="1" dirty="0"/>
              <a:t>communication techniques and tools </a:t>
            </a:r>
            <a:r>
              <a:rPr lang="en-US" sz="2800" dirty="0"/>
              <a:t>to suit </a:t>
            </a:r>
            <a:r>
              <a:rPr lang="en-US" sz="2800" dirty="0" smtClean="0"/>
              <a:t>different </a:t>
            </a:r>
            <a:r>
              <a:rPr lang="en-US" sz="2800" i="1" dirty="0" smtClean="0"/>
              <a:t>communication </a:t>
            </a:r>
            <a:r>
              <a:rPr lang="en-US" sz="2800" i="1" dirty="0"/>
              <a:t>styles </a:t>
            </a:r>
            <a:r>
              <a:rPr lang="en-US" sz="2800" dirty="0"/>
              <a:t>of </a:t>
            </a:r>
            <a:r>
              <a:rPr lang="en-US" sz="2800" i="1" dirty="0"/>
              <a:t>people </a:t>
            </a:r>
            <a:r>
              <a:rPr lang="en-US" sz="2800" dirty="0"/>
              <a:t>in formal and informal settings</a:t>
            </a:r>
            <a:endParaRPr lang="en-US" sz="2800" b="1" dirty="0">
              <a:cs typeface="Arial" charset="0"/>
            </a:endParaRPr>
          </a:p>
        </p:txBody>
      </p:sp>
    </p:spTree>
  </p:cSld>
  <p:clrMapOvr>
    <a:masterClrMapping/>
  </p:clrMapOvr>
  <p:transition spd="med">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457200"/>
            <a:ext cx="10055225" cy="1181893"/>
          </a:xfrm>
        </p:spPr>
        <p:txBody>
          <a:bodyPr>
            <a:normAutofit fontScale="90000"/>
          </a:bodyPr>
          <a:lstStyle/>
          <a:p>
            <a:r>
              <a:rPr lang="en-US" dirty="0"/>
              <a:t>Active listening - Encouraging staff to seek clarifications or confirm understanding </a:t>
            </a:r>
          </a:p>
        </p:txBody>
      </p:sp>
      <p:sp>
        <p:nvSpPr>
          <p:cNvPr id="3" name="Content Placeholder 2"/>
          <p:cNvSpPr>
            <a:spLocks noGrp="1"/>
          </p:cNvSpPr>
          <p:nvPr>
            <p:ph idx="1"/>
          </p:nvPr>
        </p:nvSpPr>
        <p:spPr/>
        <p:txBody>
          <a:bodyPr/>
          <a:lstStyle/>
          <a:p>
            <a:r>
              <a:rPr lang="en-US" dirty="0"/>
              <a:t>Suggestions for Improving Active Listening Skills</a:t>
            </a:r>
          </a:p>
          <a:p>
            <a:r>
              <a:rPr lang="en-US" dirty="0"/>
              <a:t>1. Make Eye Contact: Lack of eye contact may be interpreted as disinterest or disapproval.</a:t>
            </a:r>
          </a:p>
          <a:p>
            <a:r>
              <a:rPr lang="en-US" dirty="0"/>
              <a:t>Making eye contact with the speaker focuses attention, reduces the chance of distraction, and is</a:t>
            </a:r>
          </a:p>
          <a:p>
            <a:r>
              <a:rPr lang="en-US" dirty="0"/>
              <a:t>encouraging to the speaker.</a:t>
            </a:r>
          </a:p>
          <a:p>
            <a:r>
              <a:rPr lang="en-US" dirty="0"/>
              <a:t>2. Exhibit Affirmative Nods and Appropriate Facial Expressions: The effective listener</a:t>
            </a:r>
          </a:p>
          <a:p>
            <a:r>
              <a:rPr lang="en-US" dirty="0"/>
              <a:t>shows signs of being interested in what is said through nonverbal signs. Together with good eye</a:t>
            </a:r>
          </a:p>
          <a:p>
            <a:r>
              <a:rPr lang="en-US" dirty="0"/>
              <a:t>contact, non-verbal expressions convey active listening</a:t>
            </a:r>
            <a:r>
              <a:rPr lang="en-US" dirty="0" smtClean="0"/>
              <a:t>.</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56</a:t>
            </a:fld>
            <a:endParaRPr lang="en-US" altLang="en-US"/>
          </a:p>
        </p:txBody>
      </p:sp>
    </p:spTree>
  </p:cSld>
  <p:clrMapOvr>
    <a:masterClrMapping/>
  </p:clrMapOvr>
  <p:transition spd="med">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Active listening - Encouraging staff to seek clarifications or confirm understanding </a:t>
            </a:r>
          </a:p>
        </p:txBody>
      </p:sp>
      <p:sp>
        <p:nvSpPr>
          <p:cNvPr id="3" name="Content Placeholder 2"/>
          <p:cNvSpPr>
            <a:spLocks noGrp="1"/>
          </p:cNvSpPr>
          <p:nvPr>
            <p:ph idx="1"/>
          </p:nvPr>
        </p:nvSpPr>
        <p:spPr/>
        <p:txBody>
          <a:bodyPr/>
          <a:lstStyle/>
          <a:p>
            <a:r>
              <a:rPr lang="en-US" dirty="0"/>
              <a:t>3. Avoid Distracting Actions or Gestures: Do not look at other people, play with pens or</a:t>
            </a:r>
          </a:p>
          <a:p>
            <a:r>
              <a:rPr lang="en-US" dirty="0"/>
              <a:t>pencils, shuffle papers, or the like. These activities make the speaker feel like the listener is not</a:t>
            </a:r>
          </a:p>
          <a:p>
            <a:r>
              <a:rPr lang="en-US" dirty="0"/>
              <a:t>interested in what is being said.</a:t>
            </a:r>
          </a:p>
          <a:p>
            <a:r>
              <a:rPr lang="en-US" dirty="0"/>
              <a:t>4. Ask Questions: Questioning helps ensure clarification of what the speaker is saying, facilitates</a:t>
            </a:r>
          </a:p>
          <a:p>
            <a:r>
              <a:rPr lang="en-US" dirty="0"/>
              <a:t>understanding, and lets the speaker know that the listener is engaged.</a:t>
            </a:r>
          </a:p>
          <a:p>
            <a:r>
              <a:rPr lang="en-US" dirty="0"/>
              <a:t>5. Avoid Interrupting the Speaker: Allow the speaker to complete his or her thought before</a:t>
            </a:r>
          </a:p>
          <a:p>
            <a:r>
              <a:rPr lang="en-US" dirty="0"/>
              <a:t>responding, and do not anticipate what he/she will say.</a:t>
            </a:r>
          </a:p>
          <a:p>
            <a:endParaRPr lang="en-US" dirty="0"/>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57</a:t>
            </a:fld>
            <a:endParaRPr lang="en-US" altLang="en-US"/>
          </a:p>
        </p:txBody>
      </p:sp>
    </p:spTree>
    <p:extLst>
      <p:ext uri="{BB962C8B-B14F-4D97-AF65-F5344CB8AC3E}">
        <p14:creationId xmlns:p14="http://schemas.microsoft.com/office/powerpoint/2010/main" val="1712791820"/>
      </p:ext>
    </p:extLst>
  </p:cSld>
  <p:clrMapOvr>
    <a:masterClrMapping/>
  </p:clrMapOvr>
  <p:transition spd="med">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6"/>
          <p:cNvSpPr>
            <a:spLocks noChangeArrowheads="1"/>
          </p:cNvSpPr>
          <p:nvPr/>
        </p:nvSpPr>
        <p:spPr bwMode="auto">
          <a:xfrm>
            <a:off x="1065213" y="990600"/>
            <a:ext cx="2535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2400" b="1" dirty="0" smtClean="0"/>
              <a:t> </a:t>
            </a:r>
            <a:endParaRPr lang="en-US" altLang="en-US" sz="2400" b="1" dirty="0"/>
          </a:p>
        </p:txBody>
      </p:sp>
      <p:sp>
        <p:nvSpPr>
          <p:cNvPr id="2" name="Title 1"/>
          <p:cNvSpPr>
            <a:spLocks noGrp="1"/>
          </p:cNvSpPr>
          <p:nvPr>
            <p:ph type="title"/>
          </p:nvPr>
        </p:nvSpPr>
        <p:spPr>
          <a:xfrm>
            <a:off x="1096963" y="199877"/>
            <a:ext cx="10055225" cy="1449387"/>
          </a:xfrm>
        </p:spPr>
        <p:txBody>
          <a:bodyPr>
            <a:normAutofit fontScale="90000"/>
          </a:bodyPr>
          <a:lstStyle/>
          <a:p>
            <a:r>
              <a:rPr lang="en-US" dirty="0"/>
              <a:t>Active listening - Demonstrating maintenance of eye-contact during </a:t>
            </a:r>
            <a:r>
              <a:rPr lang="en-US" dirty="0" smtClean="0"/>
              <a:t>interactions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sz="2400" dirty="0"/>
              <a:t>Avoid </a:t>
            </a:r>
            <a:r>
              <a:rPr lang="en-US" sz="2400" dirty="0" smtClean="0"/>
              <a:t>distractions and maintain eye contact during interactions. </a:t>
            </a:r>
          </a:p>
          <a:p>
            <a:pPr>
              <a:buFont typeface="Wingdings" panose="05000000000000000000" pitchFamily="2" charset="2"/>
              <a:buChar char="q"/>
            </a:pPr>
            <a:r>
              <a:rPr lang="en-US" sz="2400" dirty="0" smtClean="0"/>
              <a:t>Avoid interrupting and </a:t>
            </a:r>
            <a:r>
              <a:rPr lang="en-US" sz="2400" dirty="0"/>
              <a:t>prevent </a:t>
            </a:r>
            <a:r>
              <a:rPr lang="en-US" sz="2400" dirty="0" smtClean="0"/>
              <a:t>from </a:t>
            </a:r>
            <a:r>
              <a:rPr lang="en-US" sz="2400" dirty="0"/>
              <a:t>presenting the message in a cohesive way</a:t>
            </a:r>
            <a:r>
              <a:rPr lang="en-US" sz="2400" dirty="0" smtClean="0"/>
              <a:t>.</a:t>
            </a:r>
          </a:p>
          <a:p>
            <a:pPr>
              <a:buFont typeface="Wingdings" panose="05000000000000000000" pitchFamily="2" charset="2"/>
              <a:buChar char="q"/>
            </a:pPr>
            <a:r>
              <a:rPr lang="en-US" sz="2400" dirty="0" smtClean="0"/>
              <a:t>Don't </a:t>
            </a:r>
            <a:r>
              <a:rPr lang="en-US" sz="2400" dirty="0"/>
              <a:t>change the subject or deflect the conversation by talking about your own experiences, because this conveys that you aren't interested in the speaker's message or you don't value his experience. </a:t>
            </a:r>
            <a:r>
              <a:rPr lang="en-US" sz="2400" dirty="0" smtClean="0"/>
              <a:t> </a:t>
            </a:r>
          </a:p>
          <a:p>
            <a:pPr>
              <a:buFont typeface="Wingdings" panose="05000000000000000000" pitchFamily="2" charset="2"/>
              <a:buChar char="q"/>
            </a:pPr>
            <a:r>
              <a:rPr lang="en-US" sz="2400" dirty="0" smtClean="0"/>
              <a:t>Avoid </a:t>
            </a:r>
            <a:r>
              <a:rPr lang="en-US" sz="2400" dirty="0"/>
              <a:t>offering unsolicited advice.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58</a:t>
            </a:fld>
            <a:endParaRPr lang="en-US" altLang="en-US"/>
          </a:p>
        </p:txBody>
      </p:sp>
    </p:spTree>
  </p:cSld>
  <p:clrMapOvr>
    <a:masterClrMapping/>
  </p:clrMapOvr>
  <p:transition spd="med">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Active listening - Encouraging staff to take note of non-verbal positive actions</a:t>
            </a:r>
            <a:r>
              <a:rPr lang="en-US" sz="3200" dirty="0" smtClean="0"/>
              <a:t>,  </a:t>
            </a:r>
            <a:r>
              <a:rPr lang="en-US" sz="3200" dirty="0"/>
              <a:t>such as by nodding to confirm </a:t>
            </a:r>
            <a:r>
              <a:rPr lang="en-US" sz="3200" dirty="0" smtClean="0"/>
              <a:t>understanding</a:t>
            </a:r>
            <a:endParaRPr lang="en-US" sz="3200" dirty="0"/>
          </a:p>
        </p:txBody>
      </p:sp>
      <p:sp>
        <p:nvSpPr>
          <p:cNvPr id="3" name="Content Placeholder 2"/>
          <p:cNvSpPr>
            <a:spLocks noGrp="1"/>
          </p:cNvSpPr>
          <p:nvPr>
            <p:ph idx="1"/>
          </p:nvPr>
        </p:nvSpPr>
        <p:spPr>
          <a:xfrm>
            <a:off x="1096963" y="1846263"/>
            <a:ext cx="10055225" cy="4325937"/>
          </a:xfrm>
        </p:spPr>
        <p:txBody>
          <a:bodyPr/>
          <a:lstStyle/>
          <a:p>
            <a:endParaRPr lang="en-US" dirty="0" smtClean="0"/>
          </a:p>
          <a:p>
            <a:pPr>
              <a:buFont typeface="Wingdings" panose="05000000000000000000" pitchFamily="2" charset="2"/>
              <a:buChar char="q"/>
            </a:pPr>
            <a:r>
              <a:rPr lang="en-US" sz="2400" dirty="0" smtClean="0"/>
              <a:t>Look </a:t>
            </a:r>
            <a:r>
              <a:rPr lang="en-US" sz="2400" dirty="0"/>
              <a:t>directly at the person talking to you. </a:t>
            </a:r>
            <a:endParaRPr lang="en-US" sz="2400" dirty="0" smtClean="0"/>
          </a:p>
          <a:p>
            <a:pPr>
              <a:buFont typeface="Wingdings" panose="05000000000000000000" pitchFamily="2" charset="2"/>
              <a:buChar char="q"/>
            </a:pPr>
            <a:r>
              <a:rPr lang="en-US" sz="2400" dirty="0" smtClean="0"/>
              <a:t>Don't </a:t>
            </a:r>
            <a:r>
              <a:rPr lang="en-US" sz="2400" dirty="0"/>
              <a:t>read through papers on your desk, look at your computer or stare out the window, because it will appear that you are not paying attention. </a:t>
            </a:r>
            <a:endParaRPr lang="en-US" sz="2400" dirty="0" smtClean="0"/>
          </a:p>
          <a:p>
            <a:pPr>
              <a:buFont typeface="Wingdings" panose="05000000000000000000" pitchFamily="2" charset="2"/>
              <a:buChar char="q"/>
            </a:pPr>
            <a:r>
              <a:rPr lang="en-US" sz="2400" dirty="0" smtClean="0"/>
              <a:t>Smile </a:t>
            </a:r>
            <a:r>
              <a:rPr lang="en-US" sz="2400" dirty="0"/>
              <a:t>or nod to convey your interest and enthusiasm for the topic. </a:t>
            </a:r>
            <a:endParaRPr lang="en-US" sz="2400" dirty="0" smtClean="0"/>
          </a:p>
          <a:p>
            <a:pPr>
              <a:buFont typeface="Wingdings" panose="05000000000000000000" pitchFamily="2" charset="2"/>
              <a:buChar char="q"/>
            </a:pPr>
            <a:r>
              <a:rPr lang="en-US" sz="2400" dirty="0" smtClean="0"/>
              <a:t>Avoid </a:t>
            </a:r>
            <a:r>
              <a:rPr lang="en-US" sz="2400" dirty="0"/>
              <a:t>folding your arms, tapping your fingers impatiently or looking at your watch. </a:t>
            </a:r>
            <a:endParaRPr lang="en-US" sz="2400" dirty="0" smtClean="0"/>
          </a:p>
          <a:p>
            <a:pPr>
              <a:buFont typeface="Wingdings" panose="05000000000000000000" pitchFamily="2" charset="2"/>
              <a:buChar char="q"/>
            </a:pPr>
            <a:r>
              <a:rPr lang="en-US" sz="2400" dirty="0" smtClean="0"/>
              <a:t>These </a:t>
            </a:r>
            <a:r>
              <a:rPr lang="en-US" sz="2400" dirty="0"/>
              <a:t>gestures will be interpreted as signs that you are unreceptive to the information presented, impatient with the conversation and eager for the speaker to stop talking.</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59</a:t>
            </a:fld>
            <a:endParaRPr lang="en-US" altLang="en-US"/>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5225" cy="1195387"/>
          </a:xfrm>
        </p:spPr>
        <p:txBody>
          <a:bodyPr/>
          <a:lstStyle/>
          <a:p>
            <a:pPr defTabSz="914126" eaLnBrk="1" fontAlgn="auto" hangingPunct="1">
              <a:spcAft>
                <a:spcPts val="0"/>
              </a:spcAft>
              <a:defRPr/>
            </a:pPr>
            <a:r>
              <a:rPr lang="en-US" sz="4799" b="1" dirty="0">
                <a:solidFill>
                  <a:schemeClr val="tx1">
                    <a:lumMod val="75000"/>
                    <a:lumOff val="25000"/>
                  </a:schemeClr>
                </a:solidFill>
              </a:rPr>
              <a:t>Performance Statements</a:t>
            </a:r>
            <a:endParaRPr lang="en-US" sz="4799" dirty="0">
              <a:solidFill>
                <a:schemeClr val="tx1">
                  <a:lumMod val="75000"/>
                  <a:lumOff val="25000"/>
                </a:schemeClr>
              </a:solidFill>
            </a:endParaRPr>
          </a:p>
        </p:txBody>
      </p:sp>
      <p:sp>
        <p:nvSpPr>
          <p:cNvPr id="3" name="Content Placeholder 2"/>
          <p:cNvSpPr>
            <a:spLocks noGrp="1"/>
          </p:cNvSpPr>
          <p:nvPr>
            <p:ph idx="1"/>
          </p:nvPr>
        </p:nvSpPr>
        <p:spPr>
          <a:xfrm>
            <a:off x="1096963" y="1846263"/>
            <a:ext cx="10055225" cy="4249737"/>
          </a:xfrm>
        </p:spPr>
        <p:txBody>
          <a:bodyPr rtlCol="0">
            <a:normAutofit/>
          </a:bodyPr>
          <a:lstStyle/>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 Communicate </a:t>
            </a:r>
            <a:r>
              <a:rPr lang="en-US" sz="1999" i="1" dirty="0" smtClean="0">
                <a:solidFill>
                  <a:schemeClr val="tx1">
                    <a:lumMod val="75000"/>
                    <a:lumOff val="25000"/>
                  </a:schemeClr>
                </a:solidFill>
              </a:rPr>
              <a:t>organizational </a:t>
            </a:r>
            <a:r>
              <a:rPr lang="en-US" sz="1999" i="1" dirty="0">
                <a:solidFill>
                  <a:schemeClr val="tx1">
                    <a:lumMod val="75000"/>
                    <a:lumOff val="25000"/>
                  </a:schemeClr>
                </a:solidFill>
              </a:rPr>
              <a:t>communication policies and procedures </a:t>
            </a:r>
            <a:r>
              <a:rPr lang="en-US" sz="1999" dirty="0">
                <a:solidFill>
                  <a:schemeClr val="tx1">
                    <a:lumMod val="75000"/>
                    <a:lumOff val="25000"/>
                  </a:schemeClr>
                </a:solidFill>
              </a:rPr>
              <a:t>to </a:t>
            </a:r>
            <a:r>
              <a:rPr lang="en-US" sz="1999" dirty="0" smtClean="0">
                <a:solidFill>
                  <a:schemeClr val="tx1">
                    <a:lumMod val="75000"/>
                    <a:lumOff val="25000"/>
                  </a:schemeClr>
                </a:solidFill>
              </a:rPr>
              <a:t>staff and </a:t>
            </a:r>
            <a:r>
              <a:rPr lang="en-US" sz="1999" dirty="0">
                <a:solidFill>
                  <a:schemeClr val="tx1">
                    <a:lumMod val="75000"/>
                    <a:lumOff val="25000"/>
                  </a:schemeClr>
                </a:solidFill>
              </a:rPr>
              <a:t>monitor their compliance</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2. Maintain </a:t>
            </a:r>
            <a:r>
              <a:rPr lang="en-US" sz="1999" i="1" dirty="0">
                <a:solidFill>
                  <a:schemeClr val="tx1">
                    <a:lumMod val="75000"/>
                    <a:lumOff val="25000"/>
                  </a:schemeClr>
                </a:solidFill>
              </a:rPr>
              <a:t>channels of communication </a:t>
            </a:r>
            <a:r>
              <a:rPr lang="en-US" sz="1999" dirty="0">
                <a:solidFill>
                  <a:schemeClr val="tx1">
                    <a:lumMod val="75000"/>
                    <a:lumOff val="25000"/>
                  </a:schemeClr>
                </a:solidFill>
              </a:rPr>
              <a:t>to update staff on </a:t>
            </a:r>
            <a:r>
              <a:rPr lang="en-US" sz="1999" i="1" dirty="0">
                <a:solidFill>
                  <a:schemeClr val="tx1">
                    <a:lumMod val="75000"/>
                    <a:lumOff val="25000"/>
                  </a:schemeClr>
                </a:solidFill>
              </a:rPr>
              <a:t>latest and relevant</a:t>
            </a:r>
          </a:p>
          <a:p>
            <a:pPr marL="91413" indent="-91413" defTabSz="914126" eaLnBrk="1" fontAlgn="auto" hangingPunct="1">
              <a:buFont typeface="Wingdings" panose="05000000000000000000" pitchFamily="2" charset="2"/>
              <a:buChar char="q"/>
              <a:defRPr/>
            </a:pPr>
            <a:r>
              <a:rPr lang="en-US" sz="1999" i="1" dirty="0">
                <a:solidFill>
                  <a:schemeClr val="tx1">
                    <a:lumMod val="75000"/>
                    <a:lumOff val="25000"/>
                  </a:schemeClr>
                </a:solidFill>
              </a:rPr>
              <a:t>work-related information </a:t>
            </a:r>
            <a:r>
              <a:rPr lang="en-US" sz="1999" dirty="0">
                <a:solidFill>
                  <a:schemeClr val="tx1">
                    <a:lumMod val="75000"/>
                    <a:lumOff val="25000"/>
                  </a:schemeClr>
                </a:solidFill>
              </a:rPr>
              <a:t>according to </a:t>
            </a:r>
            <a:r>
              <a:rPr lang="en-US" sz="1999" dirty="0" smtClean="0">
                <a:solidFill>
                  <a:schemeClr val="tx1">
                    <a:lumMod val="75000"/>
                    <a:lumOff val="25000"/>
                  </a:schemeClr>
                </a:solidFill>
              </a:rPr>
              <a:t>organizational </a:t>
            </a:r>
            <a:r>
              <a:rPr lang="en-US" sz="1999" dirty="0">
                <a:solidFill>
                  <a:schemeClr val="tx1">
                    <a:lumMod val="75000"/>
                    <a:lumOff val="25000"/>
                  </a:schemeClr>
                </a:solidFill>
              </a:rPr>
              <a:t>communication </a:t>
            </a:r>
            <a:r>
              <a:rPr lang="en-US" sz="1999" dirty="0" smtClean="0">
                <a:solidFill>
                  <a:schemeClr val="tx1">
                    <a:lumMod val="75000"/>
                    <a:lumOff val="25000"/>
                  </a:schemeClr>
                </a:solidFill>
              </a:rPr>
              <a:t>policies and </a:t>
            </a:r>
            <a:r>
              <a:rPr lang="en-US" sz="1999" dirty="0">
                <a:solidFill>
                  <a:schemeClr val="tx1">
                    <a:lumMod val="75000"/>
                    <a:lumOff val="25000"/>
                  </a:schemeClr>
                </a:solidFill>
              </a:rPr>
              <a:t>procedures</a:t>
            </a:r>
          </a:p>
          <a:p>
            <a:pPr marL="91413" indent="-91413" defTabSz="914126" eaLnBrk="1" fontAlgn="auto" hangingPunct="1">
              <a:buFont typeface="Wingdings" panose="05000000000000000000" pitchFamily="2" charset="2"/>
              <a:buChar char="q"/>
              <a:defRPr/>
            </a:pPr>
            <a:r>
              <a:rPr lang="en-US" sz="1999" i="1" dirty="0">
                <a:solidFill>
                  <a:schemeClr val="tx1">
                    <a:lumMod val="75000"/>
                    <a:lumOff val="25000"/>
                  </a:schemeClr>
                </a:solidFill>
              </a:rPr>
              <a:t>3. Promote effective communication </a:t>
            </a:r>
            <a:r>
              <a:rPr lang="en-US" sz="1999" dirty="0">
                <a:solidFill>
                  <a:schemeClr val="tx1">
                    <a:lumMod val="75000"/>
                    <a:lumOff val="25000"/>
                  </a:schemeClr>
                </a:solidFill>
              </a:rPr>
              <a:t>among staff taking into account </a:t>
            </a:r>
            <a:r>
              <a:rPr lang="en-US" sz="1999" i="1" dirty="0" smtClean="0">
                <a:solidFill>
                  <a:schemeClr val="tx1">
                    <a:lumMod val="75000"/>
                    <a:lumOff val="25000"/>
                  </a:schemeClr>
                </a:solidFill>
              </a:rPr>
              <a:t>diversity issues</a:t>
            </a:r>
            <a:endParaRPr lang="en-US" sz="1999" i="1" dirty="0">
              <a:solidFill>
                <a:schemeClr val="tx1">
                  <a:lumMod val="75000"/>
                  <a:lumOff val="25000"/>
                </a:schemeClr>
              </a:solidFill>
            </a:endParaRP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4. Use appropriate </a:t>
            </a:r>
            <a:r>
              <a:rPr lang="en-US" sz="1999" i="1" dirty="0">
                <a:solidFill>
                  <a:schemeClr val="tx1">
                    <a:lumMod val="75000"/>
                    <a:lumOff val="25000"/>
                  </a:schemeClr>
                </a:solidFill>
              </a:rPr>
              <a:t>communication techniques and tools </a:t>
            </a:r>
            <a:r>
              <a:rPr lang="en-US" sz="1999" dirty="0">
                <a:solidFill>
                  <a:schemeClr val="tx1">
                    <a:lumMod val="75000"/>
                    <a:lumOff val="25000"/>
                  </a:schemeClr>
                </a:solidFill>
              </a:rPr>
              <a:t>to suit </a:t>
            </a:r>
            <a:r>
              <a:rPr lang="en-US" sz="1999" dirty="0" smtClean="0">
                <a:solidFill>
                  <a:schemeClr val="tx1">
                    <a:lumMod val="75000"/>
                    <a:lumOff val="25000"/>
                  </a:schemeClr>
                </a:solidFill>
              </a:rPr>
              <a:t>different </a:t>
            </a:r>
            <a:r>
              <a:rPr lang="en-US" sz="1999" i="1" dirty="0" smtClean="0">
                <a:solidFill>
                  <a:schemeClr val="tx1">
                    <a:lumMod val="75000"/>
                    <a:lumOff val="25000"/>
                  </a:schemeClr>
                </a:solidFill>
              </a:rPr>
              <a:t>communication </a:t>
            </a:r>
            <a:r>
              <a:rPr lang="en-US" sz="1999" i="1" dirty="0">
                <a:solidFill>
                  <a:schemeClr val="tx1">
                    <a:lumMod val="75000"/>
                    <a:lumOff val="25000"/>
                  </a:schemeClr>
                </a:solidFill>
              </a:rPr>
              <a:t>styles </a:t>
            </a:r>
            <a:r>
              <a:rPr lang="en-US" sz="1999" dirty="0">
                <a:solidFill>
                  <a:schemeClr val="tx1">
                    <a:lumMod val="75000"/>
                    <a:lumOff val="25000"/>
                  </a:schemeClr>
                </a:solidFill>
              </a:rPr>
              <a:t>of </a:t>
            </a:r>
            <a:r>
              <a:rPr lang="en-US" sz="1999" i="1" dirty="0">
                <a:solidFill>
                  <a:schemeClr val="tx1">
                    <a:lumMod val="75000"/>
                    <a:lumOff val="25000"/>
                  </a:schemeClr>
                </a:solidFill>
              </a:rPr>
              <a:t>people </a:t>
            </a:r>
            <a:r>
              <a:rPr lang="en-US" sz="1999" dirty="0">
                <a:solidFill>
                  <a:schemeClr val="tx1">
                    <a:lumMod val="75000"/>
                    <a:lumOff val="25000"/>
                  </a:schemeClr>
                </a:solidFill>
              </a:rPr>
              <a:t>in formal and informal settings</a:t>
            </a:r>
          </a:p>
          <a:p>
            <a:pPr marL="91413" indent="-91413" defTabSz="914126" eaLnBrk="1" fontAlgn="auto" hangingPunct="1">
              <a:buFont typeface="Wingdings" panose="05000000000000000000" pitchFamily="2" charset="2"/>
              <a:buChar char="q"/>
              <a:defRPr/>
            </a:pPr>
            <a:r>
              <a:rPr lang="en-US" sz="1999" i="1" dirty="0">
                <a:solidFill>
                  <a:schemeClr val="tx1">
                    <a:lumMod val="75000"/>
                    <a:lumOff val="25000"/>
                  </a:schemeClr>
                </a:solidFill>
              </a:rPr>
              <a:t>5. Assess conflict situation </a:t>
            </a:r>
            <a:r>
              <a:rPr lang="en-US" sz="1999" dirty="0">
                <a:solidFill>
                  <a:schemeClr val="tx1">
                    <a:lumMod val="75000"/>
                    <a:lumOff val="25000"/>
                  </a:schemeClr>
                </a:solidFill>
              </a:rPr>
              <a:t>and develop appropriate </a:t>
            </a:r>
            <a:r>
              <a:rPr lang="en-US" sz="1999" i="1" dirty="0">
                <a:solidFill>
                  <a:schemeClr val="tx1">
                    <a:lumMod val="75000"/>
                    <a:lumOff val="25000"/>
                  </a:schemeClr>
                </a:solidFill>
              </a:rPr>
              <a:t>conflict resolution strategies</a:t>
            </a:r>
          </a:p>
          <a:p>
            <a:pPr marL="91413" indent="-91413" defTabSz="914126" eaLnBrk="1" fontAlgn="auto" hangingPunct="1">
              <a:buFont typeface="Wingdings" panose="05000000000000000000" pitchFamily="2" charset="2"/>
              <a:buChar char="q"/>
              <a:defRPr/>
            </a:pPr>
            <a:r>
              <a:rPr lang="en-US" sz="1999" i="1" dirty="0">
                <a:solidFill>
                  <a:schemeClr val="tx1">
                    <a:lumMod val="75000"/>
                    <a:lumOff val="25000"/>
                  </a:schemeClr>
                </a:solidFill>
              </a:rPr>
              <a:t>6. Resolve conflict </a:t>
            </a:r>
            <a:r>
              <a:rPr lang="en-US" sz="1999" dirty="0">
                <a:solidFill>
                  <a:schemeClr val="tx1">
                    <a:lumMod val="75000"/>
                    <a:lumOff val="25000"/>
                  </a:schemeClr>
                </a:solidFill>
              </a:rPr>
              <a:t>using appropriate </a:t>
            </a:r>
            <a:r>
              <a:rPr lang="en-US" sz="1999" i="1" dirty="0">
                <a:solidFill>
                  <a:schemeClr val="tx1">
                    <a:lumMod val="75000"/>
                    <a:lumOff val="25000"/>
                  </a:schemeClr>
                </a:solidFill>
              </a:rPr>
              <a:t>conflict resolution strategies, </a:t>
            </a:r>
            <a:r>
              <a:rPr lang="en-US" sz="1999" i="1" dirty="0" smtClean="0">
                <a:solidFill>
                  <a:schemeClr val="tx1">
                    <a:lumMod val="75000"/>
                    <a:lumOff val="25000"/>
                  </a:schemeClr>
                </a:solidFill>
              </a:rPr>
              <a:t>approaches and </a:t>
            </a:r>
            <a:r>
              <a:rPr lang="en-US" sz="1999" i="1" dirty="0">
                <a:solidFill>
                  <a:schemeClr val="tx1">
                    <a:lumMod val="75000"/>
                    <a:lumOff val="25000"/>
                  </a:schemeClr>
                </a:solidFill>
              </a:rPr>
              <a:t>techniques</a:t>
            </a:r>
            <a:endParaRPr lang="en-US" sz="1999" dirty="0">
              <a:solidFill>
                <a:schemeClr val="tx1">
                  <a:lumMod val="75000"/>
                  <a:lumOff val="25000"/>
                </a:schemeClr>
              </a:solidFill>
            </a:endParaRP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a:t>
            </a:fld>
            <a:endParaRPr lang="en-US" altLang="en-US"/>
          </a:p>
        </p:txBody>
      </p:sp>
    </p:spTree>
  </p:cSld>
  <p:clrMapOvr>
    <a:masterClrMapping/>
  </p:clrMapOvr>
  <p:transition spd="med">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152400"/>
            <a:ext cx="10055225" cy="1449387"/>
          </a:xfrm>
        </p:spPr>
        <p:txBody>
          <a:bodyPr/>
          <a:lstStyle/>
          <a:p>
            <a:r>
              <a:rPr lang="en-US" altLang="en-US" sz="4800" b="1" dirty="0"/>
              <a:t>Observation </a:t>
            </a:r>
            <a:r>
              <a:rPr lang="en-US" altLang="en-US" sz="4800" b="1" dirty="0" smtClean="0"/>
              <a:t>techniques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sz="2400" dirty="0"/>
              <a:t>Avoid distractions. </a:t>
            </a:r>
            <a:endParaRPr lang="en-US" sz="2400" dirty="0" smtClean="0"/>
          </a:p>
          <a:p>
            <a:pPr>
              <a:buFont typeface="Wingdings" panose="05000000000000000000" pitchFamily="2" charset="2"/>
              <a:buChar char="q"/>
            </a:pPr>
            <a:r>
              <a:rPr lang="en-US" sz="2400" dirty="0" smtClean="0"/>
              <a:t>Multitasking </a:t>
            </a:r>
            <a:r>
              <a:rPr lang="en-US" sz="2400" dirty="0"/>
              <a:t>-- like checking your smartphone for emails -- is tempting but prevents you from giving your full attention to the message. </a:t>
            </a:r>
            <a:endParaRPr lang="en-US" sz="2400" dirty="0" smtClean="0"/>
          </a:p>
          <a:p>
            <a:pPr>
              <a:buFont typeface="Wingdings" panose="05000000000000000000" pitchFamily="2" charset="2"/>
              <a:buChar char="q"/>
            </a:pPr>
            <a:r>
              <a:rPr lang="en-US" sz="2400" dirty="0" smtClean="0"/>
              <a:t>Resist </a:t>
            </a:r>
            <a:r>
              <a:rPr lang="en-US" sz="2400" dirty="0"/>
              <a:t>bad habits such as thinking about what you will say in response rather than listening to the speaker's points. </a:t>
            </a:r>
            <a:endParaRPr lang="en-US" sz="2400" dirty="0" smtClean="0"/>
          </a:p>
          <a:p>
            <a:pPr>
              <a:buFont typeface="Wingdings" panose="05000000000000000000" pitchFamily="2" charset="2"/>
              <a:buChar char="q"/>
            </a:pPr>
            <a:r>
              <a:rPr lang="en-US" sz="2400" dirty="0" smtClean="0"/>
              <a:t>This </a:t>
            </a:r>
            <a:r>
              <a:rPr lang="en-US" sz="2400" dirty="0"/>
              <a:t>is especially difficult, but even more critical, if the topic is heated or you are involved in a dispute. </a:t>
            </a:r>
            <a:endParaRPr lang="en-US" sz="2400" dirty="0" smtClean="0"/>
          </a:p>
          <a:p>
            <a:pPr>
              <a:buFont typeface="Wingdings" panose="05000000000000000000" pitchFamily="2" charset="2"/>
              <a:buChar char="q"/>
            </a:pPr>
            <a:r>
              <a:rPr lang="en-US" sz="2400" dirty="0" smtClean="0"/>
              <a:t>Take </a:t>
            </a:r>
            <a:r>
              <a:rPr lang="en-US" sz="2400" dirty="0"/>
              <a:t>notes to stay focused on the key points if you find your attention is wandering.</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60</a:t>
            </a:fld>
            <a:endParaRPr lang="en-US" altLang="en-US"/>
          </a:p>
        </p:txBody>
      </p:sp>
    </p:spTree>
  </p:cSld>
  <p:clrMapOvr>
    <a:masterClrMapping/>
  </p:clrMapOvr>
  <p:transition spd="med">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2" y="228600"/>
            <a:ext cx="10055225" cy="1449387"/>
          </a:xfrm>
        </p:spPr>
        <p:txBody>
          <a:bodyPr/>
          <a:lstStyle/>
          <a:p>
            <a:r>
              <a:rPr lang="en-US" altLang="en-US" sz="4800" b="1" dirty="0" smtClean="0"/>
              <a:t>Eye-contact</a:t>
            </a:r>
            <a:endParaRPr lang="en-US" dirty="0"/>
          </a:p>
        </p:txBody>
      </p:sp>
      <p:sp>
        <p:nvSpPr>
          <p:cNvPr id="3" name="Content Placeholder 2"/>
          <p:cNvSpPr>
            <a:spLocks noGrp="1"/>
          </p:cNvSpPr>
          <p:nvPr>
            <p:ph idx="1"/>
          </p:nvPr>
        </p:nvSpPr>
        <p:spPr>
          <a:xfrm>
            <a:off x="1141412" y="1828800"/>
            <a:ext cx="10055225" cy="4022725"/>
          </a:xfrm>
        </p:spPr>
        <p:txBody>
          <a:bodyPr/>
          <a:lstStyle/>
          <a:p>
            <a:pPr marL="0" indent="0">
              <a:buNone/>
            </a:pPr>
            <a:endParaRPr lang="en-US" sz="2400" dirty="0" smtClean="0"/>
          </a:p>
          <a:p>
            <a:pPr>
              <a:buFont typeface="Wingdings" panose="05000000000000000000" pitchFamily="2" charset="2"/>
              <a:buChar char="q"/>
            </a:pPr>
            <a:r>
              <a:rPr lang="en-US" sz="2400" dirty="0" smtClean="0"/>
              <a:t>It </a:t>
            </a:r>
            <a:r>
              <a:rPr lang="en-US" sz="2400" dirty="0"/>
              <a:t>is normal and usually encouraging for the listener to look at the speaker. </a:t>
            </a:r>
            <a:endParaRPr lang="en-US" sz="2400" dirty="0" smtClean="0"/>
          </a:p>
          <a:p>
            <a:pPr>
              <a:buFont typeface="Wingdings" panose="05000000000000000000" pitchFamily="2" charset="2"/>
              <a:buChar char="q"/>
            </a:pPr>
            <a:r>
              <a:rPr lang="en-US" sz="2400" dirty="0" smtClean="0"/>
              <a:t>Eye </a:t>
            </a:r>
            <a:r>
              <a:rPr lang="en-US" sz="2400" dirty="0"/>
              <a:t>contact can however be intimidating, especially for more shy speakers – gauge how much eye contact is appropriate for any given situation. </a:t>
            </a:r>
            <a:endParaRPr lang="en-US" sz="2400" dirty="0" smtClean="0"/>
          </a:p>
          <a:p>
            <a:pPr>
              <a:buFont typeface="Wingdings" panose="05000000000000000000" pitchFamily="2" charset="2"/>
              <a:buChar char="q"/>
            </a:pPr>
            <a:r>
              <a:rPr lang="en-US" sz="2400" dirty="0" smtClean="0"/>
              <a:t> </a:t>
            </a:r>
            <a:r>
              <a:rPr lang="en-US" sz="2400" dirty="0"/>
              <a:t>Combine eye contact with smiles and other non-verbal messages to encourage the speaker.</a:t>
            </a:r>
            <a:br>
              <a:rPr lang="en-US" sz="2400" dirty="0"/>
            </a:br>
            <a:endParaRPr lang="en-US" sz="2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61</a:t>
            </a:fld>
            <a:endParaRPr lang="en-US" altLang="en-US"/>
          </a:p>
        </p:txBody>
      </p:sp>
    </p:spTree>
  </p:cSld>
  <p:clrMapOvr>
    <a:masterClrMapping/>
  </p:clrMapOvr>
  <p:transition spd="med">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228600"/>
            <a:ext cx="10055225" cy="1449387"/>
          </a:xfrm>
        </p:spPr>
        <p:txBody>
          <a:bodyPr/>
          <a:lstStyle/>
          <a:p>
            <a:r>
              <a:rPr lang="en-US" dirty="0"/>
              <a:t>Constructive </a:t>
            </a:r>
            <a:r>
              <a:rPr lang="en-US" dirty="0" smtClean="0"/>
              <a:t>feedback</a:t>
            </a:r>
            <a:endParaRPr lang="en-US" dirty="0"/>
          </a:p>
        </p:txBody>
      </p:sp>
      <p:sp>
        <p:nvSpPr>
          <p:cNvPr id="3" name="Content Placeholder 2"/>
          <p:cNvSpPr>
            <a:spLocks noGrp="1"/>
          </p:cNvSpPr>
          <p:nvPr>
            <p:ph idx="1"/>
          </p:nvPr>
        </p:nvSpPr>
        <p:spPr/>
        <p:txBody>
          <a:bodyPr/>
          <a:lstStyle/>
          <a:p>
            <a:r>
              <a:rPr lang="en-US" dirty="0"/>
              <a:t>Our personal filters, assumptions, judgments, and beliefs can distort what we hear. As a listener, your role is to understand what is being said. This may require you to reflect what is being said and ask questions.</a:t>
            </a:r>
          </a:p>
          <a:p>
            <a:endParaRPr lang="en-US" dirty="0"/>
          </a:p>
          <a:p>
            <a:r>
              <a:rPr lang="en-US" dirty="0"/>
              <a:t>Reflect what has been said by paraphrasing. "What I'm hearing is," and "Sounds like you are saying," are great ways to reflect back.</a:t>
            </a:r>
          </a:p>
          <a:p>
            <a:r>
              <a:rPr lang="en-US" dirty="0"/>
              <a:t>Ask questions to clarify certain points. "What do you mean when you say." "Is this what you mean?"</a:t>
            </a:r>
          </a:p>
          <a:p>
            <a:r>
              <a:rPr lang="en-US" dirty="0"/>
              <a:t>Summarize the speaker's comments periodically.</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62</a:t>
            </a:fld>
            <a:endParaRPr lang="en-US" altLang="en-US"/>
          </a:p>
        </p:txBody>
      </p:sp>
    </p:spTree>
  </p:cSld>
  <p:clrMapOvr>
    <a:masterClrMapping/>
  </p:clrMapOvr>
  <p:transition spd="med">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152400"/>
            <a:ext cx="10055225" cy="1449387"/>
          </a:xfrm>
        </p:spPr>
        <p:txBody>
          <a:bodyPr/>
          <a:lstStyle/>
          <a:p>
            <a:r>
              <a:rPr lang="en-US" altLang="en-US" sz="4800" b="1" dirty="0"/>
              <a:t>Control of tone of </a:t>
            </a:r>
            <a:r>
              <a:rPr lang="en-US" altLang="en-US" sz="4800" b="1" dirty="0" smtClean="0"/>
              <a:t>voice</a:t>
            </a:r>
            <a:endParaRPr lang="en-US" dirty="0"/>
          </a:p>
        </p:txBody>
      </p:sp>
      <p:sp>
        <p:nvSpPr>
          <p:cNvPr id="3" name="Content Placeholder 2"/>
          <p:cNvSpPr>
            <a:spLocks noGrp="1"/>
          </p:cNvSpPr>
          <p:nvPr>
            <p:ph idx="1"/>
          </p:nvPr>
        </p:nvSpPr>
        <p:spPr/>
        <p:txBody>
          <a:bodyPr/>
          <a:lstStyle/>
          <a:p>
            <a:endParaRPr lang="en-US" dirty="0" smtClean="0"/>
          </a:p>
          <a:p>
            <a:pPr>
              <a:buFont typeface="Wingdings" panose="05000000000000000000" pitchFamily="2" charset="2"/>
              <a:buChar char="q"/>
            </a:pPr>
            <a:r>
              <a:rPr lang="en-US" dirty="0"/>
              <a:t> </a:t>
            </a:r>
            <a:r>
              <a:rPr lang="en-US" sz="2400" dirty="0" smtClean="0"/>
              <a:t>Be calm and cool before making any presentation</a:t>
            </a:r>
          </a:p>
          <a:p>
            <a:pPr>
              <a:buFont typeface="Wingdings" panose="05000000000000000000" pitchFamily="2" charset="2"/>
              <a:buChar char="q"/>
            </a:pPr>
            <a:r>
              <a:rPr lang="en-US" sz="2400" dirty="0"/>
              <a:t> </a:t>
            </a:r>
            <a:r>
              <a:rPr lang="en-US" sz="2400" dirty="0" smtClean="0"/>
              <a:t>Avoid high pitch</a:t>
            </a:r>
          </a:p>
          <a:p>
            <a:pPr>
              <a:buFont typeface="Wingdings" panose="05000000000000000000" pitchFamily="2" charset="2"/>
              <a:buChar char="q"/>
            </a:pPr>
            <a:r>
              <a:rPr lang="en-US" sz="2400" dirty="0"/>
              <a:t> </a:t>
            </a:r>
            <a:r>
              <a:rPr lang="en-US" sz="2400" dirty="0" smtClean="0"/>
              <a:t>Impress important points through “repetition” or different tone</a:t>
            </a:r>
          </a:p>
          <a:p>
            <a:pPr>
              <a:buFont typeface="Wingdings" panose="05000000000000000000" pitchFamily="2" charset="2"/>
              <a:buChar char="q"/>
            </a:pPr>
            <a:r>
              <a:rPr lang="en-US" sz="2400" dirty="0"/>
              <a:t> </a:t>
            </a:r>
            <a:r>
              <a:rPr lang="en-US" sz="2400" dirty="0" smtClean="0"/>
              <a:t>Drink water if voice blocks</a:t>
            </a:r>
          </a:p>
          <a:p>
            <a:pPr marL="0" indent="0">
              <a:buNone/>
            </a:pPr>
            <a:endParaRPr lang="en-US" sz="2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63</a:t>
            </a:fld>
            <a:endParaRPr lang="en-US" altLang="en-US"/>
          </a:p>
        </p:txBody>
      </p:sp>
    </p:spTree>
  </p:cSld>
  <p:clrMapOvr>
    <a:masterClrMapping/>
  </p:clrMapOvr>
  <p:transition spd="med">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6"/>
          <p:cNvSpPr>
            <a:spLocks noChangeArrowheads="1"/>
          </p:cNvSpPr>
          <p:nvPr/>
        </p:nvSpPr>
        <p:spPr bwMode="auto">
          <a:xfrm>
            <a:off x="1065213" y="990600"/>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2400" b="1" dirty="0"/>
          </a:p>
        </p:txBody>
      </p:sp>
      <p:sp>
        <p:nvSpPr>
          <p:cNvPr id="2" name="Title 1"/>
          <p:cNvSpPr>
            <a:spLocks noGrp="1"/>
          </p:cNvSpPr>
          <p:nvPr>
            <p:ph type="title"/>
          </p:nvPr>
        </p:nvSpPr>
        <p:spPr>
          <a:xfrm>
            <a:off x="1249944" y="265906"/>
            <a:ext cx="10055225" cy="1449387"/>
          </a:xfrm>
        </p:spPr>
        <p:txBody>
          <a:bodyPr/>
          <a:lstStyle/>
          <a:p>
            <a:r>
              <a:rPr lang="en-US" dirty="0"/>
              <a:t>Positive body </a:t>
            </a:r>
            <a:r>
              <a:rPr lang="en-US" dirty="0" smtClean="0"/>
              <a:t>language</a:t>
            </a:r>
            <a:endParaRPr lang="en-US" dirty="0"/>
          </a:p>
        </p:txBody>
      </p:sp>
      <p:sp>
        <p:nvSpPr>
          <p:cNvPr id="3" name="Content Placeholder 2"/>
          <p:cNvSpPr>
            <a:spLocks noGrp="1"/>
          </p:cNvSpPr>
          <p:nvPr>
            <p:ph idx="1"/>
          </p:nvPr>
        </p:nvSpPr>
        <p:spPr>
          <a:xfrm>
            <a:off x="1249943" y="1828800"/>
            <a:ext cx="10055225" cy="4022725"/>
          </a:xfrm>
        </p:spPr>
        <p:txBody>
          <a:bodyPr/>
          <a:lstStyle/>
          <a:p>
            <a:r>
              <a:rPr lang="en-US" dirty="0"/>
              <a:t>Pay Attention to Your Body Language</a:t>
            </a:r>
          </a:p>
          <a:p>
            <a:r>
              <a:rPr lang="en-US" dirty="0" smtClean="0"/>
              <a:t>Without </a:t>
            </a:r>
            <a:r>
              <a:rPr lang="en-US" dirty="0"/>
              <a:t>body language your conversations will be boring and less effective. Worse yet, if employees and managers don’t communicate with effective body language, there can be mixed messages and confusion. When presented with mixed messages people will believe body language over spoken words. The results can be devastating:</a:t>
            </a:r>
          </a:p>
          <a:p>
            <a:r>
              <a:rPr lang="en-US" dirty="0"/>
              <a:t>damaged relationships</a:t>
            </a:r>
          </a:p>
          <a:p>
            <a:r>
              <a:rPr lang="en-US" dirty="0"/>
              <a:t>low employee morale</a:t>
            </a:r>
          </a:p>
          <a:p>
            <a:r>
              <a:rPr lang="en-US" dirty="0"/>
              <a:t>costly mistakes</a:t>
            </a:r>
            <a:r>
              <a:rPr lang="en-US" dirty="0" smtClean="0"/>
              <a:t>.</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64</a:t>
            </a:fld>
            <a:endParaRPr lang="en-US" altLang="en-US"/>
          </a:p>
        </p:txBody>
      </p:sp>
    </p:spTree>
  </p:cSld>
  <p:clrMapOvr>
    <a:masterClrMapping/>
  </p:clrMapOvr>
  <p:transition spd="med">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6"/>
          <p:cNvSpPr>
            <a:spLocks noChangeArrowheads="1"/>
          </p:cNvSpPr>
          <p:nvPr/>
        </p:nvSpPr>
        <p:spPr bwMode="auto">
          <a:xfrm>
            <a:off x="1065213" y="990600"/>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2400" b="1" dirty="0"/>
          </a:p>
        </p:txBody>
      </p:sp>
      <p:sp>
        <p:nvSpPr>
          <p:cNvPr id="2" name="Title 1"/>
          <p:cNvSpPr>
            <a:spLocks noGrp="1"/>
          </p:cNvSpPr>
          <p:nvPr>
            <p:ph type="title"/>
          </p:nvPr>
        </p:nvSpPr>
        <p:spPr>
          <a:xfrm>
            <a:off x="1249944" y="265906"/>
            <a:ext cx="10055225" cy="1449387"/>
          </a:xfrm>
        </p:spPr>
        <p:txBody>
          <a:bodyPr/>
          <a:lstStyle/>
          <a:p>
            <a:r>
              <a:rPr lang="en-US" dirty="0"/>
              <a:t>Positive body </a:t>
            </a:r>
            <a:r>
              <a:rPr lang="en-US" dirty="0" smtClean="0"/>
              <a:t>language</a:t>
            </a:r>
            <a:endParaRPr lang="en-US" dirty="0"/>
          </a:p>
        </p:txBody>
      </p:sp>
      <p:sp>
        <p:nvSpPr>
          <p:cNvPr id="3" name="Content Placeholder 2"/>
          <p:cNvSpPr>
            <a:spLocks noGrp="1"/>
          </p:cNvSpPr>
          <p:nvPr>
            <p:ph idx="1"/>
          </p:nvPr>
        </p:nvSpPr>
        <p:spPr>
          <a:xfrm>
            <a:off x="1249943" y="1828800"/>
            <a:ext cx="10055225" cy="4022725"/>
          </a:xfrm>
        </p:spPr>
        <p:txBody>
          <a:bodyPr/>
          <a:lstStyle/>
          <a:p>
            <a:r>
              <a:rPr lang="en-US" dirty="0" smtClean="0"/>
              <a:t>The positive body language including;</a:t>
            </a:r>
          </a:p>
          <a:p>
            <a:r>
              <a:rPr lang="en-US" dirty="0" smtClean="0"/>
              <a:t>1</a:t>
            </a:r>
            <a:r>
              <a:rPr lang="en-US" dirty="0"/>
              <a:t>. Good Posture Conveys Confidence</a:t>
            </a:r>
          </a:p>
          <a:p>
            <a:r>
              <a:rPr lang="en-US" dirty="0" smtClean="0"/>
              <a:t>2</a:t>
            </a:r>
            <a:r>
              <a:rPr lang="en-US" dirty="0"/>
              <a:t>. Body Position Makes a Difference</a:t>
            </a:r>
          </a:p>
          <a:p>
            <a:r>
              <a:rPr lang="en-US" dirty="0" smtClean="0"/>
              <a:t>3</a:t>
            </a:r>
            <a:r>
              <a:rPr lang="en-US" dirty="0"/>
              <a:t>. Keep an Appropriate Distance</a:t>
            </a:r>
          </a:p>
          <a:p>
            <a:r>
              <a:rPr lang="en-US" dirty="0" smtClean="0"/>
              <a:t>4. </a:t>
            </a:r>
            <a:r>
              <a:rPr lang="en-US" dirty="0"/>
              <a:t>Adding Gestures To Your </a:t>
            </a:r>
            <a:r>
              <a:rPr lang="en-US" dirty="0" smtClean="0"/>
              <a:t>Conversation</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65</a:t>
            </a:fld>
            <a:endParaRPr lang="en-US" altLang="en-US"/>
          </a:p>
        </p:txBody>
      </p:sp>
    </p:spTree>
    <p:extLst>
      <p:ext uri="{BB962C8B-B14F-4D97-AF65-F5344CB8AC3E}">
        <p14:creationId xmlns:p14="http://schemas.microsoft.com/office/powerpoint/2010/main" val="250829084"/>
      </p:ext>
    </p:extLst>
  </p:cSld>
  <p:clrMapOvr>
    <a:masterClrMapping/>
  </p:clrMapOvr>
  <p:transition spd="med">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615" y="228600"/>
            <a:ext cx="10055225" cy="1449387"/>
          </a:xfrm>
        </p:spPr>
        <p:txBody>
          <a:bodyPr/>
          <a:lstStyle/>
          <a:p>
            <a:r>
              <a:rPr lang="en-US" dirty="0"/>
              <a:t>Positive language</a:t>
            </a:r>
            <a:br>
              <a:rPr lang="en-US" dirty="0"/>
            </a:br>
            <a:endParaRPr lang="en-US" dirty="0"/>
          </a:p>
        </p:txBody>
      </p:sp>
      <p:sp>
        <p:nvSpPr>
          <p:cNvPr id="3" name="Content Placeholder 2"/>
          <p:cNvSpPr>
            <a:spLocks noGrp="1"/>
          </p:cNvSpPr>
          <p:nvPr>
            <p:ph idx="1"/>
          </p:nvPr>
        </p:nvSpPr>
        <p:spPr/>
        <p:txBody>
          <a:bodyPr/>
          <a:lstStyle/>
          <a:p>
            <a:r>
              <a:rPr lang="en-US" dirty="0"/>
              <a:t>Language is an exceedingly powerful tool.  Whether you communicate orally, or in written form, the way you express yourself will affect whether your message is received positively or negatively.  Even when you are conveying unpleasant news, the impact can be softened by the use of what we call positive language</a:t>
            </a:r>
            <a:r>
              <a:rPr lang="en-US" dirty="0" smtClean="0"/>
              <a:t>.</a:t>
            </a:r>
          </a:p>
          <a:p>
            <a:r>
              <a:rPr lang="en-US" dirty="0" err="1"/>
              <a:t>ositive</a:t>
            </a:r>
            <a:r>
              <a:rPr lang="en-US" dirty="0"/>
              <a:t> phrasing and language have the following qualities:</a:t>
            </a:r>
          </a:p>
          <a:p>
            <a:pPr>
              <a:buFont typeface="Wingdings" panose="05000000000000000000" pitchFamily="2" charset="2"/>
              <a:buChar char="q"/>
            </a:pPr>
            <a:r>
              <a:rPr lang="en-US" dirty="0" smtClean="0"/>
              <a:t>tells </a:t>
            </a:r>
            <a:r>
              <a:rPr lang="en-US" dirty="0"/>
              <a:t>the recipient what can be done</a:t>
            </a:r>
          </a:p>
          <a:p>
            <a:pPr>
              <a:buFont typeface="Wingdings" panose="05000000000000000000" pitchFamily="2" charset="2"/>
              <a:buChar char="q"/>
            </a:pPr>
            <a:r>
              <a:rPr lang="en-US" dirty="0"/>
              <a:t>suggests alternatives and choices available to the recipient</a:t>
            </a:r>
          </a:p>
          <a:p>
            <a:pPr>
              <a:buFont typeface="Wingdings" panose="05000000000000000000" pitchFamily="2" charset="2"/>
              <a:buChar char="q"/>
            </a:pPr>
            <a:r>
              <a:rPr lang="en-US" dirty="0"/>
              <a:t>sounds helpful and encouraging rather than bureaucratic</a:t>
            </a:r>
          </a:p>
          <a:p>
            <a:pPr>
              <a:buFont typeface="Wingdings" panose="05000000000000000000" pitchFamily="2" charset="2"/>
              <a:buChar char="q"/>
            </a:pPr>
            <a:r>
              <a:rPr lang="en-US" dirty="0"/>
              <a:t>stresses positive actions and positive consequences that can be anticipated. </a:t>
            </a:r>
          </a:p>
          <a:p>
            <a:r>
              <a:rPr lang="en-US" dirty="0"/>
              <a:t>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66</a:t>
            </a:fld>
            <a:endParaRPr lang="en-US" altLang="en-US"/>
          </a:p>
        </p:txBody>
      </p:sp>
    </p:spTree>
  </p:cSld>
  <p:clrMapOvr>
    <a:masterClrMapping/>
  </p:clrMapOvr>
  <p:transition spd="med">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615" y="228600"/>
            <a:ext cx="10055225" cy="1449387"/>
          </a:xfrm>
        </p:spPr>
        <p:txBody>
          <a:bodyPr/>
          <a:lstStyle/>
          <a:p>
            <a:r>
              <a:rPr lang="en-US" dirty="0"/>
              <a:t>Positive language</a:t>
            </a:r>
            <a:br>
              <a:rPr lang="en-US" dirty="0"/>
            </a:br>
            <a:endParaRPr lang="en-US" dirty="0"/>
          </a:p>
        </p:txBody>
      </p:sp>
      <p:sp>
        <p:nvSpPr>
          <p:cNvPr id="3" name="Content Placeholder 2"/>
          <p:cNvSpPr>
            <a:spLocks noGrp="1"/>
          </p:cNvSpPr>
          <p:nvPr>
            <p:ph idx="1"/>
          </p:nvPr>
        </p:nvSpPr>
        <p:spPr/>
        <p:txBody>
          <a:bodyPr/>
          <a:lstStyle/>
          <a:p>
            <a:r>
              <a:rPr lang="en-US" dirty="0"/>
              <a:t>Positive </a:t>
            </a:r>
            <a:r>
              <a:rPr lang="en-US" dirty="0" smtClean="0"/>
              <a:t>Phrasing</a:t>
            </a:r>
            <a:endParaRPr lang="en-US" dirty="0"/>
          </a:p>
          <a:p>
            <a:r>
              <a:rPr lang="en-US" dirty="0"/>
              <a:t>If you are going to eliminate negative phrases, you will need to replace them with more positive ways of conveying the same information.  Below are just a few examples of positive phrasing</a:t>
            </a:r>
            <a:r>
              <a:rPr lang="en-US" dirty="0" smtClean="0"/>
              <a:t>.</a:t>
            </a:r>
            <a:endParaRPr lang="en-US" dirty="0"/>
          </a:p>
          <a:p>
            <a:r>
              <a:rPr lang="en-US" dirty="0"/>
              <a:t>1)      If you can send us [whatever], we can complete the process for you</a:t>
            </a:r>
            <a:r>
              <a:rPr lang="en-US" dirty="0" smtClean="0"/>
              <a:t>.</a:t>
            </a:r>
            <a:endParaRPr lang="en-US" dirty="0"/>
          </a:p>
          <a:p>
            <a:r>
              <a:rPr lang="en-US" dirty="0"/>
              <a:t>2)      The information we have suggests that you have a different viewpoint on this issue.  Let me explain our perspective</a:t>
            </a:r>
            <a:r>
              <a:rPr lang="en-US" dirty="0" smtClean="0"/>
              <a:t>.</a:t>
            </a:r>
            <a:endParaRPr lang="en-US" dirty="0"/>
          </a:p>
          <a:p>
            <a:r>
              <a:rPr lang="en-US" dirty="0"/>
              <a:t>3)      Might we suggest that you [suggestion</a:t>
            </a:r>
            <a:r>
              <a:rPr lang="en-US" dirty="0" smtClean="0"/>
              <a:t>].</a:t>
            </a:r>
            <a:endParaRPr lang="en-US" dirty="0"/>
          </a:p>
          <a:p>
            <a:r>
              <a:rPr lang="en-US" dirty="0"/>
              <a:t>4)      One option open to you is [option</a:t>
            </a:r>
            <a:r>
              <a:rPr lang="en-US" dirty="0" smtClean="0"/>
              <a:t>].</a:t>
            </a:r>
            <a:endParaRPr lang="en-US" dirty="0"/>
          </a:p>
          <a:p>
            <a:r>
              <a:rPr lang="en-US" dirty="0"/>
              <a:t>5)      We can help you to [whatever] if you can send us [whatever].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67</a:t>
            </a:fld>
            <a:endParaRPr lang="en-US" altLang="en-US"/>
          </a:p>
        </p:txBody>
      </p:sp>
    </p:spTree>
    <p:extLst>
      <p:ext uri="{BB962C8B-B14F-4D97-AF65-F5344CB8AC3E}">
        <p14:creationId xmlns:p14="http://schemas.microsoft.com/office/powerpoint/2010/main" val="3845526432"/>
      </p:ext>
    </p:extLst>
  </p:cSld>
  <p:clrMapOvr>
    <a:masterClrMapping/>
  </p:clrMapOvr>
  <p:transition spd="med">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Use of language appropriate to cultural </a:t>
            </a:r>
            <a:r>
              <a:rPr lang="en-US" dirty="0" smtClean="0"/>
              <a:t>differences</a:t>
            </a:r>
            <a:endParaRPr lang="en-US" dirty="0"/>
          </a:p>
        </p:txBody>
      </p:sp>
      <p:sp>
        <p:nvSpPr>
          <p:cNvPr id="3" name="Content Placeholder 2"/>
          <p:cNvSpPr>
            <a:spLocks noGrp="1"/>
          </p:cNvSpPr>
          <p:nvPr>
            <p:ph idx="1"/>
          </p:nvPr>
        </p:nvSpPr>
        <p:spPr/>
        <p:txBody>
          <a:bodyPr/>
          <a:lstStyle/>
          <a:p>
            <a:r>
              <a:rPr lang="en-US" dirty="0" smtClean="0"/>
              <a:t>Using appropriate language within the diversified cultural group is important.  </a:t>
            </a:r>
            <a:r>
              <a:rPr lang="en-US" dirty="0"/>
              <a:t>language </a:t>
            </a:r>
            <a:r>
              <a:rPr lang="en-US" dirty="0" smtClean="0"/>
              <a:t>jargon </a:t>
            </a:r>
            <a:r>
              <a:rPr lang="en-US" dirty="0"/>
              <a:t>within the workplace, </a:t>
            </a:r>
            <a:r>
              <a:rPr lang="en-US" dirty="0" smtClean="0"/>
              <a:t>lead conflicts and one should ensuring </a:t>
            </a:r>
            <a:r>
              <a:rPr lang="en-US" dirty="0"/>
              <a:t>that what you are saying is interpreted as you want and expect is an essential aspect of communication.</a:t>
            </a:r>
          </a:p>
          <a:p>
            <a:r>
              <a:rPr lang="en-US" dirty="0"/>
              <a:t>Linguistic Barriers</a:t>
            </a:r>
          </a:p>
          <a:p>
            <a:r>
              <a:rPr lang="en-US" dirty="0"/>
              <a:t>This is especially important when communicating with a wide variety of industries because each one may have their own expressions and acronyms for terms, as shown in the diagram above.</a:t>
            </a:r>
          </a:p>
          <a:p>
            <a:r>
              <a:rPr lang="en-US" dirty="0"/>
              <a:t>In your communications you should never assume your meaning is the same for all those you are interacting with. You need to actively listen to and observe your audience to ensure that your message is received in the way you intend</a:t>
            </a:r>
            <a:r>
              <a:rPr lang="en-US" dirty="0" smtClean="0"/>
              <a:t>.</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68</a:t>
            </a:fld>
            <a:endParaRPr lang="en-US" altLang="en-US"/>
          </a:p>
        </p:txBody>
      </p:sp>
    </p:spTree>
  </p:cSld>
  <p:clrMapOvr>
    <a:masterClrMapping/>
  </p:clrMapOvr>
  <p:transition spd="med">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3226" y="563562"/>
            <a:ext cx="9277986" cy="1143000"/>
          </a:xfrm>
        </p:spPr>
        <p:txBody>
          <a:bodyPr>
            <a:normAutofit fontScale="90000"/>
          </a:bodyPr>
          <a:lstStyle/>
          <a:p>
            <a:r>
              <a:rPr lang="en-US" dirty="0" smtClean="0">
                <a:solidFill>
                  <a:schemeClr val="tx1"/>
                </a:solidFill>
              </a:rPr>
              <a:t>Appropriate </a:t>
            </a:r>
            <a:r>
              <a:rPr lang="en-US" dirty="0">
                <a:solidFill>
                  <a:schemeClr val="tx1"/>
                </a:solidFill>
              </a:rPr>
              <a:t>communication styles to suit formal and informal settings</a:t>
            </a:r>
          </a:p>
        </p:txBody>
      </p:sp>
      <p:sp>
        <p:nvSpPr>
          <p:cNvPr id="3" name="Text Placeholder 2"/>
          <p:cNvSpPr>
            <a:spLocks noGrp="1"/>
          </p:cNvSpPr>
          <p:nvPr>
            <p:ph type="body" idx="1"/>
          </p:nvPr>
        </p:nvSpPr>
        <p:spPr>
          <a:xfrm>
            <a:off x="1617026" y="1706562"/>
            <a:ext cx="4191000" cy="685800"/>
          </a:xfrm>
        </p:spPr>
        <p:txBody>
          <a:bodyPr>
            <a:noAutofit/>
          </a:bodyPr>
          <a:lstStyle/>
          <a:p>
            <a:r>
              <a:rPr lang="en-US" sz="1600" u="sng" dirty="0">
                <a:solidFill>
                  <a:schemeClr val="tx1"/>
                </a:solidFill>
              </a:rPr>
              <a:t>Informal Communication… </a:t>
            </a:r>
          </a:p>
        </p:txBody>
      </p:sp>
      <p:sp>
        <p:nvSpPr>
          <p:cNvPr id="4" name="Content Placeholder 3"/>
          <p:cNvSpPr>
            <a:spLocks noGrp="1"/>
          </p:cNvSpPr>
          <p:nvPr>
            <p:ph sz="half" idx="2"/>
          </p:nvPr>
        </p:nvSpPr>
        <p:spPr>
          <a:xfrm>
            <a:off x="1751012" y="2209801"/>
            <a:ext cx="4268788" cy="4038600"/>
          </a:xfrm>
          <a:solidFill>
            <a:srgbClr val="92D050"/>
          </a:solidFill>
        </p:spPr>
        <p:txBody>
          <a:bodyPr>
            <a:normAutofit/>
          </a:bodyPr>
          <a:lstStyle/>
          <a:p>
            <a:pPr>
              <a:spcAft>
                <a:spcPts val="1200"/>
              </a:spcAft>
            </a:pPr>
            <a:r>
              <a:rPr lang="en-US" dirty="0" smtClean="0">
                <a:solidFill>
                  <a:schemeClr val="tx1"/>
                </a:solidFill>
              </a:rPr>
              <a:t>Is less rigidly structured</a:t>
            </a:r>
          </a:p>
          <a:p>
            <a:pPr>
              <a:spcAft>
                <a:spcPts val="1200"/>
              </a:spcAft>
            </a:pPr>
            <a:r>
              <a:rPr lang="en-US" dirty="0" smtClean="0">
                <a:solidFill>
                  <a:schemeClr val="tx1"/>
                </a:solidFill>
              </a:rPr>
              <a:t>Has a more relaxed tone</a:t>
            </a:r>
          </a:p>
          <a:p>
            <a:pPr>
              <a:spcAft>
                <a:spcPts val="1200"/>
              </a:spcAft>
            </a:pPr>
            <a:r>
              <a:rPr lang="en-US" dirty="0">
                <a:solidFill>
                  <a:schemeClr val="tx1"/>
                </a:solidFill>
              </a:rPr>
              <a:t>Uses more casual language</a:t>
            </a:r>
          </a:p>
          <a:p>
            <a:pPr>
              <a:spcAft>
                <a:spcPts val="1200"/>
              </a:spcAft>
            </a:pPr>
            <a:r>
              <a:rPr lang="en-US" dirty="0" smtClean="0">
                <a:solidFill>
                  <a:schemeClr val="tx1"/>
                </a:solidFill>
              </a:rPr>
              <a:t>Places less emphasis on correct grammar and spelling</a:t>
            </a:r>
          </a:p>
          <a:p>
            <a:pPr>
              <a:spcAft>
                <a:spcPts val="1200"/>
              </a:spcAft>
            </a:pPr>
            <a:r>
              <a:rPr lang="en-US" dirty="0" smtClean="0">
                <a:solidFill>
                  <a:schemeClr val="tx1"/>
                </a:solidFill>
              </a:rPr>
              <a:t>Is used mainly with peers and other people you know well</a:t>
            </a:r>
          </a:p>
          <a:p>
            <a:pPr>
              <a:spcAft>
                <a:spcPts val="1200"/>
              </a:spcAft>
            </a:pPr>
            <a:r>
              <a:rPr lang="en-US" dirty="0" smtClean="0">
                <a:solidFill>
                  <a:schemeClr val="tx1"/>
                </a:solidFill>
              </a:rPr>
              <a:t>Is more likely to be needed in personal situations</a:t>
            </a:r>
          </a:p>
        </p:txBody>
      </p:sp>
      <p:sp>
        <p:nvSpPr>
          <p:cNvPr id="5" name="Text Placeholder 4"/>
          <p:cNvSpPr>
            <a:spLocks noGrp="1"/>
          </p:cNvSpPr>
          <p:nvPr>
            <p:ph type="body" sz="quarter" idx="3"/>
          </p:nvPr>
        </p:nvSpPr>
        <p:spPr>
          <a:xfrm>
            <a:off x="6062344" y="1767681"/>
            <a:ext cx="4041775" cy="563562"/>
          </a:xfrm>
        </p:spPr>
        <p:txBody>
          <a:bodyPr>
            <a:normAutofit/>
          </a:bodyPr>
          <a:lstStyle/>
          <a:p>
            <a:r>
              <a:rPr lang="en-US" sz="1600" u="sng" dirty="0">
                <a:solidFill>
                  <a:schemeClr val="tx1"/>
                </a:solidFill>
              </a:rPr>
              <a:t>Formal Communication…</a:t>
            </a:r>
          </a:p>
        </p:txBody>
      </p:sp>
      <p:sp>
        <p:nvSpPr>
          <p:cNvPr id="6" name="Content Placeholder 5"/>
          <p:cNvSpPr>
            <a:spLocks noGrp="1"/>
          </p:cNvSpPr>
          <p:nvPr>
            <p:ph sz="quarter" idx="4"/>
          </p:nvPr>
        </p:nvSpPr>
        <p:spPr>
          <a:xfrm>
            <a:off x="6167438" y="2331243"/>
            <a:ext cx="4422775" cy="3917158"/>
          </a:xfrm>
          <a:solidFill>
            <a:srgbClr val="92D050"/>
          </a:solidFill>
        </p:spPr>
        <p:txBody>
          <a:bodyPr>
            <a:normAutofit lnSpcReduction="10000"/>
          </a:bodyPr>
          <a:lstStyle/>
          <a:p>
            <a:pPr>
              <a:spcAft>
                <a:spcPts val="1200"/>
              </a:spcAft>
            </a:pPr>
            <a:r>
              <a:rPr lang="en-US" dirty="0" smtClean="0">
                <a:solidFill>
                  <a:schemeClr val="tx1"/>
                </a:solidFill>
              </a:rPr>
              <a:t>Is more rigidly structured</a:t>
            </a:r>
          </a:p>
          <a:p>
            <a:pPr>
              <a:spcAft>
                <a:spcPts val="1200"/>
              </a:spcAft>
            </a:pPr>
            <a:r>
              <a:rPr lang="en-US" dirty="0" smtClean="0">
                <a:solidFill>
                  <a:schemeClr val="tx1"/>
                </a:solidFill>
              </a:rPr>
              <a:t>Has a more formal tone</a:t>
            </a:r>
          </a:p>
          <a:p>
            <a:pPr>
              <a:spcAft>
                <a:spcPts val="1200"/>
              </a:spcAft>
            </a:pPr>
            <a:r>
              <a:rPr lang="en-US" dirty="0">
                <a:solidFill>
                  <a:schemeClr val="tx1"/>
                </a:solidFill>
              </a:rPr>
              <a:t>Uses more standard language</a:t>
            </a:r>
          </a:p>
          <a:p>
            <a:pPr>
              <a:spcAft>
                <a:spcPts val="1200"/>
              </a:spcAft>
            </a:pPr>
            <a:r>
              <a:rPr lang="en-US" dirty="0" smtClean="0">
                <a:solidFill>
                  <a:schemeClr val="tx1"/>
                </a:solidFill>
              </a:rPr>
              <a:t>Places higher importance on correct grammar and spelling</a:t>
            </a:r>
          </a:p>
          <a:p>
            <a:pPr>
              <a:spcAft>
                <a:spcPts val="1200"/>
              </a:spcAft>
            </a:pPr>
            <a:r>
              <a:rPr lang="en-US" dirty="0" smtClean="0">
                <a:solidFill>
                  <a:schemeClr val="tx1"/>
                </a:solidFill>
              </a:rPr>
              <a:t>Is used mainly with non-peers &amp; people you don’t know well</a:t>
            </a:r>
          </a:p>
          <a:p>
            <a:pPr>
              <a:spcAft>
                <a:spcPts val="1200"/>
              </a:spcAft>
            </a:pPr>
            <a:r>
              <a:rPr lang="en-US" dirty="0" smtClean="0">
                <a:solidFill>
                  <a:schemeClr val="tx1"/>
                </a:solidFill>
              </a:rPr>
              <a:t>Is more likely to be needed in business, career, or educational situations</a:t>
            </a:r>
          </a:p>
        </p:txBody>
      </p:sp>
      <p:sp>
        <p:nvSpPr>
          <p:cNvPr id="7" name="Date Placeholder 6"/>
          <p:cNvSpPr>
            <a:spLocks noGrp="1"/>
          </p:cNvSpPr>
          <p:nvPr>
            <p:ph type="dt" sz="half" idx="10"/>
          </p:nvPr>
        </p:nvSpPr>
        <p:spPr/>
        <p:txBody>
          <a:bodyPr/>
          <a:lstStyle/>
          <a:p>
            <a:pPr>
              <a:defRPr/>
            </a:pPr>
            <a:r>
              <a:rPr lang="en-US" smtClean="0"/>
              <a:t>© COPY RIGHT AS</a:t>
            </a:r>
            <a:endParaRPr lang="en-US" dirty="0"/>
          </a:p>
        </p:txBody>
      </p:sp>
      <p:sp>
        <p:nvSpPr>
          <p:cNvPr id="8" name="Footer Placeholder 7"/>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9" name="Slide Number Placeholder 8"/>
          <p:cNvSpPr>
            <a:spLocks noGrp="1"/>
          </p:cNvSpPr>
          <p:nvPr>
            <p:ph type="sldNum" sz="quarter" idx="12"/>
          </p:nvPr>
        </p:nvSpPr>
        <p:spPr/>
        <p:txBody>
          <a:bodyPr/>
          <a:lstStyle/>
          <a:p>
            <a:fld id="{FD6001E3-6553-43F5-96CD-FE3618865F05}" type="slidenum">
              <a:rPr lang="en-US" altLang="en-US" smtClean="0"/>
              <a:pPr/>
              <a:t>69</a:t>
            </a:fld>
            <a:endParaRPr lang="en-US" altLang="en-US"/>
          </a:p>
        </p:txBody>
      </p:sp>
    </p:spTree>
    <p:extLst>
      <p:ext uri="{BB962C8B-B14F-4D97-AF65-F5344CB8AC3E}">
        <p14:creationId xmlns:p14="http://schemas.microsoft.com/office/powerpoint/2010/main" val="3095809163"/>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4126" eaLnBrk="1" fontAlgn="auto" hangingPunct="1">
              <a:spcAft>
                <a:spcPts val="0"/>
              </a:spcAft>
              <a:defRPr/>
            </a:pPr>
            <a:r>
              <a:rPr lang="en-US" sz="4799" b="1" dirty="0">
                <a:solidFill>
                  <a:schemeClr val="tx1">
                    <a:lumMod val="75000"/>
                    <a:lumOff val="25000"/>
                  </a:schemeClr>
                </a:solidFill>
              </a:rPr>
              <a:t>Underpinning Knowledge</a:t>
            </a:r>
            <a:endParaRPr lang="en-US" sz="4799" dirty="0">
              <a:solidFill>
                <a:schemeClr val="tx1">
                  <a:lumMod val="75000"/>
                  <a:lumOff val="25000"/>
                </a:schemeClr>
              </a:solidFill>
            </a:endParaRPr>
          </a:p>
        </p:txBody>
      </p:sp>
      <p:sp>
        <p:nvSpPr>
          <p:cNvPr id="3" name="Content Placeholder 2"/>
          <p:cNvSpPr>
            <a:spLocks noGrp="1"/>
          </p:cNvSpPr>
          <p:nvPr>
            <p:ph idx="1"/>
          </p:nvPr>
        </p:nvSpPr>
        <p:spPr/>
        <p:txBody>
          <a:bodyPr rtlCol="0">
            <a:normAutofit fontScale="92500"/>
          </a:bodyPr>
          <a:lstStyle/>
          <a:p>
            <a:pPr marL="91413" indent="-91413" defTabSz="914126" eaLnBrk="1" fontAlgn="auto" hangingPunct="1">
              <a:defRPr/>
            </a:pPr>
            <a:r>
              <a:rPr lang="en-US" sz="1999" dirty="0">
                <a:solidFill>
                  <a:schemeClr val="tx1">
                    <a:lumMod val="75000"/>
                    <a:lumOff val="25000"/>
                  </a:schemeClr>
                </a:solidFill>
              </a:rPr>
              <a:t>1. </a:t>
            </a:r>
            <a:r>
              <a:rPr lang="en-US" sz="1999" i="1" dirty="0">
                <a:solidFill>
                  <a:schemeClr val="tx1">
                    <a:lumMod val="75000"/>
                    <a:lumOff val="25000"/>
                  </a:schemeClr>
                </a:solidFill>
              </a:rPr>
              <a:t>Aspects to consider when maintaining channels of communication </a:t>
            </a:r>
            <a:r>
              <a:rPr lang="en-US" sz="1999" dirty="0">
                <a:solidFill>
                  <a:schemeClr val="tx1">
                    <a:lumMod val="75000"/>
                    <a:lumOff val="25000"/>
                  </a:schemeClr>
                </a:solidFill>
              </a:rPr>
              <a:t>at </a:t>
            </a:r>
            <a:r>
              <a:rPr lang="en-US" sz="1999" dirty="0" smtClean="0">
                <a:solidFill>
                  <a:schemeClr val="tx1">
                    <a:lumMod val="75000"/>
                    <a:lumOff val="25000"/>
                  </a:schemeClr>
                </a:solidFill>
              </a:rPr>
              <a:t>the workplace </a:t>
            </a:r>
            <a:r>
              <a:rPr lang="en-US" sz="1999" dirty="0">
                <a:solidFill>
                  <a:schemeClr val="tx1">
                    <a:lumMod val="75000"/>
                    <a:lumOff val="25000"/>
                  </a:schemeClr>
                </a:solidFill>
              </a:rPr>
              <a:t>(Comprehension)</a:t>
            </a:r>
          </a:p>
          <a:p>
            <a:pPr marL="91413" indent="-91413" defTabSz="914126" eaLnBrk="1" fontAlgn="auto" hangingPunct="1">
              <a:defRPr/>
            </a:pPr>
            <a:r>
              <a:rPr lang="en-US" sz="1999" dirty="0">
                <a:solidFill>
                  <a:schemeClr val="tx1">
                    <a:lumMod val="75000"/>
                    <a:lumOff val="25000"/>
                  </a:schemeClr>
                </a:solidFill>
              </a:rPr>
              <a:t>2. </a:t>
            </a:r>
            <a:r>
              <a:rPr lang="en-US" sz="1999" i="1" dirty="0">
                <a:solidFill>
                  <a:schemeClr val="tx1">
                    <a:lumMod val="75000"/>
                    <a:lumOff val="25000"/>
                  </a:schemeClr>
                </a:solidFill>
              </a:rPr>
              <a:t>Parties </a:t>
            </a:r>
            <a:r>
              <a:rPr lang="en-US" sz="1999" dirty="0">
                <a:solidFill>
                  <a:schemeClr val="tx1">
                    <a:lumMod val="75000"/>
                    <a:lumOff val="25000"/>
                  </a:schemeClr>
                </a:solidFill>
              </a:rPr>
              <a:t>with whom to establish and maintain work-related network </a:t>
            </a:r>
            <a:r>
              <a:rPr lang="en-US" sz="1999" dirty="0" smtClean="0">
                <a:solidFill>
                  <a:schemeClr val="tx1">
                    <a:lumMod val="75000"/>
                    <a:lumOff val="25000"/>
                  </a:schemeClr>
                </a:solidFill>
              </a:rPr>
              <a:t>and relationships </a:t>
            </a:r>
            <a:r>
              <a:rPr lang="en-US" sz="1999" dirty="0">
                <a:solidFill>
                  <a:schemeClr val="tx1">
                    <a:lumMod val="75000"/>
                    <a:lumOff val="25000"/>
                  </a:schemeClr>
                </a:solidFill>
              </a:rPr>
              <a:t>(Knowledge)</a:t>
            </a:r>
          </a:p>
          <a:p>
            <a:pPr marL="91413" indent="-91413" defTabSz="914126" eaLnBrk="1" fontAlgn="auto" hangingPunct="1">
              <a:defRPr/>
            </a:pPr>
            <a:r>
              <a:rPr lang="en-US" sz="1999" dirty="0">
                <a:solidFill>
                  <a:schemeClr val="tx1">
                    <a:lumMod val="75000"/>
                    <a:lumOff val="25000"/>
                  </a:schemeClr>
                </a:solidFill>
              </a:rPr>
              <a:t>3. </a:t>
            </a:r>
            <a:r>
              <a:rPr lang="en-US" sz="1999" i="1" dirty="0">
                <a:solidFill>
                  <a:schemeClr val="tx1">
                    <a:lumMod val="75000"/>
                    <a:lumOff val="25000"/>
                  </a:schemeClr>
                </a:solidFill>
              </a:rPr>
              <a:t>Barriers </a:t>
            </a:r>
            <a:r>
              <a:rPr lang="en-US" sz="1999" dirty="0">
                <a:solidFill>
                  <a:schemeClr val="tx1">
                    <a:lumMod val="75000"/>
                    <a:lumOff val="25000"/>
                  </a:schemeClr>
                </a:solidFill>
              </a:rPr>
              <a:t>to effective communication (Comprehension)</a:t>
            </a:r>
          </a:p>
          <a:p>
            <a:pPr marL="91413" indent="-91413" defTabSz="914126" eaLnBrk="1" fontAlgn="auto" hangingPunct="1">
              <a:defRPr/>
            </a:pPr>
            <a:r>
              <a:rPr lang="en-US" sz="1999" dirty="0">
                <a:solidFill>
                  <a:schemeClr val="tx1">
                    <a:lumMod val="75000"/>
                    <a:lumOff val="25000"/>
                  </a:schemeClr>
                </a:solidFill>
              </a:rPr>
              <a:t>4. </a:t>
            </a:r>
            <a:r>
              <a:rPr lang="en-US" sz="1999" i="1" dirty="0">
                <a:solidFill>
                  <a:schemeClr val="tx1">
                    <a:lumMod val="75000"/>
                    <a:lumOff val="25000"/>
                  </a:schemeClr>
                </a:solidFill>
              </a:rPr>
              <a:t>Methods to coach staff </a:t>
            </a:r>
            <a:r>
              <a:rPr lang="en-US" sz="1999" dirty="0">
                <a:solidFill>
                  <a:schemeClr val="tx1">
                    <a:lumMod val="75000"/>
                    <a:lumOff val="25000"/>
                  </a:schemeClr>
                </a:solidFill>
              </a:rPr>
              <a:t>in using effective communication </a:t>
            </a:r>
            <a:r>
              <a:rPr lang="en-US" sz="1999" dirty="0" smtClean="0">
                <a:solidFill>
                  <a:schemeClr val="tx1">
                    <a:lumMod val="75000"/>
                    <a:lumOff val="25000"/>
                  </a:schemeClr>
                </a:solidFill>
              </a:rPr>
              <a:t>techniques (</a:t>
            </a:r>
            <a:r>
              <a:rPr lang="en-US" sz="1999" dirty="0">
                <a:solidFill>
                  <a:schemeClr val="tx1">
                    <a:lumMod val="75000"/>
                    <a:lumOff val="25000"/>
                  </a:schemeClr>
                </a:solidFill>
              </a:rPr>
              <a:t>Application)</a:t>
            </a:r>
          </a:p>
          <a:p>
            <a:pPr marL="91413" indent="-91413" defTabSz="914126" eaLnBrk="1" fontAlgn="auto" hangingPunct="1">
              <a:defRPr/>
            </a:pPr>
            <a:r>
              <a:rPr lang="en-US" sz="1999" dirty="0">
                <a:solidFill>
                  <a:schemeClr val="tx1">
                    <a:lumMod val="75000"/>
                    <a:lumOff val="25000"/>
                  </a:schemeClr>
                </a:solidFill>
              </a:rPr>
              <a:t>5. </a:t>
            </a:r>
            <a:r>
              <a:rPr lang="en-US" sz="1999" i="1" dirty="0">
                <a:solidFill>
                  <a:schemeClr val="tx1">
                    <a:lumMod val="75000"/>
                    <a:lumOff val="25000"/>
                  </a:schemeClr>
                </a:solidFill>
              </a:rPr>
              <a:t>Ways to determine </a:t>
            </a:r>
            <a:r>
              <a:rPr lang="en-US" sz="1999" dirty="0">
                <a:solidFill>
                  <a:schemeClr val="tx1">
                    <a:lumMod val="75000"/>
                    <a:lumOff val="25000"/>
                  </a:schemeClr>
                </a:solidFill>
              </a:rPr>
              <a:t>whether communication techniques and tools suit </a:t>
            </a:r>
            <a:r>
              <a:rPr lang="en-US" sz="1999" dirty="0" smtClean="0">
                <a:solidFill>
                  <a:schemeClr val="tx1">
                    <a:lumMod val="75000"/>
                    <a:lumOff val="25000"/>
                  </a:schemeClr>
                </a:solidFill>
              </a:rPr>
              <a:t>the different </a:t>
            </a:r>
            <a:r>
              <a:rPr lang="en-US" sz="1999" dirty="0">
                <a:solidFill>
                  <a:schemeClr val="tx1">
                    <a:lumMod val="75000"/>
                    <a:lumOff val="25000"/>
                  </a:schemeClr>
                </a:solidFill>
              </a:rPr>
              <a:t>communication styles of people (Application)</a:t>
            </a:r>
          </a:p>
          <a:p>
            <a:pPr marL="91413" indent="-91413" defTabSz="914126" eaLnBrk="1" fontAlgn="auto" hangingPunct="1">
              <a:defRPr/>
            </a:pPr>
            <a:r>
              <a:rPr lang="en-US" sz="1999" dirty="0">
                <a:solidFill>
                  <a:schemeClr val="tx1">
                    <a:lumMod val="75000"/>
                    <a:lumOff val="25000"/>
                  </a:schemeClr>
                </a:solidFill>
              </a:rPr>
              <a:t>6. </a:t>
            </a:r>
            <a:r>
              <a:rPr lang="en-US" sz="1999" i="1" dirty="0" smtClean="0">
                <a:solidFill>
                  <a:schemeClr val="tx1">
                    <a:lumMod val="75000"/>
                    <a:lumOff val="25000"/>
                  </a:schemeClr>
                </a:solidFill>
              </a:rPr>
              <a:t>Organizational </a:t>
            </a:r>
            <a:r>
              <a:rPr lang="en-US" sz="1999" i="1" dirty="0">
                <a:solidFill>
                  <a:schemeClr val="tx1">
                    <a:lumMod val="75000"/>
                    <a:lumOff val="25000"/>
                  </a:schemeClr>
                </a:solidFill>
              </a:rPr>
              <a:t>and professional standards </a:t>
            </a:r>
            <a:r>
              <a:rPr lang="en-US" sz="1999" dirty="0">
                <a:solidFill>
                  <a:schemeClr val="tx1">
                    <a:lumMod val="75000"/>
                    <a:lumOff val="25000"/>
                  </a:schemeClr>
                </a:solidFill>
              </a:rPr>
              <a:t>relating to </a:t>
            </a:r>
            <a:r>
              <a:rPr lang="en-US" sz="1999" dirty="0" smtClean="0">
                <a:solidFill>
                  <a:schemeClr val="tx1">
                    <a:lumMod val="75000"/>
                    <a:lumOff val="25000"/>
                  </a:schemeClr>
                </a:solidFill>
              </a:rPr>
              <a:t>communication (</a:t>
            </a:r>
            <a:r>
              <a:rPr lang="en-US" sz="1999" dirty="0">
                <a:solidFill>
                  <a:schemeClr val="tx1">
                    <a:lumMod val="75000"/>
                    <a:lumOff val="25000"/>
                  </a:schemeClr>
                </a:solidFill>
              </a:rPr>
              <a:t>Comprehension)</a:t>
            </a:r>
          </a:p>
          <a:p>
            <a:pPr marL="91413" indent="-91413" defTabSz="914126" eaLnBrk="1" fontAlgn="auto" hangingPunct="1">
              <a:defRPr/>
            </a:pPr>
            <a:r>
              <a:rPr lang="en-US" sz="1999" dirty="0">
                <a:solidFill>
                  <a:schemeClr val="tx1">
                    <a:lumMod val="75000"/>
                    <a:lumOff val="25000"/>
                  </a:schemeClr>
                </a:solidFill>
              </a:rPr>
              <a:t>7. Ways that various types of </a:t>
            </a:r>
            <a:r>
              <a:rPr lang="en-US" sz="1999" i="1" dirty="0">
                <a:solidFill>
                  <a:schemeClr val="tx1">
                    <a:lumMod val="75000"/>
                    <a:lumOff val="25000"/>
                  </a:schemeClr>
                </a:solidFill>
              </a:rPr>
              <a:t>diversity issues </a:t>
            </a:r>
            <a:r>
              <a:rPr lang="en-US" sz="1999" dirty="0">
                <a:solidFill>
                  <a:schemeClr val="tx1">
                    <a:lumMod val="75000"/>
                    <a:lumOff val="25000"/>
                  </a:schemeClr>
                </a:solidFill>
              </a:rPr>
              <a:t>affect one’s communication </a:t>
            </a:r>
            <a:r>
              <a:rPr lang="en-US" sz="1999" dirty="0" smtClean="0">
                <a:solidFill>
                  <a:schemeClr val="tx1">
                    <a:lumMod val="75000"/>
                    <a:lumOff val="25000"/>
                  </a:schemeClr>
                </a:solidFill>
              </a:rPr>
              <a:t>and negotiation </a:t>
            </a:r>
            <a:r>
              <a:rPr lang="en-US" sz="1999" dirty="0">
                <a:solidFill>
                  <a:schemeClr val="tx1">
                    <a:lumMod val="75000"/>
                    <a:lumOff val="25000"/>
                  </a:schemeClr>
                </a:solidFill>
              </a:rPr>
              <a:t>with others in the workplace (Comprehension)</a:t>
            </a:r>
          </a:p>
          <a:p>
            <a:pPr marL="91413" indent="-91413" defTabSz="914126" eaLnBrk="1" fontAlgn="auto" hangingPunct="1">
              <a:defRPr/>
            </a:pPr>
            <a:r>
              <a:rPr lang="en-US" sz="1999" dirty="0">
                <a:solidFill>
                  <a:schemeClr val="tx1">
                    <a:lumMod val="75000"/>
                    <a:lumOff val="25000"/>
                  </a:schemeClr>
                </a:solidFill>
              </a:rPr>
              <a:t>8. </a:t>
            </a:r>
            <a:r>
              <a:rPr lang="en-US" sz="1999" i="1" dirty="0">
                <a:solidFill>
                  <a:schemeClr val="tx1">
                    <a:lumMod val="75000"/>
                    <a:lumOff val="25000"/>
                  </a:schemeClr>
                </a:solidFill>
              </a:rPr>
              <a:t>Ways to validate </a:t>
            </a:r>
            <a:r>
              <a:rPr lang="en-US" sz="1999" dirty="0">
                <a:solidFill>
                  <a:schemeClr val="tx1">
                    <a:lumMod val="75000"/>
                    <a:lumOff val="25000"/>
                  </a:schemeClr>
                </a:solidFill>
              </a:rPr>
              <a:t>information and history of conflict (Application)</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7</a:t>
            </a:fld>
            <a:endParaRPr lang="en-US" altLang="en-US"/>
          </a:p>
        </p:txBody>
      </p:sp>
    </p:spTree>
  </p:cSld>
  <p:clrMapOvr>
    <a:masterClrMapping/>
  </p:clrMapOvr>
  <p:transition spd="med">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612" y="122238"/>
            <a:ext cx="8229600" cy="715962"/>
          </a:xfrm>
        </p:spPr>
        <p:txBody>
          <a:bodyPr>
            <a:noAutofit/>
          </a:bodyPr>
          <a:lstStyle/>
          <a:p>
            <a:r>
              <a:rPr lang="en-US" sz="2800" dirty="0"/>
              <a:t>Samples of Informal and Formal Communication Styles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35665158"/>
              </p:ext>
            </p:extLst>
          </p:nvPr>
        </p:nvGraphicFramePr>
        <p:xfrm>
          <a:off x="1217613" y="939801"/>
          <a:ext cx="10287000" cy="5326381"/>
        </p:xfrm>
        <a:graphic>
          <a:graphicData uri="http://schemas.openxmlformats.org/drawingml/2006/table">
            <a:tbl>
              <a:tblPr firstRow="1" bandRow="1">
                <a:tableStyleId>{5C22544A-7EE6-4342-B048-85BDC9FD1C3A}</a:tableStyleId>
              </a:tblPr>
              <a:tblGrid>
                <a:gridCol w="3047999">
                  <a:extLst>
                    <a:ext uri="{9D8B030D-6E8A-4147-A177-3AD203B41FA5}">
                      <a16:colId xmlns:a16="http://schemas.microsoft.com/office/drawing/2014/main" val="20000"/>
                    </a:ext>
                  </a:extLst>
                </a:gridCol>
                <a:gridCol w="3268579">
                  <a:extLst>
                    <a:ext uri="{9D8B030D-6E8A-4147-A177-3AD203B41FA5}">
                      <a16:colId xmlns:a16="http://schemas.microsoft.com/office/drawing/2014/main" val="20001"/>
                    </a:ext>
                  </a:extLst>
                </a:gridCol>
                <a:gridCol w="3970422">
                  <a:extLst>
                    <a:ext uri="{9D8B030D-6E8A-4147-A177-3AD203B41FA5}">
                      <a16:colId xmlns:a16="http://schemas.microsoft.com/office/drawing/2014/main" val="20002"/>
                    </a:ext>
                  </a:extLst>
                </a:gridCol>
              </a:tblGrid>
              <a:tr h="336162">
                <a:tc>
                  <a:txBody>
                    <a:bodyPr/>
                    <a:lstStyle/>
                    <a:p>
                      <a:r>
                        <a:rPr lang="en-US" sz="1600" dirty="0" smtClean="0"/>
                        <a:t>Scenario</a:t>
                      </a:r>
                      <a:endParaRPr lang="en-US" sz="1600" dirty="0"/>
                    </a:p>
                  </a:txBody>
                  <a:tcPr/>
                </a:tc>
                <a:tc>
                  <a:txBody>
                    <a:bodyPr/>
                    <a:lstStyle/>
                    <a:p>
                      <a:r>
                        <a:rPr lang="en-US" sz="1600" dirty="0" smtClean="0"/>
                        <a:t>Informal Communication</a:t>
                      </a:r>
                      <a:endParaRPr lang="en-US" sz="1600" dirty="0"/>
                    </a:p>
                  </a:txBody>
                  <a:tcPr/>
                </a:tc>
                <a:tc>
                  <a:txBody>
                    <a:bodyPr/>
                    <a:lstStyle/>
                    <a:p>
                      <a:r>
                        <a:rPr lang="en-US" sz="1600" dirty="0" smtClean="0"/>
                        <a:t>Formal Communication</a:t>
                      </a:r>
                      <a:endParaRPr lang="en-US" sz="1600" dirty="0"/>
                    </a:p>
                  </a:txBody>
                  <a:tcPr/>
                </a:tc>
                <a:extLst>
                  <a:ext uri="{0D108BD9-81ED-4DB2-BD59-A6C34878D82A}">
                    <a16:rowId xmlns:a16="http://schemas.microsoft.com/office/drawing/2014/main" val="10000"/>
                  </a:ext>
                </a:extLst>
              </a:tr>
              <a:tr h="1049018">
                <a:tc>
                  <a:txBody>
                    <a:bodyPr/>
                    <a:lstStyle/>
                    <a:p>
                      <a:r>
                        <a:rPr lang="en-US" sz="1600" dirty="0" smtClean="0"/>
                        <a:t>You want to confirm that you have an appointment with a CEO by speaking with him work. (Verbal-Oral)</a:t>
                      </a:r>
                      <a:endParaRPr lang="en-US" sz="1600" dirty="0"/>
                    </a:p>
                  </a:txBody>
                  <a:tcPr/>
                </a:tc>
                <a:tc>
                  <a:txBody>
                    <a:bodyPr/>
                    <a:lstStyle/>
                    <a:p>
                      <a:r>
                        <a:rPr lang="en-US" sz="1600" dirty="0" smtClean="0"/>
                        <a:t>Hey, we still meeting today, Mr. J?</a:t>
                      </a:r>
                      <a:endParaRPr lang="en-US" sz="1600" dirty="0"/>
                    </a:p>
                  </a:txBody>
                  <a:tcPr>
                    <a:solidFill>
                      <a:schemeClr val="accent2">
                        <a:lumMod val="60000"/>
                        <a:lumOff val="40000"/>
                      </a:schemeClr>
                    </a:solidFill>
                  </a:tcPr>
                </a:tc>
                <a:tc>
                  <a:txBody>
                    <a:bodyPr/>
                    <a:lstStyle/>
                    <a:p>
                      <a:r>
                        <a:rPr lang="en-US" sz="1600" dirty="0" smtClean="0"/>
                        <a:t>Hello Mr. Jones. I just want to confirm that we’re meeting today at 4:00. Does that still work for you?</a:t>
                      </a:r>
                      <a:endParaRPr lang="en-US" sz="1600" dirty="0"/>
                    </a:p>
                  </a:txBody>
                  <a:tcPr>
                    <a:solidFill>
                      <a:schemeClr val="accent3">
                        <a:lumMod val="60000"/>
                        <a:lumOff val="40000"/>
                      </a:schemeClr>
                    </a:solidFill>
                  </a:tcPr>
                </a:tc>
                <a:extLst>
                  <a:ext uri="{0D108BD9-81ED-4DB2-BD59-A6C34878D82A}">
                    <a16:rowId xmlns:a16="http://schemas.microsoft.com/office/drawing/2014/main" val="10001"/>
                  </a:ext>
                </a:extLst>
              </a:tr>
              <a:tr h="1188078">
                <a:tc>
                  <a:txBody>
                    <a:bodyPr/>
                    <a:lstStyle/>
                    <a:p>
                      <a:r>
                        <a:rPr lang="en-US" sz="1600" dirty="0" smtClean="0"/>
                        <a:t>You</a:t>
                      </a:r>
                      <a:r>
                        <a:rPr lang="en-US" sz="1600" baseline="0" dirty="0" smtClean="0"/>
                        <a:t> were supposed to meet a friend at the gym, but she’s 45 minutes late. You send her a text message. (Verbal-Written)</a:t>
                      </a:r>
                      <a:endParaRPr lang="en-US" sz="1600" dirty="0"/>
                    </a:p>
                  </a:txBody>
                  <a:tcPr/>
                </a:tc>
                <a:tc>
                  <a:txBody>
                    <a:bodyPr/>
                    <a:lstStyle/>
                    <a:p>
                      <a:r>
                        <a:rPr lang="en-US" sz="1600" dirty="0" smtClean="0"/>
                        <a:t>hey, where r u? weren’t we</a:t>
                      </a:r>
                      <a:r>
                        <a:rPr lang="en-US" sz="1600" baseline="0" dirty="0" smtClean="0"/>
                        <a:t> working out at 3? u ok?? </a:t>
                      </a:r>
                      <a:endParaRPr lang="en-US" sz="1600" dirty="0"/>
                    </a:p>
                  </a:txBody>
                  <a:tcPr>
                    <a:solidFill>
                      <a:schemeClr val="accent3">
                        <a:lumMod val="60000"/>
                        <a:lumOff val="40000"/>
                      </a:schemeClr>
                    </a:solidFill>
                  </a:tcPr>
                </a:tc>
                <a:tc>
                  <a:txBody>
                    <a:bodyPr/>
                    <a:lstStyle/>
                    <a:p>
                      <a:r>
                        <a:rPr lang="en-US" sz="1600" dirty="0" smtClean="0"/>
                        <a:t>Jessica, please update me on your whereabouts. I’m concerned that you haven’t arrived for our 3:00 pm workout.</a:t>
                      </a:r>
                      <a:r>
                        <a:rPr lang="en-US" sz="1600" baseline="0" dirty="0" smtClean="0"/>
                        <a:t> Please contact me ASAP. Best wishes, Taylor</a:t>
                      </a:r>
                      <a:endParaRPr lang="en-US" sz="1600" dirty="0"/>
                    </a:p>
                  </a:txBody>
                  <a:tcPr>
                    <a:solidFill>
                      <a:schemeClr val="accent2">
                        <a:lumMod val="60000"/>
                        <a:lumOff val="40000"/>
                      </a:schemeClr>
                    </a:solidFill>
                  </a:tcPr>
                </a:tc>
                <a:extLst>
                  <a:ext uri="{0D108BD9-81ED-4DB2-BD59-A6C34878D82A}">
                    <a16:rowId xmlns:a16="http://schemas.microsoft.com/office/drawing/2014/main" val="10002"/>
                  </a:ext>
                </a:extLst>
              </a:tr>
              <a:tr h="2735341">
                <a:tc>
                  <a:txBody>
                    <a:bodyPr/>
                    <a:lstStyle/>
                    <a:p>
                      <a:r>
                        <a:rPr lang="en-US" sz="1600" dirty="0" smtClean="0"/>
                        <a:t>Your</a:t>
                      </a:r>
                      <a:r>
                        <a:rPr lang="en-US" sz="1600" baseline="0" dirty="0" smtClean="0"/>
                        <a:t> Supervisor has  found some of your work was error. You are meeting with him to find out why the work was error and hopefully to clear it up. (Nonverbal)</a:t>
                      </a:r>
                      <a:endParaRPr lang="en-US" sz="1600" dirty="0"/>
                    </a:p>
                  </a:txBody>
                  <a:tcPr/>
                </a:tc>
                <a:tc>
                  <a:txBody>
                    <a:bodyPr/>
                    <a:lstStyle/>
                    <a:p>
                      <a:r>
                        <a:rPr lang="en-US" sz="1600" dirty="0" smtClean="0"/>
                        <a:t>You show up for the meeting wearing work uniform</a:t>
                      </a:r>
                      <a:r>
                        <a:rPr lang="en-US" sz="1600" baseline="0" dirty="0" smtClean="0"/>
                        <a:t> </a:t>
                      </a:r>
                      <a:r>
                        <a:rPr lang="en-US" sz="1600" dirty="0" smtClean="0"/>
                        <a:t>and</a:t>
                      </a:r>
                      <a:r>
                        <a:rPr lang="en-US" sz="1600" baseline="0" dirty="0" smtClean="0"/>
                        <a:t> a dirty sweatshirt. When you enter her office, you throw yourself into a chair and heave a huge sigh. During the conversation, you look at the floor and glare or scowl. When he explains why the work was error, you shout “that’s ridiculous!” and throw your arms in the air.</a:t>
                      </a:r>
                      <a:endParaRPr lang="en-US" sz="1600" dirty="0"/>
                    </a:p>
                  </a:txBody>
                  <a:tcPr>
                    <a:solidFill>
                      <a:schemeClr val="accent2">
                        <a:lumMod val="60000"/>
                        <a:lumOff val="40000"/>
                      </a:schemeClr>
                    </a:solidFill>
                  </a:tcPr>
                </a:tc>
                <a:tc>
                  <a:txBody>
                    <a:bodyPr/>
                    <a:lstStyle/>
                    <a:p>
                      <a:r>
                        <a:rPr lang="en-US" sz="1600" dirty="0" smtClean="0"/>
                        <a:t>You show up dressed in what</a:t>
                      </a:r>
                      <a:r>
                        <a:rPr lang="en-US" sz="1600" baseline="0" dirty="0" smtClean="0"/>
                        <a:t> you would normally wear to work. </a:t>
                      </a:r>
                      <a:r>
                        <a:rPr lang="en-US" sz="1600" dirty="0" smtClean="0"/>
                        <a:t>During the conversation, you stand up straight, make</a:t>
                      </a:r>
                      <a:r>
                        <a:rPr lang="en-US" sz="1600" baseline="0" dirty="0" smtClean="0"/>
                        <a:t> eye contact with the supervisor, and use active listening skills such as nodding when he explains something. You keep an even tone and don’t raise your voice. You stay out of her personal space except to lean in and point at a passage in the paper once.</a:t>
                      </a:r>
                      <a:endParaRPr lang="en-US" sz="1600" dirty="0"/>
                    </a:p>
                  </a:txBody>
                  <a:tcPr>
                    <a:solidFill>
                      <a:schemeClr val="accent3">
                        <a:lumMod val="60000"/>
                        <a:lumOff val="40000"/>
                      </a:schemeClr>
                    </a:solidFill>
                  </a:tcPr>
                </a:tc>
                <a:extLst>
                  <a:ext uri="{0D108BD9-81ED-4DB2-BD59-A6C34878D82A}">
                    <a16:rowId xmlns:a16="http://schemas.microsoft.com/office/drawing/2014/main" val="10003"/>
                  </a:ext>
                </a:extLst>
              </a:tr>
            </a:tbl>
          </a:graphicData>
        </a:graphic>
      </p:graphicFrame>
      <p:sp>
        <p:nvSpPr>
          <p:cNvPr id="3" name="Date Placeholder 2"/>
          <p:cNvSpPr>
            <a:spLocks noGrp="1"/>
          </p:cNvSpPr>
          <p:nvPr>
            <p:ph type="dt" sz="half" idx="10"/>
          </p:nvPr>
        </p:nvSpPr>
        <p:spPr/>
        <p:txBody>
          <a:bodyPr/>
          <a:lstStyle/>
          <a:p>
            <a:pPr>
              <a:defRPr/>
            </a:pPr>
            <a:r>
              <a:rPr lang="en-US" smtClean="0"/>
              <a:t>© COPY RIGHT AS</a:t>
            </a:r>
            <a:endParaRPr lang="en-US" dirty="0"/>
          </a:p>
        </p:txBody>
      </p:sp>
      <p:sp>
        <p:nvSpPr>
          <p:cNvPr id="4" name="Footer Placeholder 3"/>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p>
            <a:fld id="{0C37F5D2-7EC0-4C0E-A030-59EC2564C4E4}" type="slidenum">
              <a:rPr lang="en-US" altLang="en-US" smtClean="0"/>
              <a:pPr/>
              <a:t>70</a:t>
            </a:fld>
            <a:endParaRPr lang="en-US" altLang="en-US"/>
          </a:p>
        </p:txBody>
      </p:sp>
    </p:spTree>
    <p:extLst>
      <p:ext uri="{BB962C8B-B14F-4D97-AF65-F5344CB8AC3E}">
        <p14:creationId xmlns:p14="http://schemas.microsoft.com/office/powerpoint/2010/main" val="951318903"/>
      </p:ext>
    </p:extLst>
  </p:cSld>
  <p:clrMapOvr>
    <a:masterClrMapping/>
  </p:clrMapOvr>
  <p:transition spd="med">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Appropriate </a:t>
            </a:r>
            <a:r>
              <a:rPr lang="en-US" dirty="0"/>
              <a:t>communication </a:t>
            </a:r>
            <a:r>
              <a:rPr lang="en-US" dirty="0" smtClean="0"/>
              <a:t>tools</a:t>
            </a:r>
            <a:endParaRPr lang="en-US" dirty="0"/>
          </a:p>
        </p:txBody>
      </p:sp>
      <p:sp>
        <p:nvSpPr>
          <p:cNvPr id="3" name="Content Placeholder 2"/>
          <p:cNvSpPr>
            <a:spLocks noGrp="1"/>
          </p:cNvSpPr>
          <p:nvPr>
            <p:ph idx="1"/>
          </p:nvPr>
        </p:nvSpPr>
        <p:spPr/>
        <p:txBody>
          <a:bodyPr/>
          <a:lstStyle/>
          <a:p>
            <a:r>
              <a:rPr lang="en-US" dirty="0"/>
              <a:t>• Verbal or written instructions</a:t>
            </a:r>
          </a:p>
          <a:p>
            <a:r>
              <a:rPr lang="en-US" dirty="0"/>
              <a:t>• Personal computers</a:t>
            </a:r>
          </a:p>
          <a:p>
            <a:r>
              <a:rPr lang="en-US" dirty="0"/>
              <a:t>• Telephones and mobile phones</a:t>
            </a:r>
          </a:p>
          <a:p>
            <a:r>
              <a:rPr lang="en-US" dirty="0"/>
              <a:t>• Facsimile machines</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71</a:t>
            </a:fld>
            <a:endParaRPr lang="en-US" altLang="en-US"/>
          </a:p>
        </p:txBody>
      </p:sp>
    </p:spTree>
    <p:extLst>
      <p:ext uri="{BB962C8B-B14F-4D97-AF65-F5344CB8AC3E}">
        <p14:creationId xmlns:p14="http://schemas.microsoft.com/office/powerpoint/2010/main" val="2481736775"/>
      </p:ext>
    </p:extLst>
  </p:cSld>
  <p:clrMapOvr>
    <a:masterClrMapping/>
  </p:clrMapOvr>
  <p:transition spd="med">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Methods </a:t>
            </a:r>
            <a:r>
              <a:rPr lang="en-US" dirty="0"/>
              <a:t>to coach staff in using effective communication </a:t>
            </a:r>
            <a:r>
              <a:rPr lang="en-US" dirty="0" smtClean="0"/>
              <a:t>techniques</a:t>
            </a:r>
            <a:endParaRPr lang="en-US" dirty="0"/>
          </a:p>
        </p:txBody>
      </p:sp>
      <p:sp>
        <p:nvSpPr>
          <p:cNvPr id="8" name="Content Placeholder 7"/>
          <p:cNvSpPr>
            <a:spLocks noGrp="1"/>
          </p:cNvSpPr>
          <p:nvPr>
            <p:ph idx="1"/>
          </p:nvPr>
        </p:nvSpPr>
        <p:spPr/>
        <p:txBody>
          <a:bodyPr/>
          <a:lstStyle/>
          <a:p>
            <a:pPr marL="285750" indent="-285750">
              <a:buFont typeface="Arial" pitchFamily="34" charset="0"/>
              <a:buChar char="•"/>
              <a:defRPr/>
            </a:pPr>
            <a:r>
              <a:rPr lang="en-US" b="1" dirty="0">
                <a:cs typeface="Arial" charset="0"/>
              </a:rPr>
              <a:t>On-the-job training</a:t>
            </a:r>
          </a:p>
          <a:p>
            <a:pPr marL="285750" indent="-285750">
              <a:buFont typeface="Arial" pitchFamily="34" charset="0"/>
              <a:buChar char="•"/>
              <a:defRPr/>
            </a:pPr>
            <a:r>
              <a:rPr lang="en-US" b="1" dirty="0">
                <a:cs typeface="Arial" charset="0"/>
              </a:rPr>
              <a:t>Provisional of reading materials</a:t>
            </a:r>
          </a:p>
          <a:p>
            <a:pPr marL="285750" indent="-285750">
              <a:buFont typeface="Arial" pitchFamily="34" charset="0"/>
              <a:buChar char="•"/>
              <a:defRPr/>
            </a:pPr>
            <a:r>
              <a:rPr lang="en-US" b="1" dirty="0">
                <a:cs typeface="Arial" charset="0"/>
              </a:rPr>
              <a:t>Observation of application</a:t>
            </a:r>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72</a:t>
            </a:fld>
            <a:endParaRPr lang="en-US" altLang="en-US"/>
          </a:p>
        </p:txBody>
      </p:sp>
    </p:spTree>
    <p:extLst>
      <p:ext uri="{BB962C8B-B14F-4D97-AF65-F5344CB8AC3E}">
        <p14:creationId xmlns:p14="http://schemas.microsoft.com/office/powerpoint/2010/main" val="1525850785"/>
      </p:ext>
    </p:extLst>
  </p:cSld>
  <p:clrMapOvr>
    <a:masterClrMapping/>
  </p:clrMapOvr>
  <p:transition spd="med">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Methods </a:t>
            </a:r>
            <a:r>
              <a:rPr lang="en-US" dirty="0"/>
              <a:t>to coach staff in using effective communication </a:t>
            </a:r>
            <a:r>
              <a:rPr lang="en-US" dirty="0" smtClean="0"/>
              <a:t>techniques</a:t>
            </a:r>
            <a:endParaRPr lang="en-US" dirty="0"/>
          </a:p>
        </p:txBody>
      </p:sp>
      <p:sp>
        <p:nvSpPr>
          <p:cNvPr id="8" name="Content Placeholder 7"/>
          <p:cNvSpPr>
            <a:spLocks noGrp="1"/>
          </p:cNvSpPr>
          <p:nvPr>
            <p:ph idx="1"/>
          </p:nvPr>
        </p:nvSpPr>
        <p:spPr/>
        <p:txBody>
          <a:bodyPr/>
          <a:lstStyle/>
          <a:p>
            <a:pPr marL="285750" indent="-285750">
              <a:buFont typeface="Arial" pitchFamily="34" charset="0"/>
              <a:buChar char="•"/>
              <a:defRPr/>
            </a:pPr>
            <a:r>
              <a:rPr lang="en-US" b="1" dirty="0">
                <a:cs typeface="Arial" charset="0"/>
              </a:rPr>
              <a:t>On-the-job training</a:t>
            </a:r>
          </a:p>
          <a:p>
            <a:pPr marL="0" indent="0">
              <a:buNone/>
              <a:defRPr/>
            </a:pPr>
            <a:r>
              <a:rPr lang="en-US" sz="2400" dirty="0" smtClean="0">
                <a:cs typeface="Arial" charset="0"/>
              </a:rPr>
              <a:t>On the Job training is an effective way of communicating at workplace and this involve;</a:t>
            </a:r>
          </a:p>
          <a:p>
            <a:pPr>
              <a:buFont typeface="Wingdings" panose="05000000000000000000" pitchFamily="2" charset="2"/>
              <a:buChar char="q"/>
              <a:defRPr/>
            </a:pPr>
            <a:r>
              <a:rPr lang="en-US" sz="2400" dirty="0">
                <a:cs typeface="Arial" charset="0"/>
              </a:rPr>
              <a:t> </a:t>
            </a:r>
            <a:r>
              <a:rPr lang="en-US" sz="2400" dirty="0" smtClean="0">
                <a:cs typeface="Arial" charset="0"/>
              </a:rPr>
              <a:t>On the job interaction to understand the work performance</a:t>
            </a:r>
          </a:p>
          <a:p>
            <a:pPr>
              <a:buFont typeface="Wingdings" panose="05000000000000000000" pitchFamily="2" charset="2"/>
              <a:buChar char="q"/>
              <a:defRPr/>
            </a:pPr>
            <a:r>
              <a:rPr lang="en-US" sz="2400" dirty="0">
                <a:cs typeface="Arial" charset="0"/>
              </a:rPr>
              <a:t> </a:t>
            </a:r>
            <a:r>
              <a:rPr lang="en-US" sz="2400" dirty="0" smtClean="0">
                <a:cs typeface="Arial" charset="0"/>
              </a:rPr>
              <a:t>Correct any deviations</a:t>
            </a:r>
          </a:p>
          <a:p>
            <a:pPr>
              <a:buFont typeface="Wingdings" panose="05000000000000000000" pitchFamily="2" charset="2"/>
              <a:buChar char="q"/>
              <a:defRPr/>
            </a:pPr>
            <a:r>
              <a:rPr lang="en-US" sz="2400" dirty="0">
                <a:cs typeface="Arial" charset="0"/>
              </a:rPr>
              <a:t> </a:t>
            </a:r>
            <a:r>
              <a:rPr lang="en-US" sz="2400" dirty="0" smtClean="0">
                <a:cs typeface="Arial" charset="0"/>
              </a:rPr>
              <a:t>One to one interaction </a:t>
            </a:r>
          </a:p>
          <a:p>
            <a:pPr>
              <a:buFont typeface="Wingdings" panose="05000000000000000000" pitchFamily="2" charset="2"/>
              <a:buChar char="q"/>
              <a:defRPr/>
            </a:pPr>
            <a:r>
              <a:rPr lang="en-US" sz="2400" dirty="0">
                <a:cs typeface="Arial" charset="0"/>
              </a:rPr>
              <a:t> </a:t>
            </a:r>
            <a:r>
              <a:rPr lang="en-US" sz="2400" dirty="0" smtClean="0">
                <a:cs typeface="Arial" charset="0"/>
              </a:rPr>
              <a:t>Clarify all doubts in live</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73</a:t>
            </a:fld>
            <a:endParaRPr lang="en-US" altLang="en-US"/>
          </a:p>
        </p:txBody>
      </p:sp>
    </p:spTree>
    <p:extLst>
      <p:ext uri="{BB962C8B-B14F-4D97-AF65-F5344CB8AC3E}">
        <p14:creationId xmlns:p14="http://schemas.microsoft.com/office/powerpoint/2010/main" val="4115451096"/>
      </p:ext>
    </p:extLst>
  </p:cSld>
  <p:clrMapOvr>
    <a:masterClrMapping/>
  </p:clrMapOvr>
  <p:transition spd="med">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Methods </a:t>
            </a:r>
            <a:r>
              <a:rPr lang="en-US" dirty="0"/>
              <a:t>to coach staff in using effective communication </a:t>
            </a:r>
            <a:r>
              <a:rPr lang="en-US" dirty="0" smtClean="0"/>
              <a:t>techniques</a:t>
            </a:r>
            <a:endParaRPr lang="en-US" dirty="0"/>
          </a:p>
        </p:txBody>
      </p:sp>
      <p:sp>
        <p:nvSpPr>
          <p:cNvPr id="8" name="Content Placeholder 7"/>
          <p:cNvSpPr>
            <a:spLocks noGrp="1"/>
          </p:cNvSpPr>
          <p:nvPr>
            <p:ph idx="1"/>
          </p:nvPr>
        </p:nvSpPr>
        <p:spPr/>
        <p:txBody>
          <a:bodyPr/>
          <a:lstStyle/>
          <a:p>
            <a:pPr marL="285750" indent="-285750">
              <a:buFont typeface="Arial" pitchFamily="34" charset="0"/>
              <a:buChar char="•"/>
              <a:defRPr/>
            </a:pPr>
            <a:r>
              <a:rPr lang="en-US" b="1" dirty="0">
                <a:cs typeface="Arial" charset="0"/>
              </a:rPr>
              <a:t>Provisional of reading materials</a:t>
            </a:r>
          </a:p>
          <a:p>
            <a:r>
              <a:rPr lang="en-US" dirty="0" smtClean="0"/>
              <a:t>Reading materials are essential for timely reference for the receiver. Reading materials also benefit at workplace;</a:t>
            </a:r>
          </a:p>
          <a:p>
            <a:pPr>
              <a:buFont typeface="Wingdings" panose="05000000000000000000" pitchFamily="2" charset="2"/>
              <a:buChar char="Ø"/>
            </a:pPr>
            <a:r>
              <a:rPr lang="en-US" dirty="0"/>
              <a:t> </a:t>
            </a:r>
            <a:r>
              <a:rPr lang="en-US" dirty="0" smtClean="0"/>
              <a:t>Explain the verbal communications with pictures and illustrations</a:t>
            </a:r>
          </a:p>
          <a:p>
            <a:pPr>
              <a:buFont typeface="Wingdings" panose="05000000000000000000" pitchFamily="2" charset="2"/>
              <a:buChar char="Ø"/>
            </a:pPr>
            <a:r>
              <a:rPr lang="en-US" dirty="0"/>
              <a:t> </a:t>
            </a:r>
            <a:r>
              <a:rPr lang="en-US" dirty="0" smtClean="0"/>
              <a:t>Read again and again to understand the message clearly</a:t>
            </a:r>
          </a:p>
          <a:p>
            <a:pPr>
              <a:buFont typeface="Wingdings" panose="05000000000000000000" pitchFamily="2" charset="2"/>
              <a:buChar char="Ø"/>
            </a:pPr>
            <a:r>
              <a:rPr lang="en-US" dirty="0"/>
              <a:t> </a:t>
            </a:r>
            <a:r>
              <a:rPr lang="en-US" dirty="0" smtClean="0"/>
              <a:t>Store for ready reference by the individual or group of employees</a:t>
            </a:r>
          </a:p>
          <a:p>
            <a:pPr marL="0" indent="0">
              <a:buNone/>
            </a:pPr>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74</a:t>
            </a:fld>
            <a:endParaRPr lang="en-US" altLang="en-US"/>
          </a:p>
        </p:txBody>
      </p:sp>
    </p:spTree>
    <p:extLst>
      <p:ext uri="{BB962C8B-B14F-4D97-AF65-F5344CB8AC3E}">
        <p14:creationId xmlns:p14="http://schemas.microsoft.com/office/powerpoint/2010/main" val="3012706448"/>
      </p:ext>
    </p:extLst>
  </p:cSld>
  <p:clrMapOvr>
    <a:masterClrMapping/>
  </p:clrMapOvr>
  <p:transition spd="med">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Methods </a:t>
            </a:r>
            <a:r>
              <a:rPr lang="en-US" dirty="0"/>
              <a:t>to coach staff in using effective communication </a:t>
            </a:r>
            <a:r>
              <a:rPr lang="en-US" dirty="0" smtClean="0"/>
              <a:t>techniques</a:t>
            </a:r>
            <a:endParaRPr lang="en-US" dirty="0"/>
          </a:p>
        </p:txBody>
      </p:sp>
      <p:sp>
        <p:nvSpPr>
          <p:cNvPr id="8" name="Content Placeholder 7"/>
          <p:cNvSpPr>
            <a:spLocks noGrp="1"/>
          </p:cNvSpPr>
          <p:nvPr>
            <p:ph idx="1"/>
          </p:nvPr>
        </p:nvSpPr>
        <p:spPr/>
        <p:txBody>
          <a:bodyPr/>
          <a:lstStyle/>
          <a:p>
            <a:pPr marL="285750" indent="-285750">
              <a:buFont typeface="Arial" pitchFamily="34" charset="0"/>
              <a:buChar char="•"/>
              <a:defRPr/>
            </a:pPr>
            <a:r>
              <a:rPr lang="en-US" b="1" dirty="0" smtClean="0">
                <a:cs typeface="Arial" charset="0"/>
              </a:rPr>
              <a:t>Observation of application</a:t>
            </a:r>
          </a:p>
          <a:p>
            <a:pPr marL="0" indent="0">
              <a:buNone/>
              <a:defRPr/>
            </a:pPr>
            <a:r>
              <a:rPr lang="en-US" b="1" dirty="0" smtClean="0">
                <a:cs typeface="Arial" charset="0"/>
              </a:rPr>
              <a:t>Using observation </a:t>
            </a:r>
            <a:endParaRPr lang="en-US" b="1" dirty="0">
              <a:cs typeface="Arial" charset="0"/>
            </a:endParaRPr>
          </a:p>
          <a:p>
            <a:pPr eaLnBrk="1" hangingPunct="1">
              <a:lnSpc>
                <a:spcPct val="150000"/>
              </a:lnSpc>
            </a:pPr>
            <a:r>
              <a:rPr lang="en-US" altLang="en-US" dirty="0">
                <a:ea typeface="ＭＳ Ｐゴシック" panose="020B0600070205080204" pitchFamily="34" charset="-128"/>
              </a:rPr>
              <a:t>What was communicated? (topic)</a:t>
            </a:r>
          </a:p>
          <a:p>
            <a:pPr eaLnBrk="1" hangingPunct="1">
              <a:lnSpc>
                <a:spcPct val="150000"/>
              </a:lnSpc>
            </a:pPr>
            <a:r>
              <a:rPr lang="en-US" altLang="en-US" dirty="0">
                <a:ea typeface="ＭＳ Ｐゴシック" panose="020B0600070205080204" pitchFamily="34" charset="-128"/>
              </a:rPr>
              <a:t>How was it communicated? (modality)</a:t>
            </a:r>
          </a:p>
          <a:p>
            <a:pPr eaLnBrk="1" hangingPunct="1">
              <a:lnSpc>
                <a:spcPct val="150000"/>
              </a:lnSpc>
            </a:pPr>
            <a:r>
              <a:rPr lang="en-US" altLang="en-US" dirty="0">
                <a:ea typeface="ＭＳ Ｐゴシック" panose="020B0600070205080204" pitchFamily="34" charset="-128"/>
              </a:rPr>
              <a:t>Was the exchange successful?</a:t>
            </a:r>
          </a:p>
          <a:p>
            <a:pPr eaLnBrk="1" hangingPunct="1">
              <a:lnSpc>
                <a:spcPct val="150000"/>
              </a:lnSpc>
            </a:pPr>
            <a:r>
              <a:rPr lang="en-US" altLang="en-US" dirty="0">
                <a:ea typeface="ＭＳ Ｐゴシック" panose="020B0600070205080204" pitchFamily="34" charset="-128"/>
              </a:rPr>
              <a:t>Who did most of the work to ensure understanding?</a:t>
            </a:r>
          </a:p>
          <a:p>
            <a:pPr marL="285750" indent="-285750">
              <a:buFont typeface="Arial" pitchFamily="34" charset="0"/>
              <a:buChar char="•"/>
              <a:defRPr/>
            </a:pPr>
            <a:endParaRPr lang="en-US" b="1" dirty="0" smtClean="0">
              <a:cs typeface="Arial" charset="0"/>
            </a:endParaRPr>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75</a:t>
            </a:fld>
            <a:endParaRPr lang="en-US" altLang="en-US"/>
          </a:p>
        </p:txBody>
      </p:sp>
    </p:spTree>
    <p:extLst>
      <p:ext uri="{BB962C8B-B14F-4D97-AF65-F5344CB8AC3E}">
        <p14:creationId xmlns:p14="http://schemas.microsoft.com/office/powerpoint/2010/main" val="2868455508"/>
      </p:ext>
    </p:extLst>
  </p:cSld>
  <p:clrMapOvr>
    <a:masterClrMapping/>
  </p:clrMapOvr>
  <p:transition spd="med">
    <p:fad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i="1" dirty="0" smtClean="0"/>
              <a:t>Ways </a:t>
            </a:r>
            <a:r>
              <a:rPr lang="en-US" sz="2400" i="1" dirty="0"/>
              <a:t>to determine </a:t>
            </a:r>
            <a:r>
              <a:rPr lang="en-US" sz="2400" dirty="0"/>
              <a:t>whether communication techniques and tools suit the</a:t>
            </a:r>
            <a:br>
              <a:rPr lang="en-US" sz="2400" dirty="0"/>
            </a:br>
            <a:r>
              <a:rPr lang="en-US" sz="2400" dirty="0"/>
              <a:t>different communication styles of people (Application)</a:t>
            </a:r>
          </a:p>
        </p:txBody>
      </p:sp>
      <p:sp>
        <p:nvSpPr>
          <p:cNvPr id="3" name="Content Placeholder 2"/>
          <p:cNvSpPr>
            <a:spLocks noGrp="1"/>
          </p:cNvSpPr>
          <p:nvPr>
            <p:ph idx="1"/>
          </p:nvPr>
        </p:nvSpPr>
        <p:spPr>
          <a:xfrm>
            <a:off x="1096963" y="1846263"/>
            <a:ext cx="9264649" cy="4022725"/>
          </a:xfrm>
        </p:spPr>
        <p:txBody>
          <a:bodyPr/>
          <a:lstStyle/>
          <a:p>
            <a:pPr algn="just"/>
            <a:r>
              <a:rPr lang="en-US" sz="2800" dirty="0" smtClean="0"/>
              <a:t>Assign each learners to act as Supervisor and role play to come out formal and informal communication styles  (At least five points each category)</a:t>
            </a:r>
            <a:endParaRPr lang="en-US" sz="28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76</a:t>
            </a:fld>
            <a:endParaRPr lang="en-US" altLang="en-US"/>
          </a:p>
        </p:txBody>
      </p:sp>
      <p:sp>
        <p:nvSpPr>
          <p:cNvPr id="7" name="TextBox 6"/>
          <p:cNvSpPr txBox="1"/>
          <p:nvPr/>
        </p:nvSpPr>
        <p:spPr>
          <a:xfrm>
            <a:off x="10690523" y="1828800"/>
            <a:ext cx="461665" cy="4038600"/>
          </a:xfrm>
          <a:prstGeom prst="rect">
            <a:avLst/>
          </a:prstGeom>
          <a:solidFill>
            <a:schemeClr val="accent4">
              <a:lumMod val="60000"/>
              <a:lumOff val="40000"/>
            </a:schemeClr>
          </a:solidFill>
        </p:spPr>
        <p:txBody>
          <a:bodyPr vert="eaVert" wrap="square" rtlCol="0">
            <a:spAutoFit/>
          </a:bodyPr>
          <a:lstStyle/>
          <a:p>
            <a:r>
              <a:rPr lang="en-US" dirty="0" smtClean="0"/>
              <a:t>ROLE PLAY</a:t>
            </a:r>
            <a:endParaRPr lang="en-US" dirty="0"/>
          </a:p>
        </p:txBody>
      </p:sp>
    </p:spTree>
    <p:extLst>
      <p:ext uri="{BB962C8B-B14F-4D97-AF65-F5344CB8AC3E}">
        <p14:creationId xmlns:p14="http://schemas.microsoft.com/office/powerpoint/2010/main" val="1780931015"/>
      </p:ext>
    </p:extLst>
  </p:cSld>
  <p:clrMapOvr>
    <a:masterClrMapping/>
  </p:clrMapOvr>
  <p:transition spd="med">
    <p:fad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6</a:t>
            </a:r>
            <a:endParaRPr lang="en-US" sz="5400" dirty="0"/>
          </a:p>
        </p:txBody>
      </p:sp>
      <p:sp>
        <p:nvSpPr>
          <p:cNvPr id="21509" name="Text Placeholder 14"/>
          <p:cNvSpPr>
            <a:spLocks noGrp="1"/>
          </p:cNvSpPr>
          <p:nvPr>
            <p:ph type="body" sz="half" idx="2"/>
          </p:nvPr>
        </p:nvSpPr>
        <p:spPr>
          <a:xfrm>
            <a:off x="457200" y="2925763"/>
            <a:ext cx="3198813" cy="2255837"/>
          </a:xfrm>
        </p:spPr>
        <p:txBody>
          <a:bodyPr rtlCol="0" anchorCtr="1">
            <a:normAutofit lnSpcReduction="10000"/>
          </a:bodyPr>
          <a:lstStyle/>
          <a:p>
            <a:pPr defTabSz="914126" eaLnBrk="1" fontAlgn="auto" hangingPunct="1">
              <a:defRPr/>
            </a:pPr>
            <a:r>
              <a:rPr lang="en-US" sz="3200" b="1" dirty="0" smtClean="0">
                <a:solidFill>
                  <a:schemeClr val="tx1"/>
                </a:solidFill>
              </a:rPr>
              <a:t>Organizational </a:t>
            </a:r>
            <a:r>
              <a:rPr lang="en-US" sz="3200" b="1" dirty="0">
                <a:solidFill>
                  <a:schemeClr val="tx1"/>
                </a:solidFill>
              </a:rPr>
              <a:t>and professional standards relating to communication </a:t>
            </a:r>
            <a:endParaRPr lang="en-US" b="1" dirty="0" smtClean="0"/>
          </a:p>
        </p:txBody>
      </p:sp>
      <p:sp>
        <p:nvSpPr>
          <p:cNvPr id="54278"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E64F9400-6BE6-4160-9785-8D23E1322A51}" type="slidenum">
              <a:rPr lang="en-US" altLang="en-US">
                <a:solidFill>
                  <a:schemeClr val="tx2"/>
                </a:solidFill>
              </a:rPr>
              <a:pPr eaLnBrk="1" hangingPunct="1"/>
              <a:t>77</a:t>
            </a:fld>
            <a:endParaRPr lang="en-US" altLang="en-US">
              <a:solidFill>
                <a:schemeClr val="tx2"/>
              </a:solidFill>
            </a:endParaRPr>
          </a:p>
        </p:txBody>
      </p:sp>
      <p:sp>
        <p:nvSpPr>
          <p:cNvPr id="3" name="Content Placeholder 2"/>
          <p:cNvSpPr>
            <a:spLocks noGrp="1"/>
          </p:cNvSpPr>
          <p:nvPr>
            <p:ph idx="1"/>
          </p:nvPr>
        </p:nvSpPr>
        <p:spPr>
          <a:xfrm>
            <a:off x="4341812" y="2209800"/>
            <a:ext cx="7467599" cy="4114800"/>
          </a:xfrm>
        </p:spPr>
        <p:txBody>
          <a:bodyPr rtlCol="0">
            <a:normAutofit/>
          </a:bodyPr>
          <a:lstStyle/>
          <a:p>
            <a:pPr algn="just"/>
            <a:r>
              <a:rPr lang="en-US" sz="2800" dirty="0" smtClean="0"/>
              <a:t>Use </a:t>
            </a:r>
            <a:r>
              <a:rPr lang="en-US" sz="2800" dirty="0"/>
              <a:t>appropriate </a:t>
            </a:r>
            <a:r>
              <a:rPr lang="en-US" sz="2800" i="1" dirty="0"/>
              <a:t>communication techniques and tools </a:t>
            </a:r>
            <a:r>
              <a:rPr lang="en-US" sz="2800" dirty="0"/>
              <a:t>to suit </a:t>
            </a:r>
            <a:r>
              <a:rPr lang="en-US" sz="2800" dirty="0" smtClean="0"/>
              <a:t>different </a:t>
            </a:r>
            <a:r>
              <a:rPr lang="en-US" sz="2800" i="1" dirty="0" smtClean="0"/>
              <a:t>communication </a:t>
            </a:r>
            <a:r>
              <a:rPr lang="en-US" sz="2800" i="1" dirty="0"/>
              <a:t>styles </a:t>
            </a:r>
            <a:r>
              <a:rPr lang="en-US" sz="2800" dirty="0"/>
              <a:t>of </a:t>
            </a:r>
            <a:r>
              <a:rPr lang="en-US" sz="2800" i="1" dirty="0"/>
              <a:t>people </a:t>
            </a:r>
            <a:r>
              <a:rPr lang="en-US" sz="2800" dirty="0"/>
              <a:t>in formal and informal settings</a:t>
            </a:r>
            <a:endParaRPr lang="en-US" sz="2800" dirty="0">
              <a:solidFill>
                <a:schemeClr val="tx1">
                  <a:lumMod val="75000"/>
                  <a:lumOff val="25000"/>
                </a:schemeClr>
              </a:solidFill>
            </a:endParaRPr>
          </a:p>
        </p:txBody>
      </p:sp>
    </p:spTree>
  </p:cSld>
  <p:clrMapOvr>
    <a:masterClrMapping/>
  </p:clrMapOvr>
  <p:transition spd="med">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615" y="152400"/>
            <a:ext cx="10055225" cy="1449387"/>
          </a:xfrm>
        </p:spPr>
        <p:txBody>
          <a:bodyPr>
            <a:normAutofit/>
          </a:bodyPr>
          <a:lstStyle/>
          <a:p>
            <a:r>
              <a:rPr lang="en-US" sz="4400" dirty="0"/>
              <a:t>Informal or unwritten standards established by the </a:t>
            </a:r>
            <a:r>
              <a:rPr lang="en-US" sz="4400" dirty="0" smtClean="0"/>
              <a:t>workgroup</a:t>
            </a:r>
            <a:endParaRPr lang="en-US" sz="4400" dirty="0"/>
          </a:p>
        </p:txBody>
      </p:sp>
      <p:sp>
        <p:nvSpPr>
          <p:cNvPr id="3" name="Content Placeholder 2"/>
          <p:cNvSpPr>
            <a:spLocks noGrp="1"/>
          </p:cNvSpPr>
          <p:nvPr>
            <p:ph idx="1"/>
          </p:nvPr>
        </p:nvSpPr>
        <p:spPr/>
        <p:txBody>
          <a:bodyPr/>
          <a:lstStyle/>
          <a:p>
            <a:endParaRPr lang="en-US" dirty="0" smtClean="0"/>
          </a:p>
          <a:p>
            <a:pPr>
              <a:buFont typeface="Wingdings" panose="05000000000000000000" pitchFamily="2" charset="2"/>
              <a:buChar char="q"/>
            </a:pPr>
            <a:r>
              <a:rPr lang="en-US" sz="2400" dirty="0" smtClean="0"/>
              <a:t>Informal </a:t>
            </a:r>
            <a:r>
              <a:rPr lang="en-US" sz="2400" dirty="0"/>
              <a:t>communication will, of course, take on a more relaxed, casual feel.  </a:t>
            </a:r>
            <a:endParaRPr lang="en-US" sz="2400" dirty="0" smtClean="0"/>
          </a:p>
          <a:p>
            <a:pPr>
              <a:buFont typeface="Wingdings" panose="05000000000000000000" pitchFamily="2" charset="2"/>
              <a:buChar char="q"/>
            </a:pPr>
            <a:r>
              <a:rPr lang="en-US" sz="2400" dirty="0" smtClean="0"/>
              <a:t>Where </a:t>
            </a:r>
            <a:r>
              <a:rPr lang="en-US" sz="2400" dirty="0"/>
              <a:t>formal communication is guided by expectations and protocols through all stages of a message, informal communication is easy and often spontaneous. </a:t>
            </a:r>
            <a:endParaRPr lang="en-US" sz="2400" dirty="0" smtClean="0"/>
          </a:p>
          <a:p>
            <a:pPr>
              <a:buFont typeface="Wingdings" panose="05000000000000000000" pitchFamily="2" charset="2"/>
              <a:buChar char="q"/>
            </a:pPr>
            <a:r>
              <a:rPr lang="en-US" sz="2400" dirty="0" smtClean="0"/>
              <a:t> </a:t>
            </a:r>
            <a:r>
              <a:rPr lang="en-US" sz="2400" dirty="0"/>
              <a:t>It can happen anywhere and anytime, and can take on a myriad of forms.  </a:t>
            </a:r>
            <a:endParaRPr lang="en-US" sz="2400" dirty="0" smtClean="0"/>
          </a:p>
          <a:p>
            <a:pPr>
              <a:buFont typeface="Wingdings" panose="05000000000000000000" pitchFamily="2" charset="2"/>
              <a:buChar char="q"/>
            </a:pPr>
            <a:r>
              <a:rPr lang="en-US" sz="2400" dirty="0" smtClean="0"/>
              <a:t>Even </a:t>
            </a:r>
            <a:r>
              <a:rPr lang="en-US" sz="2400" dirty="0"/>
              <a:t>a non-verbal smile or a pat on the back could be considered informal communication. </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78</a:t>
            </a:fld>
            <a:endParaRPr lang="en-US" altLang="en-US"/>
          </a:p>
        </p:txBody>
      </p:sp>
    </p:spTree>
  </p:cSld>
  <p:clrMapOvr>
    <a:masterClrMapping/>
  </p:clrMapOvr>
  <p:transition spd="med">
    <p:fad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152400"/>
            <a:ext cx="10055225" cy="1449387"/>
          </a:xfrm>
        </p:spPr>
        <p:txBody>
          <a:bodyPr>
            <a:normAutofit/>
          </a:bodyPr>
          <a:lstStyle/>
          <a:p>
            <a:r>
              <a:rPr lang="en-US" dirty="0"/>
              <a:t>Formal or official standards established by the </a:t>
            </a:r>
            <a:r>
              <a:rPr lang="en-US" dirty="0" smtClean="0"/>
              <a:t>workgroup</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Formal communication channels move along these lines of communication in specified directions and can take just about any form.  </a:t>
            </a:r>
          </a:p>
          <a:p>
            <a:pPr>
              <a:buFont typeface="Wingdings" panose="05000000000000000000" pitchFamily="2" charset="2"/>
              <a:buChar char="q"/>
            </a:pPr>
            <a:r>
              <a:rPr lang="en-US" dirty="0" smtClean="0"/>
              <a:t>Formal </a:t>
            </a:r>
            <a:r>
              <a:rPr lang="en-US" dirty="0"/>
              <a:t>communication is mission-focused, relating specifically to the current project or task at hand.  </a:t>
            </a:r>
            <a:endParaRPr lang="en-US" dirty="0" smtClean="0"/>
          </a:p>
          <a:p>
            <a:pPr>
              <a:buFont typeface="Wingdings" panose="05000000000000000000" pitchFamily="2" charset="2"/>
              <a:buChar char="q"/>
            </a:pPr>
            <a:r>
              <a:rPr lang="en-US" dirty="0" smtClean="0"/>
              <a:t>Written </a:t>
            </a:r>
            <a:r>
              <a:rPr lang="en-US" dirty="0"/>
              <a:t>messages – emails, memos, formal business letters that need to go outside the company – will be task-oriented in their tone and will supply or request information only directly related to the mission. </a:t>
            </a:r>
            <a:endParaRPr lang="en-US" dirty="0" smtClean="0"/>
          </a:p>
          <a:p>
            <a:pPr>
              <a:buFont typeface="Wingdings" panose="05000000000000000000" pitchFamily="2" charset="2"/>
              <a:buChar char="q"/>
            </a:pPr>
            <a:r>
              <a:rPr lang="en-US" dirty="0"/>
              <a:t>Oral communication in a formal setting will happen in presentations and meetings</a:t>
            </a:r>
            <a:endParaRPr lang="en-US" dirty="0" smtClean="0"/>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79</a:t>
            </a:fld>
            <a:endParaRPr lang="en-US" altLang="en-US"/>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4126" eaLnBrk="1" fontAlgn="auto" hangingPunct="1">
              <a:spcAft>
                <a:spcPts val="0"/>
              </a:spcAft>
              <a:defRPr/>
            </a:pPr>
            <a:r>
              <a:rPr lang="en-US" sz="4799" b="1" dirty="0">
                <a:solidFill>
                  <a:schemeClr val="tx1">
                    <a:lumMod val="75000"/>
                    <a:lumOff val="25000"/>
                  </a:schemeClr>
                </a:solidFill>
              </a:rPr>
              <a:t>Underpinning Knowledge</a:t>
            </a:r>
            <a:endParaRPr lang="en-US" sz="4799" dirty="0">
              <a:solidFill>
                <a:schemeClr val="tx1">
                  <a:lumMod val="75000"/>
                  <a:lumOff val="25000"/>
                </a:schemeClr>
              </a:solidFill>
            </a:endParaRPr>
          </a:p>
        </p:txBody>
      </p:sp>
      <p:sp>
        <p:nvSpPr>
          <p:cNvPr id="3" name="Content Placeholder 2"/>
          <p:cNvSpPr>
            <a:spLocks noGrp="1"/>
          </p:cNvSpPr>
          <p:nvPr>
            <p:ph idx="1"/>
          </p:nvPr>
        </p:nvSpPr>
        <p:spPr>
          <a:xfrm>
            <a:off x="1096963" y="1846263"/>
            <a:ext cx="10055225" cy="4325937"/>
          </a:xfrm>
        </p:spPr>
        <p:txBody>
          <a:bodyPr rtlCol="0">
            <a:normAutofit lnSpcReduction="10000"/>
          </a:bodyPr>
          <a:lstStyle/>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9. </a:t>
            </a:r>
            <a:r>
              <a:rPr lang="en-US" sz="1999" i="1" dirty="0">
                <a:solidFill>
                  <a:schemeClr val="tx1">
                    <a:lumMod val="75000"/>
                    <a:lumOff val="25000"/>
                  </a:schemeClr>
                </a:solidFill>
              </a:rPr>
              <a:t>Possible causes </a:t>
            </a:r>
            <a:r>
              <a:rPr lang="en-US" sz="1999" dirty="0">
                <a:solidFill>
                  <a:schemeClr val="tx1">
                    <a:lumMod val="75000"/>
                    <a:lumOff val="25000"/>
                  </a:schemeClr>
                </a:solidFill>
              </a:rPr>
              <a:t>of conflict (Comprehension)</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10. </a:t>
            </a:r>
            <a:r>
              <a:rPr lang="en-US" sz="1999" i="1" dirty="0">
                <a:solidFill>
                  <a:schemeClr val="tx1">
                    <a:lumMod val="75000"/>
                    <a:lumOff val="25000"/>
                  </a:schemeClr>
                </a:solidFill>
              </a:rPr>
              <a:t>Possible sources and benefits </a:t>
            </a:r>
            <a:r>
              <a:rPr lang="en-US" sz="1999" dirty="0">
                <a:solidFill>
                  <a:schemeClr val="tx1">
                    <a:lumMod val="75000"/>
                    <a:lumOff val="25000"/>
                  </a:schemeClr>
                </a:solidFill>
              </a:rPr>
              <a:t>of conflict (Comprehension)s</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11. Sources of additional information to assist in the assessment of a conflict</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situation (Comprehension)</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12. </a:t>
            </a:r>
            <a:r>
              <a:rPr lang="en-US" sz="1999" i="1" dirty="0">
                <a:solidFill>
                  <a:schemeClr val="tx1">
                    <a:lumMod val="75000"/>
                    <a:lumOff val="25000"/>
                  </a:schemeClr>
                </a:solidFill>
              </a:rPr>
              <a:t>Conflict resolution approaches </a:t>
            </a:r>
            <a:r>
              <a:rPr lang="en-US" sz="1999" dirty="0">
                <a:solidFill>
                  <a:schemeClr val="tx1">
                    <a:lumMod val="75000"/>
                    <a:lumOff val="25000"/>
                  </a:schemeClr>
                </a:solidFill>
              </a:rPr>
              <a:t>and their characteristics (Application)</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13. Appropriate </a:t>
            </a:r>
            <a:r>
              <a:rPr lang="en-US" sz="1999" i="1" dirty="0">
                <a:solidFill>
                  <a:schemeClr val="tx1">
                    <a:lumMod val="75000"/>
                    <a:lumOff val="25000"/>
                  </a:schemeClr>
                </a:solidFill>
              </a:rPr>
              <a:t>communication techniques </a:t>
            </a:r>
            <a:r>
              <a:rPr lang="en-US" sz="1999" dirty="0">
                <a:solidFill>
                  <a:schemeClr val="tx1">
                    <a:lumMod val="75000"/>
                    <a:lumOff val="25000"/>
                  </a:schemeClr>
                </a:solidFill>
              </a:rPr>
              <a:t>for conflict resolution and negotiation</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and their characteristics (Application)</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14. </a:t>
            </a:r>
            <a:r>
              <a:rPr lang="en-US" sz="1999" i="1" dirty="0">
                <a:solidFill>
                  <a:schemeClr val="tx1">
                    <a:lumMod val="75000"/>
                    <a:lumOff val="25000"/>
                  </a:schemeClr>
                </a:solidFill>
              </a:rPr>
              <a:t>Negotiation styles </a:t>
            </a:r>
            <a:r>
              <a:rPr lang="en-US" sz="1999" dirty="0">
                <a:solidFill>
                  <a:schemeClr val="tx1">
                    <a:lumMod val="75000"/>
                    <a:lumOff val="25000"/>
                  </a:schemeClr>
                </a:solidFill>
              </a:rPr>
              <a:t>and their characteristics (Application)</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15. </a:t>
            </a:r>
            <a:r>
              <a:rPr lang="en-US" sz="1999" i="1" dirty="0">
                <a:solidFill>
                  <a:schemeClr val="tx1">
                    <a:lumMod val="75000"/>
                    <a:lumOff val="25000"/>
                  </a:schemeClr>
                </a:solidFill>
              </a:rPr>
              <a:t>Ways to confirm </a:t>
            </a:r>
            <a:r>
              <a:rPr lang="en-US" sz="1999" dirty="0">
                <a:solidFill>
                  <a:schemeClr val="tx1">
                    <a:lumMod val="75000"/>
                    <a:lumOff val="25000"/>
                  </a:schemeClr>
                </a:solidFill>
              </a:rPr>
              <a:t>resolution of conflict and types of agreed follow up </a:t>
            </a:r>
            <a:r>
              <a:rPr lang="en-US" sz="1999" dirty="0" smtClean="0">
                <a:solidFill>
                  <a:schemeClr val="tx1">
                    <a:lumMod val="75000"/>
                    <a:lumOff val="25000"/>
                  </a:schemeClr>
                </a:solidFill>
              </a:rPr>
              <a:t>action (</a:t>
            </a:r>
            <a:r>
              <a:rPr lang="en-US" sz="1999" dirty="0">
                <a:solidFill>
                  <a:schemeClr val="tx1">
                    <a:lumMod val="75000"/>
                    <a:lumOff val="25000"/>
                  </a:schemeClr>
                </a:solidFill>
              </a:rPr>
              <a:t>Application)</a:t>
            </a:r>
          </a:p>
          <a:p>
            <a:pPr marL="91413" indent="-91413" defTabSz="914126" eaLnBrk="1" fontAlgn="auto" hangingPunct="1">
              <a:buFont typeface="Wingdings" panose="05000000000000000000" pitchFamily="2" charset="2"/>
              <a:buChar char="q"/>
              <a:defRPr/>
            </a:pPr>
            <a:r>
              <a:rPr lang="en-US" sz="1999" dirty="0">
                <a:solidFill>
                  <a:schemeClr val="tx1">
                    <a:lumMod val="75000"/>
                    <a:lumOff val="25000"/>
                  </a:schemeClr>
                </a:solidFill>
              </a:rPr>
              <a:t>16. </a:t>
            </a:r>
            <a:r>
              <a:rPr lang="en-US" sz="1999" i="1" dirty="0">
                <a:solidFill>
                  <a:schemeClr val="tx1">
                    <a:lumMod val="75000"/>
                    <a:lumOff val="25000"/>
                  </a:schemeClr>
                </a:solidFill>
              </a:rPr>
              <a:t>Sources of expert advice and mediation </a:t>
            </a:r>
            <a:r>
              <a:rPr lang="en-US" sz="1999" dirty="0">
                <a:solidFill>
                  <a:schemeClr val="tx1">
                    <a:lumMod val="75000"/>
                    <a:lumOff val="25000"/>
                  </a:schemeClr>
                </a:solidFill>
              </a:rPr>
              <a:t>on conflict issues (Comprehension)</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8</a:t>
            </a:fld>
            <a:endParaRPr lang="en-US" altLang="en-US"/>
          </a:p>
        </p:txBody>
      </p:sp>
    </p:spTree>
  </p:cSld>
  <p:clrMapOvr>
    <a:masterClrMapping/>
  </p:clrMapOvr>
  <p:transition spd="med">
    <p:fad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2" y="85567"/>
            <a:ext cx="10055225" cy="1449387"/>
          </a:xfrm>
        </p:spPr>
        <p:txBody>
          <a:bodyPr>
            <a:normAutofit/>
          </a:bodyPr>
          <a:lstStyle/>
          <a:p>
            <a:r>
              <a:rPr lang="en-US" dirty="0"/>
              <a:t>Formal template for presentation, letterheads and emails format</a:t>
            </a:r>
          </a:p>
        </p:txBody>
      </p:sp>
      <p:sp>
        <p:nvSpPr>
          <p:cNvPr id="3" name="Content Placeholder 2"/>
          <p:cNvSpPr>
            <a:spLocks noGrp="1"/>
          </p:cNvSpPr>
          <p:nvPr>
            <p:ph idx="1"/>
          </p:nvPr>
        </p:nvSpPr>
        <p:spPr>
          <a:xfrm>
            <a:off x="1096963" y="1846263"/>
            <a:ext cx="10026649" cy="4478337"/>
          </a:xfrm>
        </p:spPr>
        <p:txBody>
          <a:bodyPr/>
          <a:lstStyle/>
          <a:p>
            <a:r>
              <a:rPr lang="en-US" dirty="0" smtClean="0"/>
              <a:t>E-mail:</a:t>
            </a:r>
          </a:p>
          <a:p>
            <a:r>
              <a:rPr lang="en-US" dirty="0" smtClean="0"/>
              <a:t>This may </a:t>
            </a:r>
            <a:r>
              <a:rPr lang="en-US" dirty="0"/>
              <a:t>be the quick and convenient way to relay daily business messages, but the printed business letter is still the preferred way to convey important information. </a:t>
            </a:r>
            <a:r>
              <a:rPr lang="en-US" dirty="0" smtClean="0"/>
              <a:t>To </a:t>
            </a:r>
            <a:r>
              <a:rPr lang="en-US" dirty="0"/>
              <a:t>make sure you are writing the most professional and effective letter possible, use the business letter format and template below and follow these basic business letter-writing</a:t>
            </a:r>
            <a:r>
              <a:rPr lang="en-US" dirty="0" smtClean="0"/>
              <a:t>.</a:t>
            </a:r>
          </a:p>
          <a:p>
            <a:r>
              <a:rPr lang="en-US" dirty="0" smtClean="0"/>
              <a:t>Letterheads:</a:t>
            </a:r>
          </a:p>
          <a:p>
            <a:pPr algn="just"/>
            <a:r>
              <a:rPr lang="en-US" dirty="0" smtClean="0"/>
              <a:t>Business </a:t>
            </a:r>
            <a:r>
              <a:rPr lang="en-US" dirty="0"/>
              <a:t>letter is a representation of your company, so you want it to look distinctive and immediately communicate "high quality." For a convenient and economical alternative to using traditional preprinted letterhead, try using our contemporary letterhead and envelope design templates. </a:t>
            </a:r>
            <a:endParaRPr lang="en-US" dirty="0" smtClean="0"/>
          </a:p>
          <a:p>
            <a:pPr algn="just"/>
            <a:r>
              <a:rPr lang="en-US" dirty="0" smtClean="0"/>
              <a:t>Presentation:</a:t>
            </a:r>
          </a:p>
          <a:p>
            <a:pPr algn="just"/>
            <a:r>
              <a:rPr lang="en-US" dirty="0" smtClean="0"/>
              <a:t>Effective presentations should be made through power point presentation, oral presentation and audio visual presentations.</a:t>
            </a:r>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80</a:t>
            </a:fld>
            <a:endParaRPr lang="en-US" altLang="en-US"/>
          </a:p>
        </p:txBody>
      </p:sp>
    </p:spTree>
  </p:cSld>
  <p:clrMapOvr>
    <a:masterClrMapping/>
  </p:clrMapOvr>
  <p:transition spd="med">
    <p:fad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a:t>
            </a:r>
            <a:r>
              <a:rPr lang="en-US" dirty="0"/>
              <a:t>policies and </a:t>
            </a:r>
            <a:r>
              <a:rPr lang="en-US" dirty="0" smtClean="0"/>
              <a:t>procedures</a:t>
            </a:r>
            <a:r>
              <a:rPr lang="en-US" dirty="0"/>
              <a:t/>
            </a:r>
            <a:br>
              <a:rPr lang="en-US" dirty="0"/>
            </a:br>
            <a:endParaRPr lang="en-US" dirty="0"/>
          </a:p>
        </p:txBody>
      </p:sp>
      <p:sp>
        <p:nvSpPr>
          <p:cNvPr id="3" name="Content Placeholder 2"/>
          <p:cNvSpPr>
            <a:spLocks noGrp="1"/>
          </p:cNvSpPr>
          <p:nvPr>
            <p:ph idx="1"/>
          </p:nvPr>
        </p:nvSpPr>
        <p:spPr/>
        <p:txBody>
          <a:bodyPr/>
          <a:lstStyle/>
          <a:p>
            <a:endParaRPr lang="en-US" sz="2400" dirty="0" smtClean="0"/>
          </a:p>
          <a:p>
            <a:r>
              <a:rPr lang="en-US" sz="2400" dirty="0" smtClean="0"/>
              <a:t>o </a:t>
            </a:r>
            <a:r>
              <a:rPr lang="en-US" sz="2400" dirty="0"/>
              <a:t>Formal template for presentation, letterheads and emails format</a:t>
            </a:r>
          </a:p>
          <a:p>
            <a:r>
              <a:rPr lang="en-US" sz="2400" dirty="0"/>
              <a:t>o Order and flow of communication to follow within the </a:t>
            </a:r>
            <a:r>
              <a:rPr lang="en-US" sz="2400" dirty="0" err="1"/>
              <a:t>organisation</a:t>
            </a:r>
            <a:endParaRPr lang="en-US" sz="2400" dirty="0"/>
          </a:p>
          <a:p>
            <a:r>
              <a:rPr lang="en-US" sz="2400" dirty="0"/>
              <a:t>o Objective of the communication and message content</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81</a:t>
            </a:fld>
            <a:endParaRPr lang="en-US" altLang="en-US"/>
          </a:p>
        </p:txBody>
      </p:sp>
    </p:spTree>
    <p:extLst>
      <p:ext uri="{BB962C8B-B14F-4D97-AF65-F5344CB8AC3E}">
        <p14:creationId xmlns:p14="http://schemas.microsoft.com/office/powerpoint/2010/main" val="1221323751"/>
      </p:ext>
    </p:extLst>
  </p:cSld>
  <p:clrMapOvr>
    <a:masterClrMapping/>
  </p:clrMapOvr>
  <p:transition spd="med">
    <p:fad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Industry practices and </a:t>
            </a:r>
            <a:r>
              <a:rPr lang="en-US" dirty="0" smtClean="0"/>
              <a:t>norms</a:t>
            </a:r>
            <a:endParaRPr lang="en-US" dirty="0"/>
          </a:p>
        </p:txBody>
      </p:sp>
      <p:sp>
        <p:nvSpPr>
          <p:cNvPr id="3" name="Content Placeholder 2"/>
          <p:cNvSpPr>
            <a:spLocks noGrp="1"/>
          </p:cNvSpPr>
          <p:nvPr>
            <p:ph idx="1"/>
          </p:nvPr>
        </p:nvSpPr>
        <p:spPr/>
        <p:txBody>
          <a:bodyPr/>
          <a:lstStyle/>
          <a:p>
            <a:r>
              <a:rPr lang="en-US" sz="2400" dirty="0" smtClean="0"/>
              <a:t>Industry practices and norms in communication including;</a:t>
            </a:r>
          </a:p>
          <a:p>
            <a:pPr>
              <a:buFont typeface="Wingdings" panose="05000000000000000000" pitchFamily="2" charset="2"/>
              <a:buChar char="q"/>
            </a:pPr>
            <a:r>
              <a:rPr lang="en-US" sz="2400" dirty="0"/>
              <a:t> </a:t>
            </a:r>
            <a:r>
              <a:rPr lang="en-US" sz="2400" dirty="0" smtClean="0"/>
              <a:t>new employee orientation</a:t>
            </a:r>
          </a:p>
          <a:p>
            <a:pPr>
              <a:buFont typeface="Wingdings" panose="05000000000000000000" pitchFamily="2" charset="2"/>
              <a:buChar char="q"/>
            </a:pPr>
            <a:r>
              <a:rPr lang="en-US" sz="2400" dirty="0"/>
              <a:t> </a:t>
            </a:r>
            <a:r>
              <a:rPr lang="en-US" sz="2400" dirty="0" smtClean="0"/>
              <a:t>distribution of organizational </a:t>
            </a:r>
            <a:r>
              <a:rPr lang="en-US" sz="2400" dirty="0"/>
              <a:t>rules include explicit policy </a:t>
            </a:r>
            <a:r>
              <a:rPr lang="en-US" sz="2400" dirty="0" smtClean="0"/>
              <a:t>statements</a:t>
            </a:r>
          </a:p>
          <a:p>
            <a:pPr>
              <a:buFont typeface="Wingdings" panose="05000000000000000000" pitchFamily="2" charset="2"/>
              <a:buChar char="q"/>
            </a:pPr>
            <a:r>
              <a:rPr lang="en-US" sz="2400" dirty="0"/>
              <a:t> </a:t>
            </a:r>
            <a:r>
              <a:rPr lang="en-US" sz="2400" dirty="0" smtClean="0"/>
              <a:t>displaying poster, notices in the notice boards</a:t>
            </a:r>
          </a:p>
          <a:p>
            <a:pPr>
              <a:buFont typeface="Wingdings" panose="05000000000000000000" pitchFamily="2" charset="2"/>
              <a:buChar char="q"/>
            </a:pPr>
            <a:r>
              <a:rPr lang="en-US" sz="2400" dirty="0"/>
              <a:t> </a:t>
            </a:r>
            <a:r>
              <a:rPr lang="en-US" sz="2400" dirty="0" smtClean="0"/>
              <a:t>issuing news letters</a:t>
            </a:r>
            <a:endParaRPr lang="en-US" sz="2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82</a:t>
            </a:fld>
            <a:endParaRPr lang="en-US" altLang="en-US"/>
          </a:p>
        </p:txBody>
      </p:sp>
    </p:spTree>
  </p:cSld>
  <p:clrMapOvr>
    <a:masterClrMapping/>
  </p:clrMapOvr>
  <p:transition spd="med">
    <p:fad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370" y="277019"/>
            <a:ext cx="10055225" cy="1449387"/>
          </a:xfrm>
        </p:spPr>
        <p:txBody>
          <a:bodyPr>
            <a:normAutofit/>
          </a:bodyPr>
          <a:lstStyle/>
          <a:p>
            <a:r>
              <a:rPr lang="en-US" sz="4400" dirty="0"/>
              <a:t>Legislative or legal provisions and </a:t>
            </a:r>
            <a:r>
              <a:rPr lang="en-US" sz="4400" dirty="0" smtClean="0"/>
              <a:t>standards</a:t>
            </a:r>
            <a:endParaRPr lang="en-US" sz="4400" dirty="0"/>
          </a:p>
        </p:txBody>
      </p:sp>
      <p:sp>
        <p:nvSpPr>
          <p:cNvPr id="3" name="Content Placeholder 2"/>
          <p:cNvSpPr>
            <a:spLocks noGrp="1"/>
          </p:cNvSpPr>
          <p:nvPr>
            <p:ph idx="1"/>
          </p:nvPr>
        </p:nvSpPr>
        <p:spPr>
          <a:xfrm>
            <a:off x="1217613" y="1909446"/>
            <a:ext cx="10055225" cy="4022725"/>
          </a:xfrm>
        </p:spPr>
        <p:txBody>
          <a:bodyPr/>
          <a:lstStyle/>
          <a:p>
            <a:r>
              <a:rPr lang="en-US" sz="2400" dirty="0" smtClean="0"/>
              <a:t>Industry standard for communicating Legislative or legal provisions including;</a:t>
            </a:r>
          </a:p>
          <a:p>
            <a:pPr>
              <a:buFont typeface="Wingdings" panose="05000000000000000000" pitchFamily="2" charset="2"/>
              <a:buChar char="q"/>
            </a:pPr>
            <a:r>
              <a:rPr lang="en-US" sz="2400" dirty="0"/>
              <a:t> </a:t>
            </a:r>
            <a:r>
              <a:rPr lang="en-US" sz="2400" dirty="0" smtClean="0"/>
              <a:t>Keep the legal register in the company</a:t>
            </a:r>
          </a:p>
          <a:p>
            <a:pPr>
              <a:buFont typeface="Wingdings" panose="05000000000000000000" pitchFamily="2" charset="2"/>
              <a:buChar char="q"/>
            </a:pPr>
            <a:r>
              <a:rPr lang="en-US" sz="2400" dirty="0"/>
              <a:t> </a:t>
            </a:r>
            <a:r>
              <a:rPr lang="en-US" sz="2400" dirty="0" smtClean="0"/>
              <a:t>Inform the legal provisions applicable in the orientation training</a:t>
            </a:r>
          </a:p>
          <a:p>
            <a:pPr>
              <a:buFont typeface="Wingdings" panose="05000000000000000000" pitchFamily="2" charset="2"/>
              <a:buChar char="q"/>
            </a:pPr>
            <a:r>
              <a:rPr lang="en-US" sz="2400" dirty="0"/>
              <a:t> </a:t>
            </a:r>
            <a:r>
              <a:rPr lang="en-US" sz="2400" dirty="0" smtClean="0"/>
              <a:t>Explain applicable  legal provisions and its importance in committee meetings</a:t>
            </a:r>
          </a:p>
          <a:p>
            <a:pPr>
              <a:buFont typeface="Wingdings" panose="05000000000000000000" pitchFamily="2" charset="2"/>
              <a:buChar char="q"/>
            </a:pPr>
            <a:r>
              <a:rPr lang="en-US" sz="2400" dirty="0"/>
              <a:t> </a:t>
            </a:r>
            <a:r>
              <a:rPr lang="en-US" sz="2400" dirty="0" smtClean="0"/>
              <a:t>Legal update information through email, notices, newsletters</a:t>
            </a:r>
            <a:endParaRPr lang="en-US" sz="2400"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83</a:t>
            </a:fld>
            <a:endParaRPr lang="en-US" altLang="en-US"/>
          </a:p>
        </p:txBody>
      </p:sp>
    </p:spTree>
  </p:cSld>
  <p:clrMapOvr>
    <a:masterClrMapping/>
  </p:clrMapOvr>
  <p:transition spd="med">
    <p:fad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7</a:t>
            </a:r>
            <a:endParaRPr lang="en-US" sz="5400" dirty="0"/>
          </a:p>
        </p:txBody>
      </p:sp>
      <p:sp>
        <p:nvSpPr>
          <p:cNvPr id="3" name="Content Placeholder 2"/>
          <p:cNvSpPr>
            <a:spLocks noGrp="1"/>
          </p:cNvSpPr>
          <p:nvPr>
            <p:ph idx="1"/>
          </p:nvPr>
        </p:nvSpPr>
        <p:spPr>
          <a:xfrm>
            <a:off x="4686721" y="685800"/>
            <a:ext cx="6490549" cy="5257800"/>
          </a:xfrm>
        </p:spPr>
        <p:txBody>
          <a:bodyPr/>
          <a:lstStyle/>
          <a:p>
            <a:r>
              <a:rPr lang="en-US" dirty="0" smtClean="0"/>
              <a:t>Ways </a:t>
            </a:r>
            <a:r>
              <a:rPr lang="en-US" dirty="0"/>
              <a:t>to determine whether communication techniques and tools suit the different communication styles of people, which may include asking the following questions</a:t>
            </a:r>
            <a:r>
              <a:rPr lang="en-US" dirty="0" smtClean="0"/>
              <a:t>:</a:t>
            </a:r>
          </a:p>
          <a:p>
            <a:r>
              <a:rPr lang="en-US" dirty="0"/>
              <a:t>• What is the message about</a:t>
            </a:r>
          </a:p>
          <a:p>
            <a:r>
              <a:rPr lang="en-US" dirty="0"/>
              <a:t>• Who is the person message is to be conveyed to</a:t>
            </a:r>
          </a:p>
          <a:p>
            <a:r>
              <a:rPr lang="en-US" dirty="0"/>
              <a:t>• What is the preferred mode of communication of the person </a:t>
            </a:r>
          </a:p>
          <a:p>
            <a:r>
              <a:rPr lang="en-US" dirty="0"/>
              <a:t>    the message is intended for</a:t>
            </a:r>
          </a:p>
          <a:p>
            <a:r>
              <a:rPr lang="en-US" dirty="0"/>
              <a:t>• Where is message to be conveyed or what is the setting for   </a:t>
            </a:r>
          </a:p>
          <a:p>
            <a:r>
              <a:rPr lang="en-US" dirty="0"/>
              <a:t>    message to be conveyed</a:t>
            </a:r>
          </a:p>
          <a:p>
            <a:r>
              <a:rPr lang="en-US" dirty="0"/>
              <a:t>• When is message to be conveyed</a:t>
            </a:r>
          </a:p>
          <a:p>
            <a:endParaRPr lang="en-US" dirty="0"/>
          </a:p>
          <a:p>
            <a:endParaRPr lang="en-US" dirty="0"/>
          </a:p>
        </p:txBody>
      </p:sp>
      <p:sp>
        <p:nvSpPr>
          <p:cNvPr id="21509" name="Text Placeholder 14"/>
          <p:cNvSpPr>
            <a:spLocks noGrp="1"/>
          </p:cNvSpPr>
          <p:nvPr>
            <p:ph type="body" sz="half" idx="2"/>
          </p:nvPr>
        </p:nvSpPr>
        <p:spPr/>
        <p:txBody>
          <a:bodyPr rtlCol="0" anchorCtr="1">
            <a:normAutofit lnSpcReduction="10000"/>
          </a:bodyPr>
          <a:lstStyle/>
          <a:p>
            <a:pPr defTabSz="914126" eaLnBrk="1" fontAlgn="auto" hangingPunct="1">
              <a:defRPr/>
            </a:pPr>
            <a:r>
              <a:rPr lang="en-US" sz="3200" b="1" dirty="0">
                <a:solidFill>
                  <a:schemeClr val="tx1"/>
                </a:solidFill>
              </a:rPr>
              <a:t>Ways that various types of diversity issues affect one’s communication and negotiation with others in the workplace </a:t>
            </a:r>
            <a:endParaRPr lang="en-US" b="1" dirty="0" smtClean="0"/>
          </a:p>
        </p:txBody>
      </p:sp>
      <p:sp>
        <p:nvSpPr>
          <p:cNvPr id="55302" name="Date Placeholder 6"/>
          <p:cNvSpPr>
            <a:spLocks noGrp="1"/>
          </p:cNvSpPr>
          <p:nvPr>
            <p:ph type="dt" sz="half"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E299A3D0-9668-48C4-8810-4EE94800EE62}" type="slidenum">
              <a:rPr lang="en-US" altLang="en-US">
                <a:solidFill>
                  <a:schemeClr val="tx2"/>
                </a:solidFill>
              </a:rPr>
              <a:pPr eaLnBrk="1" hangingPunct="1"/>
              <a:t>84</a:t>
            </a:fld>
            <a:endParaRPr lang="en-US" altLang="en-US">
              <a:solidFill>
                <a:schemeClr val="tx2"/>
              </a:solidFill>
            </a:endParaRPr>
          </a:p>
        </p:txBody>
      </p:sp>
    </p:spTree>
  </p:cSld>
  <p:clrMapOvr>
    <a:masterClrMapping/>
  </p:clrMapOvr>
  <p:transition spd="med">
    <p:fade/>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Ways to determine </a:t>
            </a:r>
            <a:r>
              <a:rPr lang="en-US" dirty="0" smtClean="0"/>
              <a:t>Suitability of  </a:t>
            </a:r>
            <a:r>
              <a:rPr lang="en-US" dirty="0"/>
              <a:t>communication techniques and tools </a:t>
            </a:r>
            <a:r>
              <a:rPr lang="en-US" dirty="0" smtClean="0"/>
              <a:t> </a:t>
            </a:r>
            <a:endParaRPr lang="en-US" dirty="0"/>
          </a:p>
        </p:txBody>
      </p:sp>
      <p:sp>
        <p:nvSpPr>
          <p:cNvPr id="6" name="Content Placeholder 5"/>
          <p:cNvSpPr>
            <a:spLocks noGrp="1"/>
          </p:cNvSpPr>
          <p:nvPr>
            <p:ph idx="1"/>
          </p:nvPr>
        </p:nvSpPr>
        <p:spPr/>
        <p:txBody>
          <a:bodyPr/>
          <a:lstStyle/>
          <a:p>
            <a:r>
              <a:rPr lang="en-US" sz="2000" dirty="0" smtClean="0"/>
              <a:t>Ways </a:t>
            </a:r>
            <a:r>
              <a:rPr lang="en-US" sz="2000" dirty="0"/>
              <a:t>to determine whether communication techniques and tools suit the different communication styles of people, which may include asking the following questions:</a:t>
            </a:r>
          </a:p>
          <a:p>
            <a:r>
              <a:rPr lang="en-US" sz="2000" dirty="0"/>
              <a:t>• What is the message </a:t>
            </a:r>
            <a:r>
              <a:rPr lang="en-US" sz="2000" dirty="0" smtClean="0"/>
              <a:t>about</a:t>
            </a:r>
            <a:endParaRPr lang="en-US" sz="20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85</a:t>
            </a:fld>
            <a:endParaRPr lang="en-US" altLang="en-US"/>
          </a:p>
        </p:txBody>
      </p:sp>
    </p:spTree>
    <p:extLst>
      <p:ext uri="{BB962C8B-B14F-4D97-AF65-F5344CB8AC3E}">
        <p14:creationId xmlns:p14="http://schemas.microsoft.com/office/powerpoint/2010/main" val="692318344"/>
      </p:ext>
    </p:extLst>
  </p:cSld>
  <p:clrMapOvr>
    <a:masterClrMapping/>
  </p:clrMapOvr>
  <p:transition spd="med">
    <p:fad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Ways to determine </a:t>
            </a:r>
            <a:r>
              <a:rPr lang="en-US" dirty="0" smtClean="0"/>
              <a:t>Suitability of  </a:t>
            </a:r>
            <a:r>
              <a:rPr lang="en-US" dirty="0"/>
              <a:t>communication techniques and tools </a:t>
            </a:r>
            <a:r>
              <a:rPr lang="en-US" dirty="0" smtClean="0"/>
              <a:t> </a:t>
            </a:r>
            <a:endParaRPr lang="en-US" dirty="0"/>
          </a:p>
        </p:txBody>
      </p:sp>
      <p:sp>
        <p:nvSpPr>
          <p:cNvPr id="6" name="Content Placeholder 5"/>
          <p:cNvSpPr>
            <a:spLocks noGrp="1"/>
          </p:cNvSpPr>
          <p:nvPr>
            <p:ph idx="1"/>
          </p:nvPr>
        </p:nvSpPr>
        <p:spPr/>
        <p:txBody>
          <a:bodyPr/>
          <a:lstStyle/>
          <a:p>
            <a:r>
              <a:rPr lang="en-US" sz="2400" dirty="0" smtClean="0"/>
              <a:t>Ways </a:t>
            </a:r>
            <a:r>
              <a:rPr lang="en-US" sz="2400" dirty="0"/>
              <a:t>to determine whether communication techniques and tools suit the different communication styles of people, which may include asking the following questions:</a:t>
            </a:r>
          </a:p>
          <a:p>
            <a:r>
              <a:rPr lang="en-US" sz="2400" dirty="0" smtClean="0"/>
              <a:t>• </a:t>
            </a:r>
            <a:r>
              <a:rPr lang="en-US" sz="2400" dirty="0"/>
              <a:t>Who is the person message is to be conveyed </a:t>
            </a:r>
            <a:r>
              <a:rPr lang="en-US" sz="2400" dirty="0" smtClean="0"/>
              <a:t>to</a:t>
            </a:r>
            <a:endParaRPr lang="en-US" sz="24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86</a:t>
            </a:fld>
            <a:endParaRPr lang="en-US" altLang="en-US"/>
          </a:p>
        </p:txBody>
      </p:sp>
    </p:spTree>
    <p:extLst>
      <p:ext uri="{BB962C8B-B14F-4D97-AF65-F5344CB8AC3E}">
        <p14:creationId xmlns:p14="http://schemas.microsoft.com/office/powerpoint/2010/main" val="1673100123"/>
      </p:ext>
    </p:extLst>
  </p:cSld>
  <p:clrMapOvr>
    <a:masterClrMapping/>
  </p:clrMapOvr>
  <p:transition spd="med">
    <p:fad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Ways to determine </a:t>
            </a:r>
            <a:r>
              <a:rPr lang="en-US" dirty="0" smtClean="0"/>
              <a:t>Suitability of  </a:t>
            </a:r>
            <a:r>
              <a:rPr lang="en-US" dirty="0"/>
              <a:t>communication techniques and tools </a:t>
            </a:r>
            <a:r>
              <a:rPr lang="en-US" dirty="0" smtClean="0"/>
              <a:t> </a:t>
            </a:r>
            <a:endParaRPr lang="en-US" dirty="0"/>
          </a:p>
        </p:txBody>
      </p:sp>
      <p:sp>
        <p:nvSpPr>
          <p:cNvPr id="6" name="Content Placeholder 5"/>
          <p:cNvSpPr>
            <a:spLocks noGrp="1"/>
          </p:cNvSpPr>
          <p:nvPr>
            <p:ph idx="1"/>
          </p:nvPr>
        </p:nvSpPr>
        <p:spPr/>
        <p:txBody>
          <a:bodyPr/>
          <a:lstStyle/>
          <a:p>
            <a:r>
              <a:rPr lang="en-US" sz="2400" dirty="0" smtClean="0"/>
              <a:t>Ways </a:t>
            </a:r>
            <a:r>
              <a:rPr lang="en-US" sz="2400" dirty="0"/>
              <a:t>to determine whether communication techniques and tools suit the different communication styles of people, which may include asking the following questions:</a:t>
            </a:r>
          </a:p>
          <a:p>
            <a:r>
              <a:rPr lang="en-US" sz="2400" dirty="0" smtClean="0"/>
              <a:t>• </a:t>
            </a:r>
            <a:r>
              <a:rPr lang="en-US" sz="2400" dirty="0"/>
              <a:t>What is the preferred mode of communication of the person </a:t>
            </a:r>
            <a:r>
              <a:rPr lang="en-US" sz="2400" dirty="0" smtClean="0"/>
              <a:t>the </a:t>
            </a:r>
            <a:r>
              <a:rPr lang="en-US" sz="2400" dirty="0"/>
              <a:t>message is intended </a:t>
            </a:r>
            <a:r>
              <a:rPr lang="en-US" sz="2400" dirty="0" smtClean="0"/>
              <a:t>for</a:t>
            </a:r>
            <a:endParaRPr lang="en-US" sz="24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87</a:t>
            </a:fld>
            <a:endParaRPr lang="en-US" altLang="en-US"/>
          </a:p>
        </p:txBody>
      </p:sp>
    </p:spTree>
    <p:extLst>
      <p:ext uri="{BB962C8B-B14F-4D97-AF65-F5344CB8AC3E}">
        <p14:creationId xmlns:p14="http://schemas.microsoft.com/office/powerpoint/2010/main" val="1358039168"/>
      </p:ext>
    </p:extLst>
  </p:cSld>
  <p:clrMapOvr>
    <a:masterClrMapping/>
  </p:clrMapOvr>
  <p:transition spd="med">
    <p:fad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Ways to determine </a:t>
            </a:r>
            <a:r>
              <a:rPr lang="en-US" dirty="0" smtClean="0"/>
              <a:t>Suitability of  </a:t>
            </a:r>
            <a:r>
              <a:rPr lang="en-US" dirty="0"/>
              <a:t>communication techniques and tools </a:t>
            </a:r>
            <a:r>
              <a:rPr lang="en-US" dirty="0" smtClean="0"/>
              <a:t> </a:t>
            </a:r>
            <a:endParaRPr lang="en-US" dirty="0"/>
          </a:p>
        </p:txBody>
      </p:sp>
      <p:sp>
        <p:nvSpPr>
          <p:cNvPr id="6" name="Content Placeholder 5"/>
          <p:cNvSpPr>
            <a:spLocks noGrp="1"/>
          </p:cNvSpPr>
          <p:nvPr>
            <p:ph idx="1"/>
          </p:nvPr>
        </p:nvSpPr>
        <p:spPr/>
        <p:txBody>
          <a:bodyPr/>
          <a:lstStyle/>
          <a:p>
            <a:r>
              <a:rPr lang="en-US" sz="2400" dirty="0" smtClean="0"/>
              <a:t>Ways </a:t>
            </a:r>
            <a:r>
              <a:rPr lang="en-US" sz="2400" dirty="0"/>
              <a:t>to determine whether communication techniques and tools suit the different communication styles of people, which may include asking the following questions:</a:t>
            </a:r>
          </a:p>
          <a:p>
            <a:r>
              <a:rPr lang="en-US" sz="2400" dirty="0" smtClean="0"/>
              <a:t>• </a:t>
            </a:r>
            <a:r>
              <a:rPr lang="en-US" sz="2400" dirty="0"/>
              <a:t>Where is message to be conveyed or what is the setting for </a:t>
            </a:r>
            <a:r>
              <a:rPr lang="en-US" sz="2400" dirty="0" smtClean="0"/>
              <a:t>message </a:t>
            </a:r>
            <a:r>
              <a:rPr lang="en-US" sz="2400" dirty="0"/>
              <a:t>to be </a:t>
            </a:r>
            <a:r>
              <a:rPr lang="en-US" sz="2400" dirty="0" smtClean="0"/>
              <a:t>conveyed</a:t>
            </a:r>
            <a:endParaRPr lang="en-US" sz="24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88</a:t>
            </a:fld>
            <a:endParaRPr lang="en-US" altLang="en-US"/>
          </a:p>
        </p:txBody>
      </p:sp>
    </p:spTree>
    <p:extLst>
      <p:ext uri="{BB962C8B-B14F-4D97-AF65-F5344CB8AC3E}">
        <p14:creationId xmlns:p14="http://schemas.microsoft.com/office/powerpoint/2010/main" val="641439583"/>
      </p:ext>
    </p:extLst>
  </p:cSld>
  <p:clrMapOvr>
    <a:masterClrMapping/>
  </p:clrMapOvr>
  <p:transition spd="med">
    <p:fad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Ways to determine </a:t>
            </a:r>
            <a:r>
              <a:rPr lang="en-US" dirty="0" smtClean="0"/>
              <a:t>Suitability of  </a:t>
            </a:r>
            <a:r>
              <a:rPr lang="en-US" dirty="0"/>
              <a:t>communication techniques and tools </a:t>
            </a:r>
            <a:r>
              <a:rPr lang="en-US" dirty="0" smtClean="0"/>
              <a:t> </a:t>
            </a:r>
            <a:endParaRPr lang="en-US" dirty="0"/>
          </a:p>
        </p:txBody>
      </p:sp>
      <p:sp>
        <p:nvSpPr>
          <p:cNvPr id="6" name="Content Placeholder 5"/>
          <p:cNvSpPr>
            <a:spLocks noGrp="1"/>
          </p:cNvSpPr>
          <p:nvPr>
            <p:ph idx="1"/>
          </p:nvPr>
        </p:nvSpPr>
        <p:spPr/>
        <p:txBody>
          <a:bodyPr/>
          <a:lstStyle/>
          <a:p>
            <a:r>
              <a:rPr lang="en-US" sz="2400" dirty="0" smtClean="0"/>
              <a:t>Ways </a:t>
            </a:r>
            <a:r>
              <a:rPr lang="en-US" sz="2400" dirty="0"/>
              <a:t>to determine whether communication techniques and tools suit the different communication styles of people, which may include asking the following questions:</a:t>
            </a:r>
          </a:p>
          <a:p>
            <a:r>
              <a:rPr lang="en-US" sz="2400" dirty="0" smtClean="0"/>
              <a:t>• </a:t>
            </a:r>
            <a:r>
              <a:rPr lang="en-US" sz="2400" dirty="0"/>
              <a:t>When is message to be conveyed</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0C37F5D2-7EC0-4C0E-A030-59EC2564C4E4}" type="slidenum">
              <a:rPr lang="en-US" altLang="en-US" smtClean="0"/>
              <a:pPr/>
              <a:t>89</a:t>
            </a:fld>
            <a:endParaRPr lang="en-US" altLang="en-US"/>
          </a:p>
        </p:txBody>
      </p:sp>
    </p:spTree>
    <p:extLst>
      <p:ext uri="{BB962C8B-B14F-4D97-AF65-F5344CB8AC3E}">
        <p14:creationId xmlns:p14="http://schemas.microsoft.com/office/powerpoint/2010/main" val="247911478"/>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1</a:t>
            </a:r>
            <a:endParaRPr lang="en-US" sz="5400" dirty="0"/>
          </a:p>
        </p:txBody>
      </p:sp>
      <p:sp>
        <p:nvSpPr>
          <p:cNvPr id="21509" name="Text Placeholder 14"/>
          <p:cNvSpPr>
            <a:spLocks noGrp="1"/>
          </p:cNvSpPr>
          <p:nvPr>
            <p:ph type="body" sz="half" idx="2"/>
          </p:nvPr>
        </p:nvSpPr>
        <p:spPr>
          <a:xfrm>
            <a:off x="457200" y="2925763"/>
            <a:ext cx="3198813" cy="2255837"/>
          </a:xfrm>
        </p:spPr>
        <p:txBody>
          <a:bodyPr rtlCol="0" anchorCtr="1">
            <a:normAutofit fontScale="92500" lnSpcReduction="20000"/>
          </a:bodyPr>
          <a:lstStyle/>
          <a:p>
            <a:pPr defTabSz="914126" eaLnBrk="1" fontAlgn="auto" hangingPunct="1">
              <a:defRPr/>
            </a:pPr>
            <a:r>
              <a:rPr lang="en-US" sz="3200" b="1" dirty="0">
                <a:solidFill>
                  <a:schemeClr val="tx1"/>
                </a:solidFill>
              </a:rPr>
              <a:t>Aspects to consider when maintaining channels of communication at the workplace </a:t>
            </a:r>
            <a:endParaRPr lang="en-US" b="1" dirty="0" smtClean="0"/>
          </a:p>
        </p:txBody>
      </p:sp>
      <p:sp>
        <p:nvSpPr>
          <p:cNvPr id="15366"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52DD60C-A046-497E-B1B5-FB522DE73CC1}" type="slidenum">
              <a:rPr lang="en-US" altLang="en-US">
                <a:solidFill>
                  <a:schemeClr val="tx2"/>
                </a:solidFill>
              </a:rPr>
              <a:pPr eaLnBrk="1" hangingPunct="1"/>
              <a:t>9</a:t>
            </a:fld>
            <a:endParaRPr lang="en-US" altLang="en-US">
              <a:solidFill>
                <a:schemeClr val="tx2"/>
              </a:solidFill>
            </a:endParaRPr>
          </a:p>
        </p:txBody>
      </p:sp>
      <p:sp>
        <p:nvSpPr>
          <p:cNvPr id="3" name="Content Placeholder 2"/>
          <p:cNvSpPr>
            <a:spLocks noGrp="1"/>
          </p:cNvSpPr>
          <p:nvPr>
            <p:ph idx="1"/>
          </p:nvPr>
        </p:nvSpPr>
        <p:spPr>
          <a:xfrm>
            <a:off x="4341812" y="2438400"/>
            <a:ext cx="7543801" cy="4038600"/>
          </a:xfrm>
        </p:spPr>
        <p:txBody>
          <a:bodyPr rtlCol="0">
            <a:normAutofit/>
          </a:bodyPr>
          <a:lstStyle/>
          <a:p>
            <a:pPr algn="just"/>
            <a:r>
              <a:rPr lang="en-US" sz="2800" dirty="0" smtClean="0"/>
              <a:t>Communicate </a:t>
            </a:r>
            <a:r>
              <a:rPr lang="en-US" sz="2800" i="1" dirty="0" err="1"/>
              <a:t>organisational</a:t>
            </a:r>
            <a:r>
              <a:rPr lang="en-US" sz="2800" i="1" dirty="0"/>
              <a:t> communication policies and procedures </a:t>
            </a:r>
            <a:r>
              <a:rPr lang="en-US" sz="2800" dirty="0"/>
              <a:t>to </a:t>
            </a:r>
            <a:r>
              <a:rPr lang="en-US" sz="2800" dirty="0" smtClean="0"/>
              <a:t>staff and </a:t>
            </a:r>
            <a:r>
              <a:rPr lang="en-US" sz="2800" dirty="0"/>
              <a:t>monitor their compliance</a:t>
            </a:r>
            <a:endParaRPr lang="en-US" sz="2800" b="1" dirty="0">
              <a:solidFill>
                <a:schemeClr val="tx1"/>
              </a:solidFill>
            </a:endParaRPr>
          </a:p>
        </p:txBody>
      </p:sp>
    </p:spTree>
  </p:cSld>
  <p:clrMapOvr>
    <a:masterClrMapping/>
  </p:clrMapOvr>
  <p:transition spd="med">
    <p:fade/>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96964" y="228600"/>
            <a:ext cx="10252074" cy="1449387"/>
          </a:xfrm>
        </p:spPr>
        <p:txBody>
          <a:bodyPr>
            <a:normAutofit/>
          </a:bodyPr>
          <a:lstStyle/>
          <a:p>
            <a:r>
              <a:rPr lang="en-US" sz="3600" dirty="0" smtClean="0"/>
              <a:t> </a:t>
            </a:r>
            <a:r>
              <a:rPr lang="en-US" sz="3600" dirty="0"/>
              <a:t>Application of communication techniques and tools to suit different communication styles of </a:t>
            </a:r>
            <a:r>
              <a:rPr lang="en-US" sz="3600" dirty="0" smtClean="0"/>
              <a:t>people</a:t>
            </a:r>
            <a:endParaRPr lang="en-US" sz="3600" dirty="0"/>
          </a:p>
        </p:txBody>
      </p:sp>
      <p:sp>
        <p:nvSpPr>
          <p:cNvPr id="6" name="Content Placeholder 5"/>
          <p:cNvSpPr>
            <a:spLocks noGrp="1"/>
          </p:cNvSpPr>
          <p:nvPr>
            <p:ph idx="1"/>
          </p:nvPr>
        </p:nvSpPr>
        <p:spPr/>
        <p:txBody>
          <a:bodyPr/>
          <a:lstStyle/>
          <a:p>
            <a:r>
              <a:rPr lang="en-US" sz="2400" dirty="0"/>
              <a:t>• Subordinates</a:t>
            </a:r>
          </a:p>
          <a:p>
            <a:r>
              <a:rPr lang="en-US" sz="2400" dirty="0"/>
              <a:t>• Colleagues</a:t>
            </a:r>
          </a:p>
          <a:p>
            <a:r>
              <a:rPr lang="en-US" sz="2400" dirty="0"/>
              <a:t>• Supervisors</a:t>
            </a:r>
          </a:p>
          <a:p>
            <a:r>
              <a:rPr lang="en-US" sz="2400" dirty="0"/>
              <a:t>• Managers</a:t>
            </a:r>
          </a:p>
          <a:p>
            <a:r>
              <a:rPr lang="en-US" sz="2400" dirty="0"/>
              <a:t>• Customers</a:t>
            </a:r>
          </a:p>
          <a:p>
            <a:r>
              <a:rPr lang="en-US" sz="2400" dirty="0"/>
              <a:t>• Suppliers and vendors</a:t>
            </a:r>
          </a:p>
          <a:p>
            <a:r>
              <a:rPr lang="en-US" sz="2400" dirty="0"/>
              <a:t>• Contractors</a:t>
            </a:r>
          </a:p>
          <a:p>
            <a:endParaRPr lang="en-US"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FD6001E3-6553-43F5-96CD-FE3618865F05}" type="slidenum">
              <a:rPr lang="en-US" altLang="en-US" smtClean="0"/>
              <a:pPr/>
              <a:t>90</a:t>
            </a:fld>
            <a:endParaRPr lang="en-US" altLang="en-US"/>
          </a:p>
        </p:txBody>
      </p:sp>
    </p:spTree>
  </p:cSld>
  <p:clrMapOvr>
    <a:masterClrMapping/>
  </p:clrMapOvr>
  <p:transition spd="med">
    <p:fad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67765" y="101601"/>
            <a:ext cx="10055225" cy="1449387"/>
          </a:xfrm>
        </p:spPr>
        <p:txBody>
          <a:bodyPr>
            <a:normAutofit/>
          </a:bodyPr>
          <a:lstStyle/>
          <a:p>
            <a:r>
              <a:rPr lang="en-US" altLang="en-US" b="1" dirty="0">
                <a:solidFill>
                  <a:srgbClr val="000000"/>
                </a:solidFill>
              </a:rPr>
              <a:t>Types of communication styles , which may include</a:t>
            </a:r>
            <a:r>
              <a:rPr lang="en-US" altLang="en-US" b="1" dirty="0" smtClean="0">
                <a:solidFill>
                  <a:srgbClr val="000000"/>
                </a:solidFill>
              </a:rPr>
              <a:t>:</a:t>
            </a:r>
            <a:endParaRPr lang="en-US" dirty="0"/>
          </a:p>
        </p:txBody>
      </p:sp>
      <p:sp>
        <p:nvSpPr>
          <p:cNvPr id="6" name="Content Placeholder 5"/>
          <p:cNvSpPr>
            <a:spLocks noGrp="1"/>
          </p:cNvSpPr>
          <p:nvPr>
            <p:ph idx="1"/>
          </p:nvPr>
        </p:nvSpPr>
        <p:spPr/>
        <p:txBody>
          <a:bodyPr/>
          <a:lstStyle/>
          <a:p>
            <a:r>
              <a:rPr lang="en-US" sz="2400" dirty="0"/>
              <a:t>• Expresser</a:t>
            </a:r>
          </a:p>
          <a:p>
            <a:r>
              <a:rPr lang="en-US" sz="2400" dirty="0"/>
              <a:t>• Driver</a:t>
            </a:r>
          </a:p>
          <a:p>
            <a:r>
              <a:rPr lang="en-US" sz="2400" dirty="0"/>
              <a:t>• Relater</a:t>
            </a:r>
          </a:p>
          <a:p>
            <a:r>
              <a:rPr lang="en-US" sz="2400" dirty="0"/>
              <a:t>• Analytical</a:t>
            </a:r>
          </a:p>
          <a:p>
            <a:endParaRPr lang="en-US" sz="2400" dirty="0"/>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FD6001E3-6553-43F5-96CD-FE3618865F05}" type="slidenum">
              <a:rPr lang="en-US" altLang="en-US" smtClean="0"/>
              <a:pPr/>
              <a:t>91</a:t>
            </a:fld>
            <a:endParaRPr lang="en-US" altLang="en-US"/>
          </a:p>
        </p:txBody>
      </p:sp>
    </p:spTree>
  </p:cSld>
  <p:clrMapOvr>
    <a:masterClrMapping/>
  </p:clrMapOvr>
  <p:transition spd="med">
    <p:fad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92</a:t>
            </a:fld>
            <a:endParaRPr lang="en-US" altLang="en-US"/>
          </a:p>
        </p:txBody>
      </p:sp>
      <p:graphicFrame>
        <p:nvGraphicFramePr>
          <p:cNvPr id="7" name="Content Placeholder 6"/>
          <p:cNvGraphicFramePr>
            <a:graphicFrameLocks noGrp="1"/>
          </p:cNvGraphicFramePr>
          <p:nvPr>
            <p:ph idx="4294967295"/>
            <p:extLst>
              <p:ext uri="{D42A27DB-BD31-4B8C-83A1-F6EECF244321}">
                <p14:modId xmlns:p14="http://schemas.microsoft.com/office/powerpoint/2010/main" val="1595044126"/>
              </p:ext>
            </p:extLst>
          </p:nvPr>
        </p:nvGraphicFramePr>
        <p:xfrm>
          <a:off x="989012" y="228601"/>
          <a:ext cx="9677400" cy="6019798"/>
        </p:xfrm>
        <a:graphic>
          <a:graphicData uri="http://schemas.openxmlformats.org/drawingml/2006/table">
            <a:tbl>
              <a:tblPr/>
              <a:tblGrid>
                <a:gridCol w="1935480">
                  <a:extLst>
                    <a:ext uri="{9D8B030D-6E8A-4147-A177-3AD203B41FA5}">
                      <a16:colId xmlns:a16="http://schemas.microsoft.com/office/drawing/2014/main" val="20000"/>
                    </a:ext>
                  </a:extLst>
                </a:gridCol>
                <a:gridCol w="1935480">
                  <a:extLst>
                    <a:ext uri="{9D8B030D-6E8A-4147-A177-3AD203B41FA5}">
                      <a16:colId xmlns:a16="http://schemas.microsoft.com/office/drawing/2014/main" val="20001"/>
                    </a:ext>
                  </a:extLst>
                </a:gridCol>
                <a:gridCol w="1935480">
                  <a:extLst>
                    <a:ext uri="{9D8B030D-6E8A-4147-A177-3AD203B41FA5}">
                      <a16:colId xmlns:a16="http://schemas.microsoft.com/office/drawing/2014/main" val="20002"/>
                    </a:ext>
                  </a:extLst>
                </a:gridCol>
                <a:gridCol w="1935480">
                  <a:extLst>
                    <a:ext uri="{9D8B030D-6E8A-4147-A177-3AD203B41FA5}">
                      <a16:colId xmlns:a16="http://schemas.microsoft.com/office/drawing/2014/main" val="20003"/>
                    </a:ext>
                  </a:extLst>
                </a:gridCol>
                <a:gridCol w="1935480">
                  <a:extLst>
                    <a:ext uri="{9D8B030D-6E8A-4147-A177-3AD203B41FA5}">
                      <a16:colId xmlns:a16="http://schemas.microsoft.com/office/drawing/2014/main" val="20004"/>
                    </a:ext>
                  </a:extLst>
                </a:gridCol>
              </a:tblGrid>
              <a:tr h="207405">
                <a:tc>
                  <a:txBody>
                    <a:bodyPr/>
                    <a:lstStyle/>
                    <a:p>
                      <a:pPr algn="l"/>
                      <a:r>
                        <a:rPr lang="en-US" sz="1200" b="1" dirty="0">
                          <a:solidFill>
                            <a:srgbClr val="000000"/>
                          </a:solidFill>
                          <a:effectLst/>
                          <a:latin typeface="Times New Roman" panose="02020603050405020304" pitchFamily="18" charset="0"/>
                        </a:rPr>
                        <a:t>XPRESSER</a:t>
                      </a:r>
                      <a:endParaRPr lang="en-US" sz="1200" b="0" dirty="0">
                        <a:solidFill>
                          <a:srgbClr val="000000"/>
                        </a:solidFill>
                        <a:effectLst/>
                        <a:latin typeface="Times New Roman" panose="02020603050405020304" pitchFamily="18" charset="0"/>
                      </a:endParaRPr>
                    </a:p>
                  </a:txBody>
                  <a:tcPr marL="0" marR="0" marT="0" marB="0" anchor="ctr">
                    <a:lnL>
                      <a:noFill/>
                    </a:lnL>
                    <a:lnR>
                      <a:noFill/>
                    </a:lnR>
                    <a:lnT>
                      <a:noFill/>
                    </a:lnT>
                    <a:lnB>
                      <a:noFill/>
                    </a:lnB>
                    <a:solidFill>
                      <a:srgbClr val="CCCCCC"/>
                    </a:solidFill>
                  </a:tcPr>
                </a:tc>
                <a:tc>
                  <a:txBody>
                    <a:bodyPr/>
                    <a:lstStyle/>
                    <a:p>
                      <a:pPr algn="l"/>
                      <a:r>
                        <a:rPr lang="en-US" sz="1200" b="1" dirty="0">
                          <a:solidFill>
                            <a:srgbClr val="000000"/>
                          </a:solidFill>
                          <a:effectLst/>
                          <a:latin typeface="Times New Roman" panose="02020603050405020304" pitchFamily="18" charset="0"/>
                        </a:rPr>
                        <a:t>DRIVER</a:t>
                      </a:r>
                      <a:endParaRPr lang="en-US" sz="1200" b="0" dirty="0">
                        <a:solidFill>
                          <a:srgbClr val="000000"/>
                        </a:solidFill>
                        <a:effectLst/>
                        <a:latin typeface="Times New Roman" panose="02020603050405020304" pitchFamily="18" charset="0"/>
                      </a:endParaRPr>
                    </a:p>
                  </a:txBody>
                  <a:tcPr marL="0" marR="0" marT="0" marB="0" anchor="ctr">
                    <a:lnL>
                      <a:noFill/>
                    </a:lnL>
                    <a:lnR>
                      <a:noFill/>
                    </a:lnR>
                    <a:lnT>
                      <a:noFill/>
                    </a:lnT>
                    <a:lnB>
                      <a:noFill/>
                    </a:lnB>
                    <a:solidFill>
                      <a:srgbClr val="CCCCCC"/>
                    </a:solidFill>
                  </a:tcPr>
                </a:tc>
                <a:tc>
                  <a:txBody>
                    <a:bodyPr/>
                    <a:lstStyle/>
                    <a:p>
                      <a:pPr algn="l"/>
                      <a:r>
                        <a:rPr lang="en-US" sz="1200" b="1">
                          <a:solidFill>
                            <a:srgbClr val="000000"/>
                          </a:solidFill>
                          <a:effectLst/>
                          <a:latin typeface="Times New Roman" panose="02020603050405020304" pitchFamily="18" charset="0"/>
                        </a:rPr>
                        <a:t>RELATER</a:t>
                      </a:r>
                      <a:endParaRPr lang="en-US" sz="1200" b="0">
                        <a:solidFill>
                          <a:srgbClr val="000000"/>
                        </a:solidFill>
                        <a:effectLst/>
                        <a:latin typeface="Times New Roman" panose="02020603050405020304" pitchFamily="18" charset="0"/>
                      </a:endParaRPr>
                    </a:p>
                  </a:txBody>
                  <a:tcPr marL="0" marR="0" marT="0" marB="0" anchor="ctr">
                    <a:lnL>
                      <a:noFill/>
                    </a:lnL>
                    <a:lnR>
                      <a:noFill/>
                    </a:lnR>
                    <a:lnT>
                      <a:noFill/>
                    </a:lnT>
                    <a:lnB>
                      <a:noFill/>
                    </a:lnB>
                    <a:solidFill>
                      <a:srgbClr val="CCCCCC"/>
                    </a:solidFill>
                  </a:tcPr>
                </a:tc>
                <a:tc>
                  <a:txBody>
                    <a:bodyPr/>
                    <a:lstStyle/>
                    <a:p>
                      <a:pPr algn="l"/>
                      <a:r>
                        <a:rPr lang="en-US" sz="1200" b="1">
                          <a:solidFill>
                            <a:srgbClr val="000000"/>
                          </a:solidFill>
                          <a:effectLst/>
                          <a:latin typeface="Times New Roman" panose="02020603050405020304" pitchFamily="18" charset="0"/>
                        </a:rPr>
                        <a:t>ANALYTICAL</a:t>
                      </a:r>
                      <a:endParaRPr lang="en-US" sz="1200" b="0">
                        <a:solidFill>
                          <a:srgbClr val="000000"/>
                        </a:solidFill>
                        <a:effectLst/>
                        <a:latin typeface="Times New Roman" panose="02020603050405020304" pitchFamily="18" charset="0"/>
                      </a:endParaRPr>
                    </a:p>
                  </a:txBody>
                  <a:tcPr marL="0" marR="0" marT="0" marB="0" anchor="ctr">
                    <a:lnL>
                      <a:noFill/>
                    </a:lnL>
                    <a:lnR>
                      <a:noFill/>
                    </a:lnR>
                    <a:lnT>
                      <a:noFill/>
                    </a:lnT>
                    <a:lnB>
                      <a:noFill/>
                    </a:lnB>
                    <a:solidFill>
                      <a:srgbClr val="CCCCCC"/>
                    </a:solidFill>
                  </a:tcPr>
                </a:tc>
                <a:tc>
                  <a:txBody>
                    <a:bodyPr/>
                    <a:lstStyle/>
                    <a:p>
                      <a:endParaRPr lang="en-US" sz="1200"/>
                    </a:p>
                  </a:txBody>
                  <a:tcPr marL="19442" marR="19442" marT="9721" marB="9721">
                    <a:lnL>
                      <a:noFill/>
                    </a:lnL>
                  </a:tcPr>
                </a:tc>
                <a:extLst>
                  <a:ext uri="{0D108BD9-81ED-4DB2-BD59-A6C34878D82A}">
                    <a16:rowId xmlns:a16="http://schemas.microsoft.com/office/drawing/2014/main" val="10000"/>
                  </a:ext>
                </a:extLst>
              </a:tr>
              <a:tr h="764162">
                <a:tc>
                  <a:txBody>
                    <a:bodyPr/>
                    <a:lstStyle/>
                    <a:p>
                      <a:pPr algn="l"/>
                      <a:r>
                        <a:rPr lang="en-US" sz="1200" b="0">
                          <a:solidFill>
                            <a:srgbClr val="000000"/>
                          </a:solidFill>
                          <a:effectLst/>
                          <a:latin typeface="Times New Roman" panose="02020603050405020304" pitchFamily="18" charset="0"/>
                        </a:rPr>
                        <a:t>How to recognize:</a:t>
                      </a:r>
                    </a:p>
                  </a:txBody>
                  <a:tcPr marL="0" marR="0" marT="0" marB="0">
                    <a:lnL>
                      <a:noFill/>
                    </a:lnL>
                    <a:lnR>
                      <a:noFill/>
                    </a:lnR>
                    <a:lnT>
                      <a:noFill/>
                    </a:lnT>
                    <a:lnB>
                      <a:noFill/>
                    </a:lnB>
                    <a:solidFill>
                      <a:srgbClr val="FFFFFF"/>
                    </a:solidFill>
                  </a:tcPr>
                </a:tc>
                <a:tc>
                  <a:txBody>
                    <a:bodyPr/>
                    <a:lstStyle/>
                    <a:p>
                      <a:pPr algn="l"/>
                      <a:r>
                        <a:rPr lang="en-US" sz="1200" b="0" dirty="0">
                          <a:solidFill>
                            <a:srgbClr val="000000"/>
                          </a:solidFill>
                          <a:effectLst/>
                          <a:latin typeface="Times New Roman" panose="02020603050405020304" pitchFamily="18" charset="0"/>
                        </a:rPr>
                        <a:t>I get excited.</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I like my own way; decisive &amp; strong viewpoints.</a:t>
                      </a:r>
                    </a:p>
                  </a:txBody>
                  <a:tcPr marL="0" marR="0" marT="0" marB="0">
                    <a:lnL>
                      <a:noFill/>
                    </a:lnL>
                    <a:lnR>
                      <a:noFill/>
                    </a:lnR>
                    <a:lnT>
                      <a:noFill/>
                    </a:lnT>
                    <a:lnB>
                      <a:noFill/>
                    </a:lnB>
                    <a:solidFill>
                      <a:srgbClr val="CCFFCC"/>
                    </a:solidFill>
                  </a:tcPr>
                </a:tc>
                <a:tc>
                  <a:txBody>
                    <a:bodyPr/>
                    <a:lstStyle/>
                    <a:p>
                      <a:pPr algn="l"/>
                      <a:r>
                        <a:rPr lang="en-US" sz="1200" b="0" dirty="0">
                          <a:solidFill>
                            <a:srgbClr val="000000"/>
                          </a:solidFill>
                          <a:effectLst/>
                          <a:latin typeface="Times New Roman" panose="02020603050405020304" pitchFamily="18" charset="0"/>
                        </a:rPr>
                        <a:t>I like positive attention, to be helpful &amp; to be regarded warmly.</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I seek a lot of data, ask many questions, behave methodically &amp; systematically.</a:t>
                      </a:r>
                    </a:p>
                  </a:txBody>
                  <a:tcPr marL="0" marR="0" marT="0" marB="0">
                    <a:lnL>
                      <a:noFill/>
                    </a:lnL>
                    <a:lnR>
                      <a:noFill/>
                    </a:lnR>
                    <a:lnB>
                      <a:noFill/>
                    </a:lnB>
                    <a:solidFill>
                      <a:srgbClr val="CCFFCC"/>
                    </a:solidFill>
                  </a:tcPr>
                </a:tc>
                <a:extLst>
                  <a:ext uri="{0D108BD9-81ED-4DB2-BD59-A6C34878D82A}">
                    <a16:rowId xmlns:a16="http://schemas.microsoft.com/office/drawing/2014/main" val="10001"/>
                  </a:ext>
                </a:extLst>
              </a:tr>
              <a:tr h="374949">
                <a:tc>
                  <a:txBody>
                    <a:bodyPr/>
                    <a:lstStyle/>
                    <a:p>
                      <a:pPr algn="l"/>
                      <a:r>
                        <a:rPr lang="en-US" sz="1200" b="0">
                          <a:solidFill>
                            <a:srgbClr val="000000"/>
                          </a:solidFill>
                          <a:effectLst/>
                          <a:latin typeface="Times New Roman" panose="02020603050405020304" pitchFamily="18" charset="0"/>
                        </a:rPr>
                        <a:t>I tend to ask:</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Who? (the personal dominant question)</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What (the results oriented question.)</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Why? (the personal non-goal question.)</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How? (the technical analytical question.)</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2"/>
                  </a:ext>
                </a:extLst>
              </a:tr>
              <a:tr h="594351">
                <a:tc>
                  <a:txBody>
                    <a:bodyPr/>
                    <a:lstStyle/>
                    <a:p>
                      <a:pPr algn="l"/>
                      <a:r>
                        <a:rPr lang="en-US" sz="1200" b="0">
                          <a:solidFill>
                            <a:srgbClr val="000000"/>
                          </a:solidFill>
                          <a:effectLst/>
                          <a:latin typeface="Times New Roman" panose="02020603050405020304" pitchFamily="18" charset="0"/>
                        </a:rPr>
                        <a:t>What I dislike:</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Boring explanations or wasting time with too many facts.</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Someone wasting my time; trying to decide for me.</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Rejection, treated impersonally, uncaring &amp; unfeeling attitudes.</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Making an error, being unprepared, spontaneity.</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3"/>
                  </a:ext>
                </a:extLst>
              </a:tr>
              <a:tr h="509442">
                <a:tc>
                  <a:txBody>
                    <a:bodyPr/>
                    <a:lstStyle/>
                    <a:p>
                      <a:pPr algn="l"/>
                      <a:r>
                        <a:rPr lang="en-US" sz="1200" b="0">
                          <a:solidFill>
                            <a:srgbClr val="000000"/>
                          </a:solidFill>
                          <a:effectLst/>
                          <a:latin typeface="Times New Roman" panose="02020603050405020304" pitchFamily="18" charset="0"/>
                        </a:rPr>
                        <a:t>I react to pressure &amp; tension by:</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"Selling" my ideas or being argumentative.</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Taking charge, taking more control.</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Becoming silent, withdrawing, introspective.</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Seeking more data &amp; information.</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4"/>
                  </a:ext>
                </a:extLst>
              </a:tr>
              <a:tr h="424536">
                <a:tc>
                  <a:txBody>
                    <a:bodyPr/>
                    <a:lstStyle/>
                    <a:p>
                      <a:pPr algn="l"/>
                      <a:r>
                        <a:rPr lang="en-US" sz="1200" b="0">
                          <a:solidFill>
                            <a:srgbClr val="000000"/>
                          </a:solidFill>
                          <a:effectLst/>
                          <a:latin typeface="Times New Roman" panose="02020603050405020304" pitchFamily="18" charset="0"/>
                        </a:rPr>
                        <a:t>Best way for others to deal with me:</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Get excited with me. Show emotion.</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Let me be in charge.</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Be supportive; show you care.</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Provide lots of data &amp; information.</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5"/>
                  </a:ext>
                </a:extLst>
              </a:tr>
              <a:tr h="374949">
                <a:tc>
                  <a:txBody>
                    <a:bodyPr/>
                    <a:lstStyle/>
                    <a:p>
                      <a:pPr algn="l"/>
                      <a:r>
                        <a:rPr lang="en-US" sz="1200" b="0">
                          <a:solidFill>
                            <a:srgbClr val="000000"/>
                          </a:solidFill>
                          <a:effectLst/>
                          <a:latin typeface="Times New Roman" panose="02020603050405020304" pitchFamily="18" charset="0"/>
                        </a:rPr>
                        <a:t>I like to be measured by:</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Applause, feedback, recognition.</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Results, goal-oriented.</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Friends, close relationships.</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Activity &amp; busyness that leads to results.</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6"/>
                  </a:ext>
                </a:extLst>
              </a:tr>
              <a:tr h="679256">
                <a:tc>
                  <a:txBody>
                    <a:bodyPr/>
                    <a:lstStyle/>
                    <a:p>
                      <a:pPr algn="l"/>
                      <a:r>
                        <a:rPr lang="en-US" sz="1200" b="0">
                          <a:solidFill>
                            <a:srgbClr val="000000"/>
                          </a:solidFill>
                          <a:effectLst/>
                          <a:latin typeface="Times New Roman" panose="02020603050405020304" pitchFamily="18" charset="0"/>
                        </a:rPr>
                        <a:t>I must be allowed to:</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Get ahead quickly. I like challenges.</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Get into a competitive situation. Like to win.</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Relax, feel, care, know others care.</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Make decisions at my pace, not be cornered or pressured.</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7"/>
                  </a:ext>
                </a:extLst>
              </a:tr>
              <a:tr h="562424">
                <a:tc>
                  <a:txBody>
                    <a:bodyPr/>
                    <a:lstStyle/>
                    <a:p>
                      <a:pPr algn="l"/>
                      <a:r>
                        <a:rPr lang="en-US" sz="1200" b="1" i="1">
                          <a:solidFill>
                            <a:srgbClr val="000000"/>
                          </a:solidFill>
                          <a:effectLst/>
                          <a:latin typeface="Times New Roman" panose="02020603050405020304" pitchFamily="18" charset="0"/>
                        </a:rPr>
                        <a:t>I will improve with:</a:t>
                      </a:r>
                      <a:endParaRPr lang="en-US" sz="1200" b="0">
                        <a:solidFill>
                          <a:srgbClr val="000000"/>
                        </a:solidFill>
                        <a:effectLst/>
                        <a:latin typeface="Times New Roman" panose="02020603050405020304" pitchFamily="18" charset="0"/>
                      </a:endParaRP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Recognition &amp; some structure with which to reach the goal.</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A position that requires cooperation with others.</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A structure of goals &amp; methods for achieving each goal.</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Work on interpersonal and communication skills.</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8"/>
                  </a:ext>
                </a:extLst>
              </a:tr>
              <a:tr h="764162">
                <a:tc>
                  <a:txBody>
                    <a:bodyPr/>
                    <a:lstStyle/>
                    <a:p>
                      <a:pPr algn="l"/>
                      <a:r>
                        <a:rPr lang="en-US" sz="1200" b="0">
                          <a:solidFill>
                            <a:srgbClr val="000000"/>
                          </a:solidFill>
                          <a:effectLst/>
                          <a:latin typeface="Times New Roman" panose="02020603050405020304" pitchFamily="18" charset="0"/>
                        </a:rPr>
                        <a:t>I like to save:</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Effort. I rely heavily on hunches, intuition, feelings.</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Time. I like to be efficient, get things done now.</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Relationships. Friendship means a lot to me.</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Face. I hate to make an error, be wrong or get caught without enough info.</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09"/>
                  </a:ext>
                </a:extLst>
              </a:tr>
              <a:tr h="764162">
                <a:tc>
                  <a:txBody>
                    <a:bodyPr/>
                    <a:lstStyle/>
                    <a:p>
                      <a:pPr algn="l"/>
                      <a:r>
                        <a:rPr lang="en-US" sz="1200" b="0">
                          <a:solidFill>
                            <a:srgbClr val="000000"/>
                          </a:solidFill>
                          <a:effectLst/>
                          <a:latin typeface="Times New Roman" panose="02020603050405020304" pitchFamily="18" charset="0"/>
                        </a:rPr>
                        <a:t>For best results, I need to be:</a:t>
                      </a:r>
                    </a:p>
                  </a:txBody>
                  <a:tcPr marL="0" marR="0" marT="0" marB="0">
                    <a:lnL>
                      <a:noFill/>
                    </a:lnL>
                    <a:lnR>
                      <a:noFill/>
                    </a:lnR>
                    <a:lnT>
                      <a:noFill/>
                    </a:lnT>
                    <a:lnB>
                      <a:noFill/>
                    </a:lnB>
                    <a:solidFill>
                      <a:srgbClr val="FFFFFF"/>
                    </a:solidFill>
                  </a:tcPr>
                </a:tc>
                <a:tc>
                  <a:txBody>
                    <a:bodyPr/>
                    <a:lstStyle/>
                    <a:p>
                      <a:pPr algn="l"/>
                      <a:r>
                        <a:rPr lang="en-US" sz="1200" b="0">
                          <a:solidFill>
                            <a:srgbClr val="000000"/>
                          </a:solidFill>
                          <a:effectLst/>
                          <a:latin typeface="Times New Roman" panose="02020603050405020304" pitchFamily="18" charset="0"/>
                        </a:rPr>
                        <a:t>Inspired to bigger &amp; better accomplishments.</a:t>
                      </a:r>
                    </a:p>
                  </a:txBody>
                  <a:tcPr marL="0" marR="0" marT="0" marB="0">
                    <a:lnL>
                      <a:noFill/>
                    </a:lnL>
                    <a:lnR>
                      <a:noFill/>
                    </a:lnR>
                    <a:lnT>
                      <a:noFill/>
                    </a:lnT>
                    <a:lnB>
                      <a:noFill/>
                    </a:lnB>
                    <a:solidFill>
                      <a:srgbClr val="FFCCFF"/>
                    </a:solidFill>
                  </a:tcPr>
                </a:tc>
                <a:tc>
                  <a:txBody>
                    <a:bodyPr/>
                    <a:lstStyle/>
                    <a:p>
                      <a:pPr algn="l"/>
                      <a:r>
                        <a:rPr lang="en-US" sz="1200" b="0">
                          <a:solidFill>
                            <a:srgbClr val="000000"/>
                          </a:solidFill>
                          <a:effectLst/>
                          <a:latin typeface="Times New Roman" panose="02020603050405020304" pitchFamily="18" charset="0"/>
                        </a:rPr>
                        <a:t>Allowed freedom to do things my own way.</a:t>
                      </a:r>
                    </a:p>
                  </a:txBody>
                  <a:tcPr marL="0" marR="0" marT="0" marB="0">
                    <a:lnL>
                      <a:noFill/>
                    </a:lnL>
                    <a:lnR>
                      <a:noFill/>
                    </a:lnR>
                    <a:lnT>
                      <a:noFill/>
                    </a:lnT>
                    <a:lnB>
                      <a:noFill/>
                    </a:lnB>
                    <a:solidFill>
                      <a:srgbClr val="CCFFCC"/>
                    </a:solidFill>
                  </a:tcPr>
                </a:tc>
                <a:tc>
                  <a:txBody>
                    <a:bodyPr/>
                    <a:lstStyle/>
                    <a:p>
                      <a:pPr algn="l"/>
                      <a:r>
                        <a:rPr lang="en-US" sz="1200" b="0">
                          <a:solidFill>
                            <a:srgbClr val="000000"/>
                          </a:solidFill>
                          <a:effectLst/>
                          <a:latin typeface="Times New Roman" panose="02020603050405020304" pitchFamily="18" charset="0"/>
                        </a:rPr>
                        <a:t>Assisted &amp; provided with detail, specific plans &amp; activities to be accomplished.</a:t>
                      </a:r>
                    </a:p>
                  </a:txBody>
                  <a:tcPr marL="0" marR="0" marT="0" marB="0">
                    <a:lnL>
                      <a:noFill/>
                    </a:lnL>
                    <a:lnR>
                      <a:noFill/>
                    </a:lnR>
                    <a:lnT>
                      <a:noFill/>
                    </a:lnT>
                    <a:lnB>
                      <a:noFill/>
                    </a:lnB>
                    <a:solidFill>
                      <a:srgbClr val="FFCCFF"/>
                    </a:solidFill>
                  </a:tcPr>
                </a:tc>
                <a:tc>
                  <a:txBody>
                    <a:bodyPr/>
                    <a:lstStyle/>
                    <a:p>
                      <a:pPr algn="l"/>
                      <a:r>
                        <a:rPr lang="en-US" sz="1200" b="0" dirty="0">
                          <a:solidFill>
                            <a:srgbClr val="000000"/>
                          </a:solidFill>
                          <a:effectLst/>
                          <a:latin typeface="Times New Roman" panose="02020603050405020304" pitchFamily="18" charset="0"/>
                        </a:rPr>
                        <a:t>Given a structure a framework or "track" to follow.</a:t>
                      </a:r>
                    </a:p>
                  </a:txBody>
                  <a:tcPr marL="0" marR="0" marT="0" marB="0">
                    <a:lnL>
                      <a:noFill/>
                    </a:lnL>
                    <a:lnR>
                      <a:noFill/>
                    </a:lnR>
                    <a:lnT>
                      <a:noFill/>
                    </a:lnT>
                    <a:lnB>
                      <a:noFill/>
                    </a:lnB>
                    <a:solidFill>
                      <a:srgbClr val="CCFFCC"/>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94527272"/>
      </p:ext>
    </p:extLst>
  </p:cSld>
  <p:clrMapOvr>
    <a:masterClrMapping/>
  </p:clrMapOvr>
  <p:transition spd="med">
    <p:fad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bg1"/>
            </a:solidFill>
          </a:ln>
          <a:effectLst>
            <a:outerShdw blurRad="107950" dist="12700" dir="5400000" algn="ctr">
              <a:srgbClr val="000000"/>
            </a:outerShdw>
            <a:softEdge rad="127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nchorCtr="0"/>
          <a:lstStyle/>
          <a:p>
            <a:pPr algn="ctr" defTabSz="914126" eaLnBrk="1" fontAlgn="auto" hangingPunct="1">
              <a:spcAft>
                <a:spcPts val="0"/>
              </a:spcAft>
              <a:defRPr/>
            </a:pPr>
            <a:r>
              <a:rPr lang="en-US" sz="5400" dirty="0" smtClean="0"/>
              <a:t>UNIT </a:t>
            </a:r>
            <a:r>
              <a:rPr lang="en-US" sz="5400" dirty="0" smtClean="0"/>
              <a:t>8</a:t>
            </a:r>
            <a:endParaRPr lang="en-US" sz="5400" dirty="0"/>
          </a:p>
        </p:txBody>
      </p:sp>
      <p:sp>
        <p:nvSpPr>
          <p:cNvPr id="117765" name="Text Placeholder 14"/>
          <p:cNvSpPr>
            <a:spLocks noGrp="1"/>
          </p:cNvSpPr>
          <p:nvPr>
            <p:ph type="body" sz="half" idx="2"/>
          </p:nvPr>
        </p:nvSpPr>
        <p:spPr>
          <a:xfrm>
            <a:off x="457200" y="2925763"/>
            <a:ext cx="3198813" cy="2255837"/>
          </a:xfrm>
        </p:spPr>
        <p:txBody>
          <a:bodyPr anchorCtr="1"/>
          <a:lstStyle/>
          <a:p>
            <a:pPr eaLnBrk="1" hangingPunct="1"/>
            <a:r>
              <a:rPr lang="en-US" altLang="en-US" sz="3200" b="1" dirty="0" smtClean="0">
                <a:solidFill>
                  <a:schemeClr val="tx1"/>
                </a:solidFill>
              </a:rPr>
              <a:t>Ways to validate information and history of conflict </a:t>
            </a:r>
            <a:endParaRPr lang="en-US" altLang="en-US" b="1" dirty="0" smtClean="0"/>
          </a:p>
        </p:txBody>
      </p:sp>
      <p:sp>
        <p:nvSpPr>
          <p:cNvPr id="56326" name="Date Placeholder 6"/>
          <p:cNvSpPr>
            <a:spLocks noGrp="1"/>
          </p:cNvSpPr>
          <p:nvPr>
            <p:ph type="dt"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solidFill>
                  <a:srgbClr val="FFFFFF"/>
                </a:solidFill>
                <a:latin typeface="Franklin Gothic Book" pitchFamily="34" charset="0"/>
              </a:rPr>
              <a:t>© COPY RIGHT AS</a:t>
            </a:r>
            <a:endParaRPr lang="en-US" smtClean="0">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t>Facilitate Effective Communication and Engagement at Construction</a:t>
            </a:r>
            <a:endParaRPr lang="en-US" dirty="0"/>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0EDFB1E-E1F7-4C7C-8604-BAE04F86DBC0}" type="slidenum">
              <a:rPr lang="en-US" altLang="en-US">
                <a:solidFill>
                  <a:schemeClr val="tx2"/>
                </a:solidFill>
              </a:rPr>
              <a:pPr eaLnBrk="1" hangingPunct="1"/>
              <a:t>93</a:t>
            </a:fld>
            <a:endParaRPr lang="en-US" altLang="en-US">
              <a:solidFill>
                <a:schemeClr val="tx2"/>
              </a:solidFill>
            </a:endParaRPr>
          </a:p>
        </p:txBody>
      </p:sp>
      <p:sp>
        <p:nvSpPr>
          <p:cNvPr id="117769" name="Rectangle 3"/>
          <p:cNvSpPr>
            <a:spLocks noChangeArrowheads="1"/>
          </p:cNvSpPr>
          <p:nvPr/>
        </p:nvSpPr>
        <p:spPr bwMode="auto">
          <a:xfrm>
            <a:off x="4113211" y="2391688"/>
            <a:ext cx="8033069"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a:r>
              <a:rPr lang="en-US" sz="2800" i="1" dirty="0" smtClean="0"/>
              <a:t>Ways </a:t>
            </a:r>
            <a:r>
              <a:rPr lang="en-US" sz="2800" i="1" dirty="0"/>
              <a:t>to determine </a:t>
            </a:r>
            <a:r>
              <a:rPr lang="en-US" sz="2800" dirty="0"/>
              <a:t>whether communication techniques and tools suit </a:t>
            </a:r>
            <a:r>
              <a:rPr lang="en-US" sz="2800" dirty="0" smtClean="0"/>
              <a:t>the different </a:t>
            </a:r>
            <a:r>
              <a:rPr lang="en-US" sz="2800" dirty="0"/>
              <a:t>communication styles of people (Application)</a:t>
            </a:r>
            <a:endParaRPr lang="en-US" altLang="en-US" sz="2800" dirty="0"/>
          </a:p>
          <a:p>
            <a:pPr eaLnBrk="1" hangingPunct="1"/>
            <a:endParaRPr lang="en-US" altLang="en-US" dirty="0"/>
          </a:p>
        </p:txBody>
      </p:sp>
    </p:spTree>
  </p:cSld>
  <p:clrMapOvr>
    <a:masterClrMapping/>
  </p:clrMapOvr>
  <p:transition spd="med">
    <p:fade/>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615" y="228600"/>
            <a:ext cx="10055225" cy="1449387"/>
          </a:xfrm>
        </p:spPr>
        <p:txBody>
          <a:bodyPr>
            <a:normAutofit/>
          </a:bodyPr>
          <a:lstStyle/>
          <a:p>
            <a:r>
              <a:rPr lang="en-US" dirty="0"/>
              <a:t>Validating information and history of </a:t>
            </a:r>
            <a:r>
              <a:rPr lang="en-US" dirty="0" smtClean="0"/>
              <a:t>conflict</a:t>
            </a:r>
            <a:endParaRPr lang="en-US" dirty="0"/>
          </a:p>
        </p:txBody>
      </p:sp>
      <p:sp>
        <p:nvSpPr>
          <p:cNvPr id="3" name="Content Placeholder 2"/>
          <p:cNvSpPr>
            <a:spLocks noGrp="1"/>
          </p:cNvSpPr>
          <p:nvPr>
            <p:ph idx="1"/>
          </p:nvPr>
        </p:nvSpPr>
        <p:spPr/>
        <p:txBody>
          <a:bodyPr/>
          <a:lstStyle/>
          <a:p>
            <a:endParaRPr lang="en-US" dirty="0" smtClean="0"/>
          </a:p>
          <a:p>
            <a:pPr algn="just"/>
            <a:r>
              <a:rPr lang="en-US" sz="2400" dirty="0" smtClean="0"/>
              <a:t>The </a:t>
            </a:r>
            <a:r>
              <a:rPr lang="en-US" sz="2400" dirty="0"/>
              <a:t>communication skill of validation more important than in interfacing with highly sensitive individuals, individuals with low self esteem or individuals who are easily intimidated.  </a:t>
            </a:r>
          </a:p>
          <a:p>
            <a:pPr algn="just"/>
            <a:r>
              <a:rPr lang="en-US" sz="2400" dirty="0"/>
              <a:t>To validate someone's feelings is first to accept someone's feelings - and then to understand </a:t>
            </a:r>
            <a:r>
              <a:rPr lang="en-US" sz="2400" dirty="0" smtClean="0"/>
              <a:t>the history of conflict </a:t>
            </a:r>
            <a:r>
              <a:rPr lang="en-US" sz="2400" dirty="0"/>
              <a:t>- and finally to nurture them. </a:t>
            </a:r>
            <a:endParaRPr lang="en-US" sz="2400" dirty="0" smtClean="0"/>
          </a:p>
          <a:p>
            <a:pPr algn="just"/>
            <a:r>
              <a:rPr lang="en-US" sz="2400" dirty="0" smtClean="0"/>
              <a:t>To </a:t>
            </a:r>
            <a:r>
              <a:rPr lang="en-US" sz="2400" dirty="0"/>
              <a:t>validate is to acknowledge and accept a person. Invalidation, on the other hand, is to reject, ignore, or judge.</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94</a:t>
            </a:fld>
            <a:endParaRPr lang="en-US" altLang="en-US"/>
          </a:p>
        </p:txBody>
      </p:sp>
    </p:spTree>
  </p:cSld>
  <p:clrMapOvr>
    <a:masterClrMapping/>
  </p:clrMapOvr>
  <p:transition spd="med">
    <p:fad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Identifying possible causes of </a:t>
            </a:r>
            <a:r>
              <a:rPr lang="en-US" dirty="0" smtClean="0"/>
              <a:t>conflict</a:t>
            </a:r>
            <a:endParaRPr lang="en-US" dirty="0"/>
          </a:p>
        </p:txBody>
      </p:sp>
      <p:sp>
        <p:nvSpPr>
          <p:cNvPr id="3" name="Content Placeholder 2"/>
          <p:cNvSpPr>
            <a:spLocks noGrp="1"/>
          </p:cNvSpPr>
          <p:nvPr>
            <p:ph idx="1"/>
          </p:nvPr>
        </p:nvSpPr>
        <p:spPr/>
        <p:txBody>
          <a:bodyPr/>
          <a:lstStyle/>
          <a:p>
            <a:r>
              <a:rPr lang="en-US" b="1" dirty="0"/>
              <a:t>1. Personality Differences</a:t>
            </a:r>
            <a:r>
              <a:rPr lang="en-US" dirty="0"/>
              <a:t/>
            </a:r>
            <a:br>
              <a:rPr lang="en-US" dirty="0"/>
            </a:br>
            <a:r>
              <a:rPr lang="en-US" dirty="0" smtClean="0"/>
              <a:t>it </a:t>
            </a:r>
            <a:r>
              <a:rPr lang="en-US" dirty="0"/>
              <a:t>improves the chances for a peaceful resolution and common understanding. But if it’s put on the back burner, emotions may surface when anger levels are high, and increase the chances of an unproductive, high volume blowout.</a:t>
            </a:r>
          </a:p>
          <a:p>
            <a:r>
              <a:rPr lang="en-US" b="1" dirty="0"/>
              <a:t>2. Non-Compliance with Rules and Policies</a:t>
            </a:r>
            <a:r>
              <a:rPr lang="en-US" dirty="0"/>
              <a:t/>
            </a:r>
            <a:br>
              <a:rPr lang="en-US" dirty="0"/>
            </a:br>
            <a:r>
              <a:rPr lang="en-US" dirty="0" smtClean="0"/>
              <a:t>it </a:t>
            </a:r>
            <a:r>
              <a:rPr lang="en-US" dirty="0"/>
              <a:t>may be a good idea to look for a helpful mediator to resolve the issue. Just remember to keep the focus on the issue, not the person.</a:t>
            </a:r>
          </a:p>
          <a:p>
            <a:r>
              <a:rPr lang="en-US" b="1" dirty="0"/>
              <a:t>3. Misunderstandings</a:t>
            </a:r>
            <a:r>
              <a:rPr lang="en-US" dirty="0"/>
              <a:t/>
            </a:r>
            <a:br>
              <a:rPr lang="en-US" dirty="0"/>
            </a:br>
            <a:r>
              <a:rPr lang="en-US" dirty="0" smtClean="0"/>
              <a:t>Keeping </a:t>
            </a:r>
            <a:r>
              <a:rPr lang="en-US" dirty="0"/>
              <a:t>thorough records of communications can be a safety net when dealing with frequent </a:t>
            </a:r>
            <a:r>
              <a:rPr lang="en-US" dirty="0" err="1"/>
              <a:t>mis</a:t>
            </a:r>
            <a:r>
              <a:rPr lang="en-US" dirty="0"/>
              <a:t>-communicators.</a:t>
            </a:r>
          </a:p>
          <a:p>
            <a:r>
              <a:rPr lang="en-US" b="1" dirty="0"/>
              <a:t>4. Competition</a:t>
            </a:r>
            <a:r>
              <a:rPr lang="en-US" dirty="0"/>
              <a:t/>
            </a:r>
            <a:br>
              <a:rPr lang="en-US" dirty="0"/>
            </a:br>
            <a:r>
              <a:rPr lang="en-US" dirty="0" smtClean="0"/>
              <a:t>Start </a:t>
            </a:r>
            <a:r>
              <a:rPr lang="en-US" dirty="0"/>
              <a:t>focusing on competing with yourself rather than others.  Remember that one person’s success is good for the team on a whole.</a:t>
            </a:r>
          </a:p>
          <a:p>
            <a:endParaRPr lang="en-US" dirty="0"/>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95</a:t>
            </a:fld>
            <a:endParaRPr lang="en-US" altLang="en-US"/>
          </a:p>
        </p:txBody>
      </p:sp>
    </p:spTree>
  </p:cSld>
  <p:clrMapOvr>
    <a:masterClrMapping/>
  </p:clrMapOvr>
  <p:transition spd="med">
    <p:fad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Identifying and </a:t>
            </a:r>
            <a:r>
              <a:rPr lang="en-US" dirty="0" err="1"/>
              <a:t>analysing</a:t>
            </a:r>
            <a:r>
              <a:rPr lang="en-US" dirty="0"/>
              <a:t> possible sources and benefits of </a:t>
            </a:r>
            <a:r>
              <a:rPr lang="en-US" dirty="0" smtClean="0"/>
              <a:t>conflict</a:t>
            </a:r>
            <a:endParaRPr lang="en-US" dirty="0"/>
          </a:p>
        </p:txBody>
      </p:sp>
      <p:sp>
        <p:nvSpPr>
          <p:cNvPr id="3" name="Content Placeholder 2"/>
          <p:cNvSpPr>
            <a:spLocks noGrp="1"/>
          </p:cNvSpPr>
          <p:nvPr>
            <p:ph idx="1"/>
          </p:nvPr>
        </p:nvSpPr>
        <p:spPr/>
        <p:txBody>
          <a:bodyPr/>
          <a:lstStyle/>
          <a:p>
            <a:pPr algn="just"/>
            <a:r>
              <a:rPr lang="en-US" sz="2400" dirty="0" smtClean="0"/>
              <a:t>Conflict </a:t>
            </a:r>
            <a:r>
              <a:rPr lang="en-US" sz="2400" dirty="0"/>
              <a:t>arises in industrial relations between labor and management over such matters as wages and benefits, layoffs, safety, work hours and unionization</a:t>
            </a:r>
            <a:r>
              <a:rPr lang="en-US" sz="2400" dirty="0" smtClean="0"/>
              <a:t>.</a:t>
            </a:r>
          </a:p>
          <a:p>
            <a:pPr algn="just"/>
            <a:r>
              <a:rPr lang="en-US" sz="2400" dirty="0" smtClean="0"/>
              <a:t> </a:t>
            </a:r>
            <a:r>
              <a:rPr lang="en-US" sz="2400" dirty="0"/>
              <a:t>According to </a:t>
            </a:r>
            <a:r>
              <a:rPr lang="en-US" sz="2400" dirty="0" smtClean="0"/>
              <a:t>analysis “personnel </a:t>
            </a:r>
            <a:r>
              <a:rPr lang="en-US" sz="2400" dirty="0"/>
              <a:t>with conflict management skills are in short supply, in part because of increasing globalization of the industrial work force and the rise in conflicts between workers and management.</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96</a:t>
            </a:fld>
            <a:endParaRPr lang="en-US" altLang="en-US"/>
          </a:p>
        </p:txBody>
      </p:sp>
    </p:spTree>
  </p:cSld>
  <p:clrMapOvr>
    <a:masterClrMapping/>
  </p:clrMapOvr>
  <p:transition spd="med">
    <p:fad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Identifying and seeking additional information to assist in the assessment of the conflict </a:t>
            </a:r>
            <a:r>
              <a:rPr lang="en-US" sz="3200" dirty="0" smtClean="0"/>
              <a:t>situation</a:t>
            </a:r>
            <a:endParaRPr lang="en-US" sz="3200" dirty="0"/>
          </a:p>
        </p:txBody>
      </p:sp>
      <p:sp>
        <p:nvSpPr>
          <p:cNvPr id="3" name="Content Placeholder 2"/>
          <p:cNvSpPr>
            <a:spLocks noGrp="1"/>
          </p:cNvSpPr>
          <p:nvPr>
            <p:ph idx="1"/>
          </p:nvPr>
        </p:nvSpPr>
        <p:spPr/>
        <p:txBody>
          <a:bodyPr/>
          <a:lstStyle/>
          <a:p>
            <a:r>
              <a:rPr lang="en-US" dirty="0"/>
              <a:t>Analysis of the causes of conflict begins with identifying and describing the conflict, its boundaries and interrelationships. These elements may include:</a:t>
            </a:r>
          </a:p>
          <a:p>
            <a:pPr>
              <a:buFont typeface="Wingdings" panose="05000000000000000000" pitchFamily="2" charset="2"/>
              <a:buChar char="§"/>
            </a:pPr>
            <a:r>
              <a:rPr lang="en-US" dirty="0" smtClean="0"/>
              <a:t>the </a:t>
            </a:r>
            <a:r>
              <a:rPr lang="en-US" dirty="0"/>
              <a:t>origins, levels and issues of conflict;</a:t>
            </a:r>
          </a:p>
          <a:p>
            <a:pPr>
              <a:buFont typeface="Wingdings" panose="05000000000000000000" pitchFamily="2" charset="2"/>
              <a:buChar char="§"/>
            </a:pPr>
            <a:r>
              <a:rPr lang="en-US" dirty="0"/>
              <a:t>the history and chronology of events;</a:t>
            </a:r>
          </a:p>
          <a:p>
            <a:pPr>
              <a:buFont typeface="Wingdings" panose="05000000000000000000" pitchFamily="2" charset="2"/>
              <a:buChar char="§"/>
            </a:pPr>
            <a:r>
              <a:rPr lang="en-US" dirty="0"/>
              <a:t>geographical and temporal relationships;</a:t>
            </a:r>
          </a:p>
          <a:p>
            <a:pPr>
              <a:buFont typeface="Wingdings" panose="05000000000000000000" pitchFamily="2" charset="2"/>
              <a:buChar char="§"/>
            </a:pPr>
            <a:r>
              <a:rPr lang="en-US" dirty="0"/>
              <a:t>interrelationships with other conflicts;</a:t>
            </a:r>
          </a:p>
          <a:p>
            <a:pPr>
              <a:buFont typeface="Wingdings" panose="05000000000000000000" pitchFamily="2" charset="2"/>
              <a:buChar char="§"/>
            </a:pPr>
            <a:r>
              <a:rPr lang="en-US" dirty="0"/>
              <a:t>earlier attempts to resolve the conflict;</a:t>
            </a:r>
          </a:p>
          <a:p>
            <a:pPr>
              <a:buFont typeface="Wingdings" panose="05000000000000000000" pitchFamily="2" charset="2"/>
              <a:buChar char="§"/>
            </a:pPr>
            <a:r>
              <a:rPr lang="en-US" dirty="0"/>
              <a:t>prioritizing of areas for action.</a:t>
            </a:r>
          </a:p>
          <a:p>
            <a:r>
              <a:rPr lang="en-US" dirty="0" smtClean="0"/>
              <a:t>The </a:t>
            </a:r>
            <a:r>
              <a:rPr lang="en-US" dirty="0"/>
              <a:t>individual elements of a conflict that should be explored depend on the context.</a:t>
            </a:r>
          </a:p>
        </p:txBody>
      </p:sp>
      <p:sp>
        <p:nvSpPr>
          <p:cNvPr id="4" name="Date Placeholder 3"/>
          <p:cNvSpPr>
            <a:spLocks noGrp="1"/>
          </p:cNvSpPr>
          <p:nvPr>
            <p:ph type="dt" sz="half" idx="10"/>
          </p:nvPr>
        </p:nvSpPr>
        <p:spPr/>
        <p:txBody>
          <a:bodyPr/>
          <a:lstStyle/>
          <a:p>
            <a:pPr>
              <a:defRPr/>
            </a:pPr>
            <a:r>
              <a:rPr lang="en-US" smtClean="0"/>
              <a:t>© COPY RIGHT AS</a:t>
            </a:r>
            <a:endParaRPr lang="en-US" dirty="0"/>
          </a:p>
        </p:txBody>
      </p:sp>
      <p:sp>
        <p:nvSpPr>
          <p:cNvPr id="5" name="Footer Placeholder 4"/>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6" name="Slide Number Placeholder 5"/>
          <p:cNvSpPr>
            <a:spLocks noGrp="1"/>
          </p:cNvSpPr>
          <p:nvPr>
            <p:ph type="sldNum" sz="quarter" idx="12"/>
          </p:nvPr>
        </p:nvSpPr>
        <p:spPr/>
        <p:txBody>
          <a:bodyPr/>
          <a:lstStyle/>
          <a:p>
            <a:fld id="{0C37F5D2-7EC0-4C0E-A030-59EC2564C4E4}" type="slidenum">
              <a:rPr lang="en-US" altLang="en-US" smtClean="0"/>
              <a:pPr/>
              <a:t>97</a:t>
            </a:fld>
            <a:endParaRPr lang="en-US" altLang="en-US"/>
          </a:p>
        </p:txBody>
      </p:sp>
    </p:spTree>
  </p:cSld>
  <p:clrMapOvr>
    <a:masterClrMapping/>
  </p:clrMapOvr>
  <p:transition spd="med">
    <p:fade/>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6"/>
          <p:cNvSpPr>
            <a:spLocks noChangeArrowheads="1"/>
          </p:cNvSpPr>
          <p:nvPr/>
        </p:nvSpPr>
        <p:spPr bwMode="auto">
          <a:xfrm>
            <a:off x="1446213" y="2286000"/>
            <a:ext cx="965578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b="1" dirty="0"/>
              <a:t>• Checking facts and opinions from all parties involved in the conflict by:</a:t>
            </a:r>
          </a:p>
          <a:p>
            <a:pPr lvl="1" eaLnBrk="1" hangingPunct="1">
              <a:buFont typeface="Wingdings" panose="05000000000000000000" pitchFamily="2" charset="2"/>
              <a:buChar char="v"/>
            </a:pPr>
            <a:r>
              <a:rPr lang="en-US" altLang="en-US" dirty="0"/>
              <a:t>Listening actively and understanding of intention behind range of issues and opinions offered</a:t>
            </a:r>
          </a:p>
          <a:p>
            <a:pPr lvl="1" eaLnBrk="1" hangingPunct="1">
              <a:buFont typeface="Wingdings" panose="05000000000000000000" pitchFamily="2" charset="2"/>
              <a:buChar char="v"/>
            </a:pPr>
            <a:r>
              <a:rPr lang="en-US" altLang="en-US" dirty="0"/>
              <a:t>Asking for further clarification when uncertain</a:t>
            </a:r>
          </a:p>
          <a:p>
            <a:pPr lvl="1" eaLnBrk="1" hangingPunct="1">
              <a:buFont typeface="Wingdings" panose="05000000000000000000" pitchFamily="2" charset="2"/>
              <a:buChar char="v"/>
            </a:pPr>
            <a:r>
              <a:rPr lang="en-US" altLang="en-US" dirty="0"/>
              <a:t>Paying attention to facts and evidences</a:t>
            </a:r>
          </a:p>
          <a:p>
            <a:pPr lvl="1" eaLnBrk="1" hangingPunct="1">
              <a:buFont typeface="Wingdings" panose="05000000000000000000" pitchFamily="2" charset="2"/>
              <a:buChar char="v"/>
            </a:pPr>
            <a:r>
              <a:rPr lang="en-US" altLang="en-US" dirty="0"/>
              <a:t>Without judgement or conclusion until all enquiries are completed</a:t>
            </a:r>
          </a:p>
          <a:p>
            <a:pPr eaLnBrk="1" hangingPunct="1"/>
            <a:endParaRPr lang="en-US" altLang="en-US" b="1" dirty="0"/>
          </a:p>
        </p:txBody>
      </p:sp>
      <p:sp>
        <p:nvSpPr>
          <p:cNvPr id="122883" name="Rectangle 1"/>
          <p:cNvSpPr>
            <a:spLocks noChangeArrowheads="1"/>
          </p:cNvSpPr>
          <p:nvPr/>
        </p:nvSpPr>
        <p:spPr bwMode="auto">
          <a:xfrm>
            <a:off x="1706563" y="1025525"/>
            <a:ext cx="77406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b="1" dirty="0" smtClean="0">
                <a:solidFill>
                  <a:srgbClr val="000000"/>
                </a:solidFill>
              </a:rPr>
              <a:t>Ways </a:t>
            </a:r>
            <a:r>
              <a:rPr lang="en-US" altLang="en-US" b="1" dirty="0">
                <a:solidFill>
                  <a:srgbClr val="000000"/>
                </a:solidFill>
              </a:rPr>
              <a:t>to validate information and history of conflict, which may include:</a:t>
            </a:r>
          </a:p>
        </p:txBody>
      </p:sp>
      <p:sp>
        <p:nvSpPr>
          <p:cNvPr id="2" name="Date Placeholder 1"/>
          <p:cNvSpPr>
            <a:spLocks noGrp="1"/>
          </p:cNvSpPr>
          <p:nvPr>
            <p:ph type="dt" sz="half" idx="10"/>
          </p:nvPr>
        </p:nvSpPr>
        <p:spPr/>
        <p:txBody>
          <a:bodyPr/>
          <a:lstStyle/>
          <a:p>
            <a:pPr>
              <a:defRPr/>
            </a:pPr>
            <a:r>
              <a:rPr lang="en-US" smtClean="0"/>
              <a:t>© COPY RIGHT AS</a:t>
            </a:r>
            <a:endParaRPr lang="en-US" dirty="0"/>
          </a:p>
        </p:txBody>
      </p:sp>
      <p:sp>
        <p:nvSpPr>
          <p:cNvPr id="3" name="Footer Placeholder 2"/>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4" name="Slide Number Placeholder 3"/>
          <p:cNvSpPr>
            <a:spLocks noGrp="1"/>
          </p:cNvSpPr>
          <p:nvPr>
            <p:ph type="sldNum" sz="quarter" idx="12"/>
          </p:nvPr>
        </p:nvSpPr>
        <p:spPr/>
        <p:txBody>
          <a:bodyPr/>
          <a:lstStyle/>
          <a:p>
            <a:fld id="{FD6001E3-6553-43F5-96CD-FE3618865F05}" type="slidenum">
              <a:rPr lang="en-US" altLang="en-US" smtClean="0"/>
              <a:pPr/>
              <a:t>98</a:t>
            </a:fld>
            <a:endParaRPr lang="en-US" altLang="en-US"/>
          </a:p>
        </p:txBody>
      </p:sp>
    </p:spTree>
  </p:cSld>
  <p:clrMapOvr>
    <a:masterClrMapping/>
  </p:clrMapOvr>
  <p:transition spd="med">
    <p:fade/>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a:t>Listening actively and understanding of intention behind range of issues and opinions </a:t>
            </a:r>
            <a:r>
              <a:rPr lang="en-US" sz="3600" dirty="0" smtClean="0"/>
              <a:t>offered</a:t>
            </a:r>
            <a:endParaRPr lang="en-US" sz="3600" dirty="0"/>
          </a:p>
        </p:txBody>
      </p:sp>
      <p:sp>
        <p:nvSpPr>
          <p:cNvPr id="5" name="Content Placeholder 4"/>
          <p:cNvSpPr>
            <a:spLocks noGrp="1"/>
          </p:cNvSpPr>
          <p:nvPr>
            <p:ph idx="1"/>
          </p:nvPr>
        </p:nvSpPr>
        <p:spPr/>
        <p:txBody>
          <a:bodyPr/>
          <a:lstStyle/>
          <a:p>
            <a:r>
              <a:rPr lang="en-US" sz="2400" dirty="0" smtClean="0"/>
              <a:t>Active listening </a:t>
            </a:r>
            <a:r>
              <a:rPr lang="en-US" sz="2400" dirty="0"/>
              <a:t>process into 3 stages</a:t>
            </a:r>
            <a:r>
              <a:rPr lang="en-US" sz="2400" dirty="0" smtClean="0"/>
              <a:t>;</a:t>
            </a:r>
          </a:p>
          <a:p>
            <a:pPr>
              <a:buFont typeface="Wingdings" panose="05000000000000000000" pitchFamily="2" charset="2"/>
              <a:buChar char="q"/>
            </a:pPr>
            <a:r>
              <a:rPr lang="en-US" sz="2400" dirty="0" smtClean="0"/>
              <a:t>Pre-listening </a:t>
            </a:r>
            <a:r>
              <a:rPr lang="en-US" sz="2400" dirty="0"/>
              <a:t>(purpose must be given at this stage),</a:t>
            </a:r>
          </a:p>
          <a:p>
            <a:pPr>
              <a:buFont typeface="Wingdings" panose="05000000000000000000" pitchFamily="2" charset="2"/>
              <a:buChar char="q"/>
            </a:pPr>
            <a:r>
              <a:rPr lang="en-US" sz="2400" dirty="0"/>
              <a:t>During (in-while) </a:t>
            </a:r>
            <a:r>
              <a:rPr lang="en-US" sz="2400" dirty="0" smtClean="0"/>
              <a:t>listening- (intention behind range of issues and opinions)</a:t>
            </a:r>
            <a:endParaRPr lang="en-US" sz="2400" dirty="0"/>
          </a:p>
          <a:p>
            <a:pPr>
              <a:buFont typeface="Wingdings" panose="05000000000000000000" pitchFamily="2" charset="2"/>
              <a:buChar char="q"/>
            </a:pPr>
            <a:r>
              <a:rPr lang="en-US" sz="2400" dirty="0"/>
              <a:t>Post -listening (speaking).</a:t>
            </a:r>
          </a:p>
          <a:p>
            <a:r>
              <a:rPr lang="en-US" sz="2400" dirty="0"/>
              <a:t>There is an association between expectation, purpose, and comprehension, therefore a purpose should be given to our learners. </a:t>
            </a:r>
            <a:r>
              <a:rPr lang="en-US" sz="2400" dirty="0" smtClean="0"/>
              <a:t>Train </a:t>
            </a:r>
            <a:r>
              <a:rPr lang="en-US" sz="2400" dirty="0"/>
              <a:t>students to understand what is being said in conversations to get them to disregard redundancy, hesitation, and ungrammaticality. </a:t>
            </a:r>
          </a:p>
        </p:txBody>
      </p:sp>
      <p:sp>
        <p:nvSpPr>
          <p:cNvPr id="6" name="Date Placeholder 5"/>
          <p:cNvSpPr>
            <a:spLocks noGrp="1"/>
          </p:cNvSpPr>
          <p:nvPr>
            <p:ph type="dt" sz="half" idx="10"/>
          </p:nvPr>
        </p:nvSpPr>
        <p:spPr/>
        <p:txBody>
          <a:bodyPr/>
          <a:lstStyle/>
          <a:p>
            <a:pPr>
              <a:defRPr/>
            </a:pPr>
            <a:r>
              <a:rPr lang="en-US" smtClean="0"/>
              <a:t>© COPY RIGHT AS</a:t>
            </a:r>
            <a:endParaRPr lang="en-US" dirty="0"/>
          </a:p>
        </p:txBody>
      </p:sp>
      <p:sp>
        <p:nvSpPr>
          <p:cNvPr id="7" name="Footer Placeholder 6"/>
          <p:cNvSpPr>
            <a:spLocks noGrp="1"/>
          </p:cNvSpPr>
          <p:nvPr>
            <p:ph type="ftr" sz="quarter" idx="11"/>
          </p:nvPr>
        </p:nvSpPr>
        <p:spPr/>
        <p:txBody>
          <a:bodyPr/>
          <a:lstStyle/>
          <a:p>
            <a:pPr>
              <a:defRPr/>
            </a:pPr>
            <a:r>
              <a:rPr lang="en-US" smtClean="0"/>
              <a:t>Facilitate Effective Communication and Engagement at Construction</a:t>
            </a:r>
            <a:endParaRPr lang="en-US"/>
          </a:p>
        </p:txBody>
      </p:sp>
      <p:sp>
        <p:nvSpPr>
          <p:cNvPr id="8" name="Slide Number Placeholder 7"/>
          <p:cNvSpPr>
            <a:spLocks noGrp="1"/>
          </p:cNvSpPr>
          <p:nvPr>
            <p:ph type="sldNum" sz="quarter" idx="12"/>
          </p:nvPr>
        </p:nvSpPr>
        <p:spPr/>
        <p:txBody>
          <a:bodyPr/>
          <a:lstStyle/>
          <a:p>
            <a:fld id="{0C37F5D2-7EC0-4C0E-A030-59EC2564C4E4}" type="slidenum">
              <a:rPr lang="en-US" altLang="en-US" smtClean="0"/>
              <a:pPr/>
              <a:t>99</a:t>
            </a:fld>
            <a:endParaRPr lang="en-US" altLang="en-US"/>
          </a:p>
        </p:txBody>
      </p:sp>
    </p:spTree>
  </p:cSld>
  <p:clrMapOvr>
    <a:masterClrMapping/>
  </p:clrMapOvr>
  <p:transition spd="med">
    <p:fade/>
  </p:transition>
</p:sld>
</file>

<file path=ppt/theme/theme1.xml><?xml version="1.0" encoding="utf-8"?>
<a:theme xmlns:a="http://schemas.openxmlformats.org/drawingml/2006/main" name="Retrospec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C864001-A60D-40C9-A6CD-1EE64ABC9F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13847</Words>
  <Application>Microsoft Office PowerPoint</Application>
  <PresentationFormat>Custom</PresentationFormat>
  <Paragraphs>1521</Paragraphs>
  <Slides>156</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156</vt:i4>
      </vt:variant>
    </vt:vector>
  </HeadingPairs>
  <TitlesOfParts>
    <vt:vector size="165" baseType="lpstr">
      <vt:lpstr>Malgun Gothic</vt:lpstr>
      <vt:lpstr>ＭＳ Ｐゴシック</vt:lpstr>
      <vt:lpstr>Arial</vt:lpstr>
      <vt:lpstr>Calibri</vt:lpstr>
      <vt:lpstr>Calibri Light</vt:lpstr>
      <vt:lpstr>Franklin Gothic Book</vt:lpstr>
      <vt:lpstr>Times New Roman</vt:lpstr>
      <vt:lpstr>Wingdings</vt:lpstr>
      <vt:lpstr>Retrospect</vt:lpstr>
      <vt:lpstr>Facilitate Effective Communication and Engagement at the Construction Sites </vt:lpstr>
      <vt:lpstr>Relevant Job Roles / Occupations</vt:lpstr>
      <vt:lpstr>Equivalent Units</vt:lpstr>
      <vt:lpstr>Assumed Attitudes, Skills and Knowledge</vt:lpstr>
      <vt:lpstr>Delivery Methods</vt:lpstr>
      <vt:lpstr>Performance Statements</vt:lpstr>
      <vt:lpstr>Underpinning Knowledge</vt:lpstr>
      <vt:lpstr>Underpinning Knowledge</vt:lpstr>
      <vt:lpstr>UNIT 1</vt:lpstr>
      <vt:lpstr>Organizational communication policies and procedures</vt:lpstr>
      <vt:lpstr>Organizational communication policies and procedures</vt:lpstr>
      <vt:lpstr>Organizational communication policies and procedures </vt:lpstr>
      <vt:lpstr> </vt:lpstr>
      <vt:lpstr>Communication authority in the event of a crisis, including communication with the press Communication with the media is particularly important. The media broadcast information and have a considerable influence on opinion. It is therefore important for workplace to get the right message across and minimise the risk of misunderstanding and misinformation. A well thought-out media strategy, responsible person delegation and an open approach should be adopted as far as possible in contact with the media.   In crisis situations, internal and external communication often takes place under extreme pressure, both in terms of time and in physical terms. It is therefore particularly important to be well prepared when a crisis occurs. Information to the target groups concerned must be consistent and facts must be accurate. Roles and responsibilities must be clearly defined. Crises may include events such as fire, leakage of chemicals, damage, sabotage, break-in, accidents and threats. </vt:lpstr>
      <vt:lpstr>Organizational communication policies and procedures</vt:lpstr>
      <vt:lpstr>Channels of communication</vt:lpstr>
      <vt:lpstr>Channels of communication</vt:lpstr>
      <vt:lpstr>Channels of communication</vt:lpstr>
      <vt:lpstr>Channels of communication</vt:lpstr>
      <vt:lpstr>Aspects to consider when maintaining channels of communication</vt:lpstr>
      <vt:lpstr>Aspects to consider when maintaining channels of communication</vt:lpstr>
      <vt:lpstr>Aspects to consider when maintaining channels of communication</vt:lpstr>
      <vt:lpstr>UNIT 2</vt:lpstr>
      <vt:lpstr>Parties with whom to establish and maintain work-related network and relationships</vt:lpstr>
      <vt:lpstr>Parties with whom to establish and maintain work-related network and relationships</vt:lpstr>
      <vt:lpstr>Parties with whom to establish and maintain work-related network and relationships</vt:lpstr>
      <vt:lpstr>Parties with whom to establish and maintain work-related network and relationships</vt:lpstr>
      <vt:lpstr>Parties with whom to establish and maintain work-related network and relationships</vt:lpstr>
      <vt:lpstr>UNIT 3</vt:lpstr>
      <vt:lpstr>Barriers to effective communication </vt:lpstr>
      <vt:lpstr>Barriers to effective communication </vt:lpstr>
      <vt:lpstr>Barriers to effective communication </vt:lpstr>
      <vt:lpstr>Barriers to effective communication </vt:lpstr>
      <vt:lpstr>Barriers to effective communication </vt:lpstr>
      <vt:lpstr>Barriers to effective communication </vt:lpstr>
      <vt:lpstr>UNIT 4</vt:lpstr>
      <vt:lpstr>Types of latest and relevant work-related information </vt:lpstr>
      <vt:lpstr>Types of latest and relevant work-related information </vt:lpstr>
      <vt:lpstr>Types of latest and relevant work-related information </vt:lpstr>
      <vt:lpstr>Types of latest and relevant work-related information </vt:lpstr>
      <vt:lpstr>PowerPoint Presentation</vt:lpstr>
      <vt:lpstr>Promoting use of active listening skills</vt:lpstr>
      <vt:lpstr>Promoting use of active listening skills</vt:lpstr>
      <vt:lpstr>Coaching staff in the use of effective communication techniques according to organizational and professional standards</vt:lpstr>
      <vt:lpstr>Establishing and maintaining work related networks and relationships</vt:lpstr>
      <vt:lpstr>Promoting effective use of communication tools</vt:lpstr>
      <vt:lpstr>Giving instructions or information in a manner that is clear and appropriate using the various communication tools</vt:lpstr>
      <vt:lpstr>Seeking and providing clarification where necessary</vt:lpstr>
      <vt:lpstr>Seeking and providing clarification where necessary</vt:lpstr>
      <vt:lpstr>Diversity issues</vt:lpstr>
      <vt:lpstr>Diversity issues</vt:lpstr>
      <vt:lpstr>Diversity issues</vt:lpstr>
      <vt:lpstr>Diversity issues</vt:lpstr>
      <vt:lpstr>Methods to coach staff in using effective communication techniques (Application)</vt:lpstr>
      <vt:lpstr>UNIT 5</vt:lpstr>
      <vt:lpstr>Active listening - Encouraging staff to seek clarifications or confirm understanding </vt:lpstr>
      <vt:lpstr>Active listening - Encouraging staff to seek clarifications or confirm understanding </vt:lpstr>
      <vt:lpstr>Active listening - Demonstrating maintenance of eye-contact during interactions</vt:lpstr>
      <vt:lpstr>Active listening - Encouraging staff to take note of non-verbal positive actions,  such as by nodding to confirm understanding</vt:lpstr>
      <vt:lpstr>Observation techniques</vt:lpstr>
      <vt:lpstr>Eye-contact</vt:lpstr>
      <vt:lpstr>Constructive feedback</vt:lpstr>
      <vt:lpstr>Control of tone of voice</vt:lpstr>
      <vt:lpstr>Positive body language</vt:lpstr>
      <vt:lpstr>Positive body language</vt:lpstr>
      <vt:lpstr>Positive language </vt:lpstr>
      <vt:lpstr>Positive language </vt:lpstr>
      <vt:lpstr>Use of language appropriate to cultural differences</vt:lpstr>
      <vt:lpstr>Appropriate communication styles to suit formal and informal settings</vt:lpstr>
      <vt:lpstr>Samples of Informal and Formal Communication Styles</vt:lpstr>
      <vt:lpstr>Appropriate communication tools</vt:lpstr>
      <vt:lpstr>Methods to coach staff in using effective communication techniques</vt:lpstr>
      <vt:lpstr>Methods to coach staff in using effective communication techniques</vt:lpstr>
      <vt:lpstr>Methods to coach staff in using effective communication techniques</vt:lpstr>
      <vt:lpstr>Methods to coach staff in using effective communication techniques</vt:lpstr>
      <vt:lpstr>Ways to determine whether communication techniques and tools suit the different communication styles of people (Application)</vt:lpstr>
      <vt:lpstr>UNIT 6</vt:lpstr>
      <vt:lpstr>Informal or unwritten standards established by the workgroup</vt:lpstr>
      <vt:lpstr>Formal or official standards established by the workgroup</vt:lpstr>
      <vt:lpstr>Formal template for presentation, letterheads and emails format</vt:lpstr>
      <vt:lpstr>Company policies and procedures </vt:lpstr>
      <vt:lpstr>Industry practices and norms</vt:lpstr>
      <vt:lpstr>Legislative or legal provisions and standards</vt:lpstr>
      <vt:lpstr>UNIT 7</vt:lpstr>
      <vt:lpstr>Ways to determine Suitability of  communication techniques and tools  </vt:lpstr>
      <vt:lpstr>Ways to determine Suitability of  communication techniques and tools  </vt:lpstr>
      <vt:lpstr>Ways to determine Suitability of  communication techniques and tools  </vt:lpstr>
      <vt:lpstr>Ways to determine Suitability of  communication techniques and tools  </vt:lpstr>
      <vt:lpstr>Ways to determine Suitability of  communication techniques and tools  </vt:lpstr>
      <vt:lpstr> Application of communication techniques and tools to suit different communication styles of people</vt:lpstr>
      <vt:lpstr>Types of communication styles , which may include:</vt:lpstr>
      <vt:lpstr>PowerPoint Presentation</vt:lpstr>
      <vt:lpstr>UNIT 8</vt:lpstr>
      <vt:lpstr>Validating information and history of conflict</vt:lpstr>
      <vt:lpstr>Identifying possible causes of conflict</vt:lpstr>
      <vt:lpstr>Identifying and analysing possible sources and benefits of conflict</vt:lpstr>
      <vt:lpstr>Identifying and seeking additional information to assist in the assessment of the conflict situation</vt:lpstr>
      <vt:lpstr>PowerPoint Presentation</vt:lpstr>
      <vt:lpstr>Listening actively and understanding of intention behind range of issues and opinions offered</vt:lpstr>
      <vt:lpstr>Asking for further clarification when uncertain</vt:lpstr>
      <vt:lpstr>Verifying facts from documents and third parties for information on:</vt:lpstr>
      <vt:lpstr>UK8. Ways to validate information and history of conflict (Application)</vt:lpstr>
      <vt:lpstr>UNIT 9</vt:lpstr>
      <vt:lpstr>Refusal to follow instructions or procedures</vt:lpstr>
      <vt:lpstr>Disagreement with team members</vt:lpstr>
      <vt:lpstr>Intolerance to certain behavior or language used</vt:lpstr>
      <vt:lpstr>Procrastination to work</vt:lpstr>
      <vt:lpstr>Showing disrespect</vt:lpstr>
      <vt:lpstr>Insensitive to cultural differences</vt:lpstr>
      <vt:lpstr>UNIT 10</vt:lpstr>
      <vt:lpstr>Benefit of Conflict</vt:lpstr>
      <vt:lpstr>Benefits of Conflict</vt:lpstr>
      <vt:lpstr>UNIT 11</vt:lpstr>
      <vt:lpstr>Sources of additional information to assist in the assessment of a conflict</vt:lpstr>
      <vt:lpstr>UNIT 12</vt:lpstr>
      <vt:lpstr>Conflict resolution strategies</vt:lpstr>
      <vt:lpstr>Conflict resolution strategies</vt:lpstr>
      <vt:lpstr>Conflict resolution strategies</vt:lpstr>
      <vt:lpstr>Conflict resolution strategies</vt:lpstr>
      <vt:lpstr>Conflict resolution approaches</vt:lpstr>
      <vt:lpstr>Conflict resolution approaches</vt:lpstr>
      <vt:lpstr>Conflict resolution approaches</vt:lpstr>
      <vt:lpstr>Conflict resolution approaches</vt:lpstr>
      <vt:lpstr>Conflict resolution approaches</vt:lpstr>
      <vt:lpstr>Appropriate conflict resolution techniques to negotiate issues towards a mutually acceptable outcome, which may include:</vt:lpstr>
      <vt:lpstr>Appropriate conflict resolution techniques to negotiate issues towards a mutually acceptable outcome</vt:lpstr>
      <vt:lpstr>Appropriate conflict resolution techniques to negotiate issues towards a mutually acceptable outcome</vt:lpstr>
      <vt:lpstr>Appropriate conflict resolution techniques to negotiate issues towards a mutually acceptable outcome</vt:lpstr>
      <vt:lpstr>Appropriate conflict resolution techniques to negotiate issues towards a mutually acceptable outcome</vt:lpstr>
      <vt:lpstr>Appropriate conflict resolution techniques to negotiate issues towards a mutually acceptable outcome</vt:lpstr>
      <vt:lpstr>Appropriate conflict resolution techniques to negotiate issues towards a mutually acceptable outcome</vt:lpstr>
      <vt:lpstr>Appropriate conflict resolution techniques to negotiate issues towards a mutually acceptable outcome</vt:lpstr>
      <vt:lpstr>Appropriate conflict resolution techniques to negotiate issues towards a mutually acceptable outcome</vt:lpstr>
      <vt:lpstr>Appropriate conflict resolution techniques to negotiate issues towards a mutually acceptable outcome</vt:lpstr>
      <vt:lpstr>Conflict resolution approaches and their characteristics (Application)</vt:lpstr>
      <vt:lpstr>UNIT 13</vt:lpstr>
      <vt:lpstr>Appropriate communication techniques to resolve conflicts and negotiate for mutually beneficial outcomes, which may include:</vt:lpstr>
      <vt:lpstr>Appropriate communication techniques for conflict resolution and negotiation and their characteristics (Application)</vt:lpstr>
      <vt:lpstr>UNIT 14</vt:lpstr>
      <vt:lpstr>Integrative and positional negotiation</vt:lpstr>
      <vt:lpstr>Adversarial and cooperative styles</vt:lpstr>
      <vt:lpstr>Adversarial and cooperative styles</vt:lpstr>
      <vt:lpstr>Negotiation styles and their characteristics (Application)</vt:lpstr>
      <vt:lpstr>UNIT 15</vt:lpstr>
      <vt:lpstr>Developing a new work plan and schedule to meet agreed upon schedule</vt:lpstr>
      <vt:lpstr>Contacting of lawyer to review terms of contract</vt:lpstr>
      <vt:lpstr>Ways to confirm resolution of conflict and types of agreed follow up action (Application)</vt:lpstr>
      <vt:lpstr>UNIT 16</vt:lpstr>
      <vt:lpstr>Professional mediation services such as CASE</vt:lpstr>
      <vt:lpstr>Professional legal advice</vt:lpstr>
      <vt:lpstr>Professional counselling services and assistance from agencies</vt:lpstr>
      <vt:lpstr>Involve parties that may include:</vt:lpstr>
      <vt:lpstr>Evidence Sources Types of proof (product, process and knowledge evidences) an individual may produce to demonstrate competent performance</vt:lpstr>
      <vt:lpstr>Process evidence</vt:lpstr>
      <vt:lpstr>Knowledge evidence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2015-07-01T01:40:49Z</dcterms:created>
  <dcterms:modified xsi:type="dcterms:W3CDTF">2025-02-03T09:10:19Z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TC034605449991</vt:lpwstr>
  </property>
</Properties>
</file>