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948" r:id="rId2"/>
  </p:sldMasterIdLst>
  <p:notesMasterIdLst>
    <p:notesMasterId r:id="rId85"/>
  </p:notesMasterIdLst>
  <p:handoutMasterIdLst>
    <p:handoutMasterId r:id="rId86"/>
  </p:handoutMasterIdLst>
  <p:sldIdLst>
    <p:sldId id="268" r:id="rId3"/>
    <p:sldId id="269" r:id="rId4"/>
    <p:sldId id="353" r:id="rId5"/>
    <p:sldId id="270" r:id="rId6"/>
    <p:sldId id="351" r:id="rId7"/>
    <p:sldId id="271" r:id="rId8"/>
    <p:sldId id="272" r:id="rId9"/>
    <p:sldId id="273" r:id="rId10"/>
    <p:sldId id="341" r:id="rId11"/>
    <p:sldId id="340" r:id="rId12"/>
    <p:sldId id="282" r:id="rId13"/>
    <p:sldId id="283" r:id="rId14"/>
    <p:sldId id="284" r:id="rId15"/>
    <p:sldId id="285" r:id="rId16"/>
    <p:sldId id="344" r:id="rId17"/>
    <p:sldId id="274" r:id="rId18"/>
    <p:sldId id="286" r:id="rId19"/>
    <p:sldId id="342" r:id="rId20"/>
    <p:sldId id="275" r:id="rId21"/>
    <p:sldId id="287" r:id="rId22"/>
    <p:sldId id="288" r:id="rId23"/>
    <p:sldId id="289" r:id="rId24"/>
    <p:sldId id="290" r:id="rId25"/>
    <p:sldId id="291" r:id="rId26"/>
    <p:sldId id="292" r:id="rId27"/>
    <p:sldId id="293" r:id="rId28"/>
    <p:sldId id="276" r:id="rId29"/>
    <p:sldId id="295" r:id="rId30"/>
    <p:sldId id="296" r:id="rId31"/>
    <p:sldId id="297" r:id="rId32"/>
    <p:sldId id="298" r:id="rId33"/>
    <p:sldId id="299" r:id="rId34"/>
    <p:sldId id="300" r:id="rId35"/>
    <p:sldId id="301" r:id="rId36"/>
    <p:sldId id="302" r:id="rId37"/>
    <p:sldId id="303" r:id="rId38"/>
    <p:sldId id="304" r:id="rId39"/>
    <p:sldId id="305" r:id="rId40"/>
    <p:sldId id="277" r:id="rId41"/>
    <p:sldId id="294" r:id="rId42"/>
    <p:sldId id="306" r:id="rId43"/>
    <p:sldId id="307" r:id="rId44"/>
    <p:sldId id="308" r:id="rId45"/>
    <p:sldId id="309" r:id="rId46"/>
    <p:sldId id="310" r:id="rId47"/>
    <p:sldId id="311" r:id="rId48"/>
    <p:sldId id="278" r:id="rId49"/>
    <p:sldId id="312" r:id="rId50"/>
    <p:sldId id="313" r:id="rId51"/>
    <p:sldId id="314" r:id="rId52"/>
    <p:sldId id="315" r:id="rId53"/>
    <p:sldId id="316" r:id="rId54"/>
    <p:sldId id="317" r:id="rId55"/>
    <p:sldId id="318" r:id="rId56"/>
    <p:sldId id="345" r:id="rId57"/>
    <p:sldId id="279" r:id="rId58"/>
    <p:sldId id="352" r:id="rId59"/>
    <p:sldId id="323" r:id="rId60"/>
    <p:sldId id="324" r:id="rId61"/>
    <p:sldId id="325" r:id="rId62"/>
    <p:sldId id="326" r:id="rId63"/>
    <p:sldId id="280" r:id="rId64"/>
    <p:sldId id="327" r:id="rId65"/>
    <p:sldId id="328" r:id="rId66"/>
    <p:sldId id="329" r:id="rId67"/>
    <p:sldId id="330" r:id="rId68"/>
    <p:sldId id="346" r:id="rId69"/>
    <p:sldId id="347" r:id="rId70"/>
    <p:sldId id="331" r:id="rId71"/>
    <p:sldId id="332" r:id="rId72"/>
    <p:sldId id="333" r:id="rId73"/>
    <p:sldId id="334" r:id="rId74"/>
    <p:sldId id="335" r:id="rId75"/>
    <p:sldId id="336" r:id="rId76"/>
    <p:sldId id="337" r:id="rId77"/>
    <p:sldId id="338" r:id="rId78"/>
    <p:sldId id="339" r:id="rId79"/>
    <p:sldId id="343" r:id="rId80"/>
    <p:sldId id="348" r:id="rId81"/>
    <p:sldId id="349" r:id="rId82"/>
    <p:sldId id="350" r:id="rId83"/>
    <p:sldId id="354" r:id="rId84"/>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84">
          <p15:clr>
            <a:srgbClr val="A4A3A4"/>
          </p15:clr>
        </p15:guide>
        <p15:guide id="3" orient="horz" pos="3792">
          <p15:clr>
            <a:srgbClr val="A4A3A4"/>
          </p15:clr>
        </p15:guide>
        <p15:guide id="4" pos="959">
          <p15:clr>
            <a:srgbClr val="A4A3A4"/>
          </p15:clr>
        </p15:guide>
        <p15:guide id="5" pos="671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p:cViewPr varScale="1">
        <p:scale>
          <a:sx n="88" d="100"/>
          <a:sy n="88" d="100"/>
        </p:scale>
        <p:origin x="355" y="62"/>
      </p:cViewPr>
      <p:guideLst>
        <p:guide orient="horz" pos="2160"/>
        <p:guide orient="horz" pos="384"/>
        <p:guide orient="horz" pos="3792"/>
        <p:guide pos="959"/>
        <p:guide pos="6719"/>
      </p:guideLst>
    </p:cSldViewPr>
  </p:slideViewPr>
  <p:notesTextViewPr>
    <p:cViewPr>
      <p:scale>
        <a:sx n="100" d="100"/>
        <a:sy n="100" d="100"/>
      </p:scale>
      <p:origin x="0" y="0"/>
    </p:cViewPr>
  </p:notesTextViewPr>
  <p:sorterViewPr>
    <p:cViewPr>
      <p:scale>
        <a:sx n="100" d="100"/>
        <a:sy n="100" d="100"/>
      </p:scale>
      <p:origin x="0" y="-25421"/>
    </p:cViewPr>
  </p:sorterViewPr>
  <p:notesViewPr>
    <p:cSldViewPr showGuides="1">
      <p:cViewPr varScale="1">
        <p:scale>
          <a:sx n="66" d="100"/>
          <a:sy n="66" d="100"/>
        </p:scale>
        <p:origin x="31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theme" Target="theme/theme1.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tableStyles" Target="tableStyles.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1.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presProps" Target="pres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2569E2-DE87-48E1-B253-57B8BD8E417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7F9ECB5-5EBB-4B9B-A248-48742A1F38AE}">
      <dgm:prSet/>
      <dgm:spPr>
        <a:solidFill>
          <a:schemeClr val="accent6"/>
        </a:solidFill>
      </dgm:spPr>
      <dgm:t>
        <a:bodyPr/>
        <a:lstStyle/>
        <a:p>
          <a:pPr algn="ctr" rtl="0"/>
          <a:r>
            <a:rPr lang="en-US" dirty="0" smtClean="0"/>
            <a:t>ESG-TP-01</a:t>
          </a:r>
          <a:endParaRPr lang="en-US" dirty="0"/>
        </a:p>
      </dgm:t>
    </dgm:pt>
    <dgm:pt modelId="{16C5FC73-F77E-4A5F-9FFC-7DCDCC25CD52}" type="parTrans" cxnId="{42479183-0640-46C7-9C26-7415DC7E943B}">
      <dgm:prSet/>
      <dgm:spPr/>
      <dgm:t>
        <a:bodyPr/>
        <a:lstStyle/>
        <a:p>
          <a:endParaRPr lang="en-US"/>
        </a:p>
      </dgm:t>
    </dgm:pt>
    <dgm:pt modelId="{0D1D654D-A8DB-4E8D-87F4-B7CECDD68A90}" type="sibTrans" cxnId="{42479183-0640-46C7-9C26-7415DC7E943B}">
      <dgm:prSet/>
      <dgm:spPr/>
      <dgm:t>
        <a:bodyPr/>
        <a:lstStyle/>
        <a:p>
          <a:endParaRPr lang="en-US"/>
        </a:p>
      </dgm:t>
    </dgm:pt>
    <dgm:pt modelId="{9E1451D2-1BEC-430E-A6D5-A1AFC9834C0C}">
      <dgm:prSet/>
      <dgm:spPr>
        <a:solidFill>
          <a:schemeClr val="accent6"/>
        </a:solidFill>
      </dgm:spPr>
      <dgm:t>
        <a:bodyPr/>
        <a:lstStyle/>
        <a:p>
          <a:pPr algn="ctr" rtl="0"/>
          <a:r>
            <a:rPr lang="en-US" baseline="0" dirty="0" smtClean="0"/>
            <a:t>Promote Safety Culture Development</a:t>
          </a:r>
          <a:endParaRPr lang="en-US" dirty="0"/>
        </a:p>
      </dgm:t>
    </dgm:pt>
    <dgm:pt modelId="{9283A776-86D9-4F26-90FF-945A821B65FE}" type="parTrans" cxnId="{1BE0A686-F25E-4FCB-81DA-4A8DAFA410C0}">
      <dgm:prSet/>
      <dgm:spPr/>
      <dgm:t>
        <a:bodyPr/>
        <a:lstStyle/>
        <a:p>
          <a:endParaRPr lang="en-US"/>
        </a:p>
      </dgm:t>
    </dgm:pt>
    <dgm:pt modelId="{AEB684BA-20E7-454C-B364-83BBFA65EE0F}" type="sibTrans" cxnId="{1BE0A686-F25E-4FCB-81DA-4A8DAFA410C0}">
      <dgm:prSet/>
      <dgm:spPr/>
      <dgm:t>
        <a:bodyPr/>
        <a:lstStyle/>
        <a:p>
          <a:endParaRPr lang="en-US"/>
        </a:p>
      </dgm:t>
    </dgm:pt>
    <dgm:pt modelId="{B53B8AF4-1CCD-4002-B54D-16F78A525FD3}" type="pres">
      <dgm:prSet presAssocID="{7D2569E2-DE87-48E1-B253-57B8BD8E4175}" presName="linear" presStyleCnt="0">
        <dgm:presLayoutVars>
          <dgm:animLvl val="lvl"/>
          <dgm:resizeHandles val="exact"/>
        </dgm:presLayoutVars>
      </dgm:prSet>
      <dgm:spPr/>
      <dgm:t>
        <a:bodyPr/>
        <a:lstStyle/>
        <a:p>
          <a:endParaRPr lang="en-US"/>
        </a:p>
      </dgm:t>
    </dgm:pt>
    <dgm:pt modelId="{39C83C5F-8701-4F82-9F25-3A05A5D739B5}" type="pres">
      <dgm:prSet presAssocID="{C7F9ECB5-5EBB-4B9B-A248-48742A1F38AE}" presName="parentText" presStyleLbl="node1" presStyleIdx="0" presStyleCnt="2">
        <dgm:presLayoutVars>
          <dgm:chMax val="0"/>
          <dgm:bulletEnabled val="1"/>
        </dgm:presLayoutVars>
      </dgm:prSet>
      <dgm:spPr/>
      <dgm:t>
        <a:bodyPr/>
        <a:lstStyle/>
        <a:p>
          <a:endParaRPr lang="en-US"/>
        </a:p>
      </dgm:t>
    </dgm:pt>
    <dgm:pt modelId="{6246A642-6E80-43FD-A282-11A601C5E4A8}" type="pres">
      <dgm:prSet presAssocID="{0D1D654D-A8DB-4E8D-87F4-B7CECDD68A90}" presName="spacer" presStyleCnt="0"/>
      <dgm:spPr/>
    </dgm:pt>
    <dgm:pt modelId="{5EF32E7C-D10A-42EA-BC8C-71B0D999214A}" type="pres">
      <dgm:prSet presAssocID="{9E1451D2-1BEC-430E-A6D5-A1AFC9834C0C}" presName="parentText" presStyleLbl="node1" presStyleIdx="1" presStyleCnt="2">
        <dgm:presLayoutVars>
          <dgm:chMax val="0"/>
          <dgm:bulletEnabled val="1"/>
        </dgm:presLayoutVars>
      </dgm:prSet>
      <dgm:spPr/>
      <dgm:t>
        <a:bodyPr/>
        <a:lstStyle/>
        <a:p>
          <a:endParaRPr lang="en-US"/>
        </a:p>
      </dgm:t>
    </dgm:pt>
  </dgm:ptLst>
  <dgm:cxnLst>
    <dgm:cxn modelId="{42479183-0640-46C7-9C26-7415DC7E943B}" srcId="{7D2569E2-DE87-48E1-B253-57B8BD8E4175}" destId="{C7F9ECB5-5EBB-4B9B-A248-48742A1F38AE}" srcOrd="0" destOrd="0" parTransId="{16C5FC73-F77E-4A5F-9FFC-7DCDCC25CD52}" sibTransId="{0D1D654D-A8DB-4E8D-87F4-B7CECDD68A90}"/>
    <dgm:cxn modelId="{32277AAC-FD14-4C2D-A50B-F352D16FA041}" type="presOf" srcId="{C7F9ECB5-5EBB-4B9B-A248-48742A1F38AE}" destId="{39C83C5F-8701-4F82-9F25-3A05A5D739B5}" srcOrd="0" destOrd="0" presId="urn:microsoft.com/office/officeart/2005/8/layout/vList2"/>
    <dgm:cxn modelId="{09F4BDF9-DD07-4EC3-AEB4-8CA6FBBDF9BD}" type="presOf" srcId="{9E1451D2-1BEC-430E-A6D5-A1AFC9834C0C}" destId="{5EF32E7C-D10A-42EA-BC8C-71B0D999214A}" srcOrd="0" destOrd="0" presId="urn:microsoft.com/office/officeart/2005/8/layout/vList2"/>
    <dgm:cxn modelId="{A2EDEC07-E8D4-4160-83CC-B9185893853D}" type="presOf" srcId="{7D2569E2-DE87-48E1-B253-57B8BD8E4175}" destId="{B53B8AF4-1CCD-4002-B54D-16F78A525FD3}" srcOrd="0" destOrd="0" presId="urn:microsoft.com/office/officeart/2005/8/layout/vList2"/>
    <dgm:cxn modelId="{1BE0A686-F25E-4FCB-81DA-4A8DAFA410C0}" srcId="{7D2569E2-DE87-48E1-B253-57B8BD8E4175}" destId="{9E1451D2-1BEC-430E-A6D5-A1AFC9834C0C}" srcOrd="1" destOrd="0" parTransId="{9283A776-86D9-4F26-90FF-945A821B65FE}" sibTransId="{AEB684BA-20E7-454C-B364-83BBFA65EE0F}"/>
    <dgm:cxn modelId="{4340D0C9-9EA4-4F0A-B73F-329EE4F72E62}" type="presParOf" srcId="{B53B8AF4-1CCD-4002-B54D-16F78A525FD3}" destId="{39C83C5F-8701-4F82-9F25-3A05A5D739B5}" srcOrd="0" destOrd="0" presId="urn:microsoft.com/office/officeart/2005/8/layout/vList2"/>
    <dgm:cxn modelId="{EBFDD2EA-BE29-4360-8ED8-0E84A98D9D87}" type="presParOf" srcId="{B53B8AF4-1CCD-4002-B54D-16F78A525FD3}" destId="{6246A642-6E80-43FD-A282-11A601C5E4A8}" srcOrd="1" destOrd="0" presId="urn:microsoft.com/office/officeart/2005/8/layout/vList2"/>
    <dgm:cxn modelId="{5CDE9BBF-843D-4B78-8D47-47055D97CC01}" type="presParOf" srcId="{B53B8AF4-1CCD-4002-B54D-16F78A525FD3}" destId="{5EF32E7C-D10A-42EA-BC8C-71B0D999214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83C5F-8701-4F82-9F25-3A05A5D739B5}">
      <dsp:nvSpPr>
        <dsp:cNvPr id="0" name=""/>
        <dsp:cNvSpPr/>
      </dsp:nvSpPr>
      <dsp:spPr>
        <a:xfrm>
          <a:off x="0" y="12075"/>
          <a:ext cx="9296400" cy="599625"/>
        </a:xfrm>
        <a:prstGeom prst="roundRect">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dirty="0" smtClean="0"/>
            <a:t>ESG-TP-01</a:t>
          </a:r>
          <a:endParaRPr lang="en-US" sz="2500" kern="1200" dirty="0"/>
        </a:p>
      </dsp:txBody>
      <dsp:txXfrm>
        <a:off x="29271" y="41346"/>
        <a:ext cx="9237858" cy="541083"/>
      </dsp:txXfrm>
    </dsp:sp>
    <dsp:sp modelId="{5EF32E7C-D10A-42EA-BC8C-71B0D999214A}">
      <dsp:nvSpPr>
        <dsp:cNvPr id="0" name=""/>
        <dsp:cNvSpPr/>
      </dsp:nvSpPr>
      <dsp:spPr>
        <a:xfrm>
          <a:off x="0" y="683700"/>
          <a:ext cx="9296400" cy="599625"/>
        </a:xfrm>
        <a:prstGeom prst="roundRect">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baseline="0" dirty="0" smtClean="0"/>
            <a:t>Promote Safety Culture Development</a:t>
          </a:r>
          <a:endParaRPr lang="en-US" sz="2500" kern="1200" dirty="0"/>
        </a:p>
      </dsp:txBody>
      <dsp:txXfrm>
        <a:off x="29271" y="712971"/>
        <a:ext cx="9237858" cy="54108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A74EB7-856E-45FD-83F0-5F7C6F3E4372}" type="datetimeFigureOut">
              <a:rPr lang="en-US"/>
              <a:t>1/10/2025</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4886E15-F82A-4596-A46C-375C6D3981E1}" type="slidenum">
              <a:rPr/>
              <a:t>‹#›</a:t>
            </a:fld>
            <a:endParaRPr dirty="0"/>
          </a:p>
        </p:txBody>
      </p:sp>
    </p:spTree>
    <p:extLst>
      <p:ext uri="{BB962C8B-B14F-4D97-AF65-F5344CB8AC3E}">
        <p14:creationId xmlns:p14="http://schemas.microsoft.com/office/powerpoint/2010/main" val="868308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1B0E40-8125-41F8-BB6C-139D8D531A4F}" type="datetimeFigureOut">
              <a:rPr lang="en-US"/>
              <a:t>1/10/2025</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105DB2-FD3E-441D-8B7E-7AE83ECE27B3}" type="slidenum">
              <a:rPr/>
              <a:t>‹#›</a:t>
            </a:fld>
            <a:endParaRPr dirty="0"/>
          </a:p>
        </p:txBody>
      </p:sp>
    </p:spTree>
    <p:extLst>
      <p:ext uri="{BB962C8B-B14F-4D97-AF65-F5344CB8AC3E}">
        <p14:creationId xmlns:p14="http://schemas.microsoft.com/office/powerpoint/2010/main" val="2894720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105DB2-FD3E-441D-8B7E-7AE83ECE27B3}" type="slidenum">
              <a:rPr lang="en-US" smtClean="0"/>
              <a:t>1</a:t>
            </a:fld>
            <a:endParaRPr lang="en-US" dirty="0"/>
          </a:p>
        </p:txBody>
      </p:sp>
    </p:spTree>
    <p:extLst>
      <p:ext uri="{BB962C8B-B14F-4D97-AF65-F5344CB8AC3E}">
        <p14:creationId xmlns:p14="http://schemas.microsoft.com/office/powerpoint/2010/main" val="4085276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105DB2-FD3E-441D-8B7E-7AE83ECE27B3}" type="slidenum">
              <a:rPr lang="en-US" smtClean="0"/>
              <a:t>62</a:t>
            </a:fld>
            <a:endParaRPr lang="en-US" dirty="0"/>
          </a:p>
        </p:txBody>
      </p:sp>
    </p:spTree>
    <p:extLst>
      <p:ext uri="{BB962C8B-B14F-4D97-AF65-F5344CB8AC3E}">
        <p14:creationId xmlns:p14="http://schemas.microsoft.com/office/powerpoint/2010/main" val="4556287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6994" y="758952"/>
            <a:ext cx="10055781" cy="3566160"/>
          </a:xfrm>
        </p:spPr>
        <p:txBody>
          <a:bodyPr anchor="b">
            <a:normAutofit/>
          </a:bodyPr>
          <a:lstStyle>
            <a:lvl1pPr algn="l">
              <a:lnSpc>
                <a:spcPct val="85000"/>
              </a:lnSpc>
              <a:defRPr sz="7998"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99764" y="4455621"/>
            <a:ext cx="10055781" cy="1143000"/>
          </a:xfrm>
        </p:spPr>
        <p:txBody>
          <a:bodyPr lIns="91440" rIns="91440">
            <a:normAutofit/>
          </a:bodyPr>
          <a:lstStyle>
            <a:lvl1pPr marL="0" indent="0" algn="l">
              <a:buNone/>
              <a:defRPr sz="2399" cap="all" spc="200" baseline="0">
                <a:solidFill>
                  <a:schemeClr val="tx2"/>
                </a:solidFill>
                <a:latin typeface="+mj-lt"/>
              </a:defRPr>
            </a:lvl1pPr>
            <a:lvl2pPr marL="457063" indent="0" algn="ctr">
              <a:buNone/>
              <a:defRPr sz="2399"/>
            </a:lvl2pPr>
            <a:lvl3pPr marL="914126" indent="0" algn="ctr">
              <a:buNone/>
              <a:defRPr sz="23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99612" y="756476"/>
            <a:ext cx="1267968" cy="942848"/>
          </a:xfrm>
          <a:prstGeom prst="rect">
            <a:avLst/>
          </a:prstGeom>
        </p:spPr>
      </p:pic>
    </p:spTree>
    <p:extLst>
      <p:ext uri="{BB962C8B-B14F-4D97-AF65-F5344CB8AC3E}">
        <p14:creationId xmlns:p14="http://schemas.microsoft.com/office/powerpoint/2010/main" val="796932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58023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2628" y="412302"/>
            <a:ext cx="262821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7982" y="412302"/>
            <a:ext cx="7732286"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194032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COPY RIGHTS RESERVED</a:t>
            </a:r>
            <a:endParaRPr dirty="0"/>
          </a:p>
        </p:txBody>
      </p:sp>
      <p:sp>
        <p:nvSpPr>
          <p:cNvPr id="5" name="Footer Placeholder 4"/>
          <p:cNvSpPr>
            <a:spLocks noGrp="1"/>
          </p:cNvSpPr>
          <p:nvPr>
            <p:ph type="ftr" sz="quarter" idx="11"/>
          </p:nvPr>
        </p:nvSpPr>
        <p:spPr/>
        <p:txBody>
          <a:bodyPr/>
          <a:lstStyle/>
          <a:p>
            <a:r>
              <a:rPr lang="en-US" smtClean="0"/>
              <a:t>Promote Safety Culture @ NECL</a:t>
            </a:r>
            <a:endParaRPr dirty="0"/>
          </a:p>
        </p:txBody>
      </p:sp>
      <p:sp>
        <p:nvSpPr>
          <p:cNvPr id="6" name="Slide Number Placeholder 5"/>
          <p:cNvSpPr>
            <a:spLocks noGrp="1"/>
          </p:cNvSpPr>
          <p:nvPr>
            <p:ph type="sldNum" sz="quarter" idx="12"/>
          </p:nvPr>
        </p:nvSpPr>
        <p:spPr/>
        <p:txBody>
          <a:bodyPr/>
          <a:lstStyle/>
          <a:p>
            <a:fld id="{DF28FB93-0A08-4E7D-8E63-9EFA29F1E093}" type="slidenum">
              <a:rPr/>
              <a:pPr/>
              <a:t>‹#›</a:t>
            </a:fld>
            <a:endParaRP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1"/>
          <p:cNvSpPr>
            <a:spLocks noGrp="1"/>
          </p:cNvSpPr>
          <p:nvPr>
            <p:ph type="title"/>
          </p:nvPr>
        </p:nvSpPr>
        <p:spPr/>
        <p:txBody>
          <a:bodyPr>
            <a:normAutofit/>
          </a:bodyPr>
          <a:lstStyle>
            <a:lvl1pPr algn="l">
              <a:defRPr sz="3200"/>
            </a:lvl1pPr>
          </a:lstStyle>
          <a:p>
            <a:r>
              <a:rPr lang="en-US" smtClean="0"/>
              <a:t>Click to edit Master title style</a:t>
            </a:r>
            <a:endParaRPr/>
          </a:p>
        </p:txBody>
      </p:sp>
    </p:spTree>
    <p:extLst>
      <p:ext uri="{BB962C8B-B14F-4D97-AF65-F5344CB8AC3E}">
        <p14:creationId xmlns:p14="http://schemas.microsoft.com/office/powerpoint/2010/main" val="506475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9599612" y="286604"/>
            <a:ext cx="1268078" cy="944962"/>
          </a:xfrm>
          <a:prstGeom prst="rect">
            <a:avLst/>
          </a:prstGeom>
        </p:spPr>
      </p:pic>
    </p:spTree>
    <p:extLst>
      <p:ext uri="{BB962C8B-B14F-4D97-AF65-F5344CB8AC3E}">
        <p14:creationId xmlns:p14="http://schemas.microsoft.com/office/powerpoint/2010/main" val="2569164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758952"/>
            <a:ext cx="10055781" cy="3566160"/>
          </a:xfrm>
        </p:spPr>
        <p:txBody>
          <a:bodyPr anchor="b" anchorCtr="0">
            <a:normAutofit/>
          </a:bodyPr>
          <a:lstStyle>
            <a:lvl1pPr>
              <a:lnSpc>
                <a:spcPct val="85000"/>
              </a:lnSpc>
              <a:defRPr sz="7998"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6994" y="4453128"/>
            <a:ext cx="10055781" cy="1143000"/>
          </a:xfrm>
        </p:spPr>
        <p:txBody>
          <a:bodyPr lIns="91440" rIns="91440" anchor="t" anchorCtr="0">
            <a:normAutofit/>
          </a:bodyPr>
          <a:lstStyle>
            <a:lvl1pPr marL="0" indent="0">
              <a:buNone/>
              <a:defRPr sz="2399" cap="all" spc="200" baseline="0">
                <a:solidFill>
                  <a:schemeClr val="tx2"/>
                </a:solidFill>
                <a:latin typeface="+mj-lt"/>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a:stretch>
            <a:fillRect/>
          </a:stretch>
        </p:blipFill>
        <p:spPr>
          <a:xfrm>
            <a:off x="9675812" y="767362"/>
            <a:ext cx="1268078" cy="944962"/>
          </a:xfrm>
          <a:prstGeom prst="rect">
            <a:avLst/>
          </a:prstGeom>
        </p:spPr>
      </p:pic>
    </p:spTree>
    <p:extLst>
      <p:ext uri="{BB962C8B-B14F-4D97-AF65-F5344CB8AC3E}">
        <p14:creationId xmlns:p14="http://schemas.microsoft.com/office/powerpoint/2010/main" val="300376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6992" y="1845734"/>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6301" y="1845735"/>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319535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6994"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6301"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6301"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COPY RIGHTS RESERVED</a:t>
            </a:r>
            <a:endParaRPr lang="en-US" dirty="0"/>
          </a:p>
        </p:txBody>
      </p:sp>
      <p:sp>
        <p:nvSpPr>
          <p:cNvPr id="8" name="Footer Placeholder 7"/>
          <p:cNvSpPr>
            <a:spLocks noGrp="1"/>
          </p:cNvSpPr>
          <p:nvPr>
            <p:ph type="ftr" sz="quarter" idx="11"/>
          </p:nvPr>
        </p:nvSpPr>
        <p:spPr/>
        <p:txBody>
          <a:bodyPr/>
          <a:lstStyle/>
          <a:p>
            <a:r>
              <a:rPr lang="en-US" smtClean="0"/>
              <a:t>Promote Safety Culture @ NECL</a:t>
            </a:r>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462865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COPY RIGHTS RESERVED</a:t>
            </a:r>
            <a:endParaRPr lang="en-US" dirty="0"/>
          </a:p>
        </p:txBody>
      </p:sp>
      <p:sp>
        <p:nvSpPr>
          <p:cNvPr id="4" name="Footer Placeholder 3"/>
          <p:cNvSpPr>
            <a:spLocks noGrp="1"/>
          </p:cNvSpPr>
          <p:nvPr>
            <p:ph type="ftr" sz="quarter" idx="11"/>
          </p:nvPr>
        </p:nvSpPr>
        <p:spPr/>
        <p:txBody>
          <a:bodyPr/>
          <a:lstStyle/>
          <a:p>
            <a:r>
              <a:rPr lang="en-US" smtClean="0"/>
              <a:t>Promote Safety Culture @ NECL</a:t>
            </a:r>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148104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smtClean="0"/>
              <a:t>COPY RIGHTS RESERVED</a:t>
            </a: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t>Promote Safety Culture @ NECL</a:t>
            </a:r>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333277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40497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39019" y="0"/>
            <a:ext cx="639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1" y="594359"/>
            <a:ext cx="3199567" cy="2286000"/>
          </a:xfrm>
        </p:spPr>
        <p:txBody>
          <a:bodyPr anchor="b">
            <a:normAutofit/>
          </a:bodyPr>
          <a:lstStyle>
            <a:lvl1pPr>
              <a:defRPr sz="3599"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799350" y="731520"/>
            <a:ext cx="6490549"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081" y="2926080"/>
            <a:ext cx="3199567" cy="3379124"/>
          </a:xfrm>
        </p:spPr>
        <p:txBody>
          <a:bodyPr lIns="91440" rIns="91440">
            <a:normAutofit/>
          </a:bodyPr>
          <a:lstStyle>
            <a:lvl1pPr marL="0" indent="0">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391" y="6459786"/>
            <a:ext cx="2617828" cy="365125"/>
          </a:xfrm>
        </p:spPr>
        <p:txBody>
          <a:bodyPr/>
          <a:lstStyle>
            <a:lvl1pPr algn="l">
              <a:defRPr/>
            </a:lvl1pPr>
          </a:lstStyle>
          <a:p>
            <a:r>
              <a:rPr lang="en-US" smtClean="0"/>
              <a:t>COPY RIGHTS RESERVED</a:t>
            </a:r>
            <a:endParaRPr lang="en-US" dirty="0"/>
          </a:p>
        </p:txBody>
      </p:sp>
      <p:sp>
        <p:nvSpPr>
          <p:cNvPr id="6" name="Footer Placeholder 5"/>
          <p:cNvSpPr>
            <a:spLocks noGrp="1"/>
          </p:cNvSpPr>
          <p:nvPr>
            <p:ph type="ftr" sz="quarter" idx="11"/>
          </p:nvPr>
        </p:nvSpPr>
        <p:spPr>
          <a:xfrm>
            <a:off x="4799350" y="6459786"/>
            <a:ext cx="4646990" cy="365125"/>
          </a:xfrm>
        </p:spPr>
        <p:txBody>
          <a:bodyPr/>
          <a:lstStyle>
            <a:lvl1pPr algn="l">
              <a:defRPr>
                <a:solidFill>
                  <a:schemeClr val="tx2"/>
                </a:solidFill>
              </a:defRPr>
            </a:lvl1p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F28FB93-0A08-4E7D-8E63-9EFA29F1E093}" type="slidenum">
              <a:rPr lang="en-US" smtClean="0"/>
              <a:pPr/>
              <a:t>‹#›</a:t>
            </a:fld>
            <a:endParaRPr lang="en-US" dirty="0"/>
          </a:p>
        </p:txBody>
      </p:sp>
      <p:pic>
        <p:nvPicPr>
          <p:cNvPr id="10" name="Picture 9"/>
          <p:cNvPicPr>
            <a:picLocks noChangeAspect="1"/>
          </p:cNvPicPr>
          <p:nvPr userDrawn="1"/>
        </p:nvPicPr>
        <p:blipFill>
          <a:blip r:embed="rId2"/>
          <a:stretch>
            <a:fillRect/>
          </a:stretch>
        </p:blipFill>
        <p:spPr>
          <a:xfrm>
            <a:off x="10553721" y="121878"/>
            <a:ext cx="1268078" cy="944962"/>
          </a:xfrm>
          <a:prstGeom prst="rect">
            <a:avLst/>
          </a:prstGeom>
        </p:spPr>
      </p:pic>
    </p:spTree>
    <p:extLst>
      <p:ext uri="{BB962C8B-B14F-4D97-AF65-F5344CB8AC3E}">
        <p14:creationId xmlns:p14="http://schemas.microsoft.com/office/powerpoint/2010/main" val="2068665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5651"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5" y="5074920"/>
            <a:ext cx="10111011" cy="822960"/>
          </a:xfrm>
        </p:spPr>
        <p:txBody>
          <a:bodyPr lIns="91440" tIns="0" rIns="91440" bIns="0" anchor="b">
            <a:noAutofit/>
          </a:bodyPr>
          <a:lstStyle>
            <a:lvl1pPr>
              <a:defRPr sz="3599"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88810" cy="4915076"/>
          </a:xfrm>
          <a:solidFill>
            <a:schemeClr val="bg2">
              <a:lumMod val="90000"/>
            </a:schemeClr>
          </a:solidFill>
        </p:spPr>
        <p:txBody>
          <a:bodyPr lIns="457200" tIns="457200"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smtClean="0"/>
              <a:t>Click icon to add picture</a:t>
            </a:r>
            <a:endParaRPr lang="en-US" dirty="0"/>
          </a:p>
        </p:txBody>
      </p:sp>
      <p:sp>
        <p:nvSpPr>
          <p:cNvPr id="4" name="Text Placeholder 3"/>
          <p:cNvSpPr>
            <a:spLocks noGrp="1"/>
          </p:cNvSpPr>
          <p:nvPr>
            <p:ph type="body" sz="half" idx="2"/>
          </p:nvPr>
        </p:nvSpPr>
        <p:spPr>
          <a:xfrm>
            <a:off x="1096994" y="5907024"/>
            <a:ext cx="1011063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866998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1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94" y="286604"/>
            <a:ext cx="10055781"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5734"/>
            <a:ext cx="1005578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6995" y="6459786"/>
            <a:ext cx="2471627" cy="365125"/>
          </a:xfrm>
          <a:prstGeom prst="rect">
            <a:avLst/>
          </a:prstGeom>
        </p:spPr>
        <p:txBody>
          <a:bodyPr vert="horz" lIns="91440" tIns="45720" rIns="91440" bIns="45720" rtlCol="0" anchor="ctr"/>
          <a:lstStyle>
            <a:lvl1pPr algn="l">
              <a:defRPr sz="900">
                <a:solidFill>
                  <a:srgbClr val="FFFFFF"/>
                </a:solidFill>
              </a:defRPr>
            </a:lvl1pPr>
          </a:lstStyle>
          <a:p>
            <a:r>
              <a:rPr lang="en-US" smtClean="0"/>
              <a:t>COPY RIGHTS RESERVED</a:t>
            </a:r>
            <a:endParaRPr lang="en-US" dirty="0"/>
          </a:p>
        </p:txBody>
      </p:sp>
      <p:sp>
        <p:nvSpPr>
          <p:cNvPr id="5" name="Footer Placeholder 4"/>
          <p:cNvSpPr>
            <a:spLocks noGrp="1"/>
          </p:cNvSpPr>
          <p:nvPr>
            <p:ph type="ftr" sz="quarter" idx="3"/>
          </p:nvPr>
        </p:nvSpPr>
        <p:spPr>
          <a:xfrm>
            <a:off x="3685225" y="6459786"/>
            <a:ext cx="4821548"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t>Promote Safety Culture @ NECL</a:t>
            </a:r>
            <a:endParaRPr lang="en-US" dirty="0"/>
          </a:p>
        </p:txBody>
      </p:sp>
      <p:sp>
        <p:nvSpPr>
          <p:cNvPr id="6" name="Slide Number Placeholder 5"/>
          <p:cNvSpPr>
            <a:spLocks noGrp="1"/>
          </p:cNvSpPr>
          <p:nvPr>
            <p:ph type="sldNum" sz="quarter" idx="4"/>
          </p:nvPr>
        </p:nvSpPr>
        <p:spPr>
          <a:xfrm>
            <a:off x="9897880" y="6459786"/>
            <a:ext cx="1311683" cy="365125"/>
          </a:xfrm>
          <a:prstGeom prst="rect">
            <a:avLst/>
          </a:prstGeom>
        </p:spPr>
        <p:txBody>
          <a:bodyPr vert="horz" lIns="91440" tIns="45720" rIns="91440" bIns="45720" rtlCol="0" anchor="ctr"/>
          <a:lstStyle>
            <a:lvl1pPr algn="r">
              <a:defRPr sz="1050">
                <a:solidFill>
                  <a:srgbClr val="FFFFFF"/>
                </a:solidFill>
              </a:defRPr>
            </a:lvl1pPr>
          </a:lstStyle>
          <a:p>
            <a:fld id="{DF28FB93-0A08-4E7D-8E63-9EFA29F1E093}" type="slidenum">
              <a:rPr lang="en-US" smtClean="0"/>
              <a:pPr/>
              <a:t>‹#›</a:t>
            </a:fld>
            <a:endParaRPr lang="en-US" dirty="0"/>
          </a:p>
        </p:txBody>
      </p:sp>
      <p:cxnSp>
        <p:nvCxnSpPr>
          <p:cNvPr id="10" name="Straight Connector 9"/>
          <p:cNvCxnSpPr/>
          <p:nvPr/>
        </p:nvCxnSpPr>
        <p:spPr>
          <a:xfrm>
            <a:off x="1193221" y="1737845"/>
            <a:ext cx="996436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1522876" y="5638800"/>
            <a:ext cx="9143537" cy="424732"/>
          </a:xfrm>
          <a:prstGeom prst="rect">
            <a:avLst/>
          </a:prstGeom>
          <a:noFill/>
        </p:spPr>
        <p:txBody>
          <a:bodyPr wrap="square" rtlCol="0">
            <a:spAutoFit/>
          </a:bodyPr>
          <a:lstStyle/>
          <a:p>
            <a:pPr>
              <a:lnSpc>
                <a:spcPct val="90000"/>
              </a:lnSpc>
            </a:pPr>
            <a:r>
              <a:rPr lang="en-US" sz="2400" dirty="0" smtClean="0"/>
              <a:t> </a:t>
            </a:r>
            <a:endParaRPr lang="en-US" sz="2400" dirty="0"/>
          </a:p>
        </p:txBody>
      </p:sp>
    </p:spTree>
    <p:extLst>
      <p:ext uri="{BB962C8B-B14F-4D97-AF65-F5344CB8AC3E}">
        <p14:creationId xmlns:p14="http://schemas.microsoft.com/office/powerpoint/2010/main" val="1526688723"/>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 id="2147483914"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p:txStyles>
    <p:titleStyle>
      <a:lvl1pPr algn="l" defTabSz="914126" rtl="0" eaLnBrk="1" latinLnBrk="0" hangingPunct="1">
        <a:lnSpc>
          <a:spcPct val="85000"/>
        </a:lnSpc>
        <a:spcBef>
          <a:spcPct val="0"/>
        </a:spcBef>
        <a:buNone/>
        <a:defRPr sz="4799" kern="1200" spc="-50" baseline="0">
          <a:solidFill>
            <a:schemeClr val="tx1">
              <a:lumMod val="75000"/>
              <a:lumOff val="25000"/>
            </a:schemeClr>
          </a:solidFill>
          <a:latin typeface="+mj-lt"/>
          <a:ea typeface="+mj-ea"/>
          <a:cs typeface="+mj-cs"/>
        </a:defRPr>
      </a:lvl1pPr>
    </p:titleStyle>
    <p:bodyStyle>
      <a:lvl1pPr marL="91413" indent="-91413"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999" kern="1200">
          <a:solidFill>
            <a:schemeClr val="tx1">
              <a:lumMod val="75000"/>
              <a:lumOff val="25000"/>
            </a:schemeClr>
          </a:solidFill>
          <a:latin typeface="+mn-lt"/>
          <a:ea typeface="+mn-ea"/>
          <a:cs typeface="+mn-cs"/>
        </a:defRPr>
      </a:lvl1pPr>
      <a:lvl2pPr marL="383933" indent="-182825" algn="l" defTabSz="914126" rtl="0" eaLnBrk="1" latinLnBrk="0" hangingPunct="1">
        <a:lnSpc>
          <a:spcPct val="90000"/>
        </a:lnSpc>
        <a:spcBef>
          <a:spcPts val="200"/>
        </a:spcBef>
        <a:spcAft>
          <a:spcPts val="400"/>
        </a:spcAft>
        <a:buClr>
          <a:schemeClr val="accent1"/>
        </a:buClr>
        <a:buFont typeface="Calibri" pitchFamily="34" charset="0"/>
        <a:buChar char="◦"/>
        <a:defRPr sz="1799" kern="1200">
          <a:solidFill>
            <a:schemeClr val="tx1">
              <a:lumMod val="75000"/>
              <a:lumOff val="25000"/>
            </a:schemeClr>
          </a:solidFill>
          <a:latin typeface="+mn-lt"/>
          <a:ea typeface="+mn-ea"/>
          <a:cs typeface="+mn-cs"/>
        </a:defRPr>
      </a:lvl2pPr>
      <a:lvl3pPr marL="56675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583"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40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67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61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55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49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522" y="609600"/>
            <a:ext cx="10055781" cy="3029712"/>
          </a:xfrm>
        </p:spPr>
        <p:txBody>
          <a:bodyPr>
            <a:normAutofit/>
          </a:bodyPr>
          <a:lstStyle/>
          <a:p>
            <a:pPr algn="ctr"/>
            <a:r>
              <a:rPr lang="en-US" sz="5400" dirty="0" smtClean="0"/>
              <a:t> </a:t>
            </a:r>
            <a:r>
              <a:rPr lang="en-US" sz="5400" b="1" dirty="0" smtClean="0"/>
              <a:t>Promoting Safety Culture @NECL</a:t>
            </a:r>
            <a:endParaRPr lang="en-US" sz="5400" b="1" dirty="0"/>
          </a:p>
        </p:txBody>
      </p:sp>
      <p:graphicFrame>
        <p:nvGraphicFramePr>
          <p:cNvPr id="6" name="Diagram 5"/>
          <p:cNvGraphicFramePr/>
          <p:nvPr>
            <p:extLst>
              <p:ext uri="{D42A27DB-BD31-4B8C-83A1-F6EECF244321}">
                <p14:modId xmlns:p14="http://schemas.microsoft.com/office/powerpoint/2010/main" val="2308983680"/>
              </p:ext>
            </p:extLst>
          </p:nvPr>
        </p:nvGraphicFramePr>
        <p:xfrm>
          <a:off x="1674812" y="4572000"/>
          <a:ext cx="9296400" cy="129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57189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94" y="286605"/>
            <a:ext cx="10055781" cy="968438"/>
          </a:xfrm>
        </p:spPr>
        <p:txBody>
          <a:bodyPr>
            <a:normAutofit/>
          </a:bodyPr>
          <a:lstStyle/>
          <a:p>
            <a:r>
              <a:rPr lang="en-US" dirty="0" smtClean="0"/>
              <a:t>Attributes </a:t>
            </a:r>
            <a:r>
              <a:rPr lang="en-US" dirty="0"/>
              <a:t>of a </a:t>
            </a:r>
            <a:r>
              <a:rPr lang="en-US" dirty="0" smtClean="0"/>
              <a:t>Safety Culture model</a:t>
            </a:r>
            <a:endParaRPr lang="en-US" dirty="0"/>
          </a:p>
        </p:txBody>
      </p:sp>
      <p:sp>
        <p:nvSpPr>
          <p:cNvPr id="3" name="Content Placeholder 2"/>
          <p:cNvSpPr>
            <a:spLocks noGrp="1"/>
          </p:cNvSpPr>
          <p:nvPr>
            <p:ph idx="1"/>
          </p:nvPr>
        </p:nvSpPr>
        <p:spPr>
          <a:xfrm>
            <a:off x="1096994" y="1845734"/>
            <a:ext cx="10055781" cy="4023360"/>
          </a:xfrm>
        </p:spPr>
        <p:txBody>
          <a:bodyPr>
            <a:normAutofit fontScale="85000" lnSpcReduction="20000"/>
          </a:bodyPr>
          <a:lstStyle/>
          <a:p>
            <a:r>
              <a:rPr lang="en-US" b="1" u="sng" dirty="0" smtClean="0"/>
              <a:t>Corporate </a:t>
            </a:r>
            <a:r>
              <a:rPr lang="en-US" b="1" u="sng" dirty="0" smtClean="0"/>
              <a:t>governance</a:t>
            </a:r>
          </a:p>
          <a:p>
            <a:r>
              <a:rPr lang="en-US" dirty="0"/>
              <a:t>In accepting corporate responsibility for </a:t>
            </a:r>
            <a:r>
              <a:rPr lang="en-US" dirty="0" smtClean="0"/>
              <a:t>Safety, Top Management &amp; Directors </a:t>
            </a:r>
            <a:r>
              <a:rPr lang="en-US" dirty="0"/>
              <a:t>need to be proactive in developing a positive </a:t>
            </a:r>
            <a:r>
              <a:rPr lang="en-US" dirty="0" smtClean="0"/>
              <a:t>Safety </a:t>
            </a:r>
            <a:r>
              <a:rPr lang="en-US" dirty="0"/>
              <a:t>culture for the workplace or workplaces that they control. Directors do this by:</a:t>
            </a:r>
          </a:p>
          <a:p>
            <a:pPr>
              <a:buFont typeface="Wingdings" panose="05000000000000000000" pitchFamily="2" charset="2"/>
              <a:buChar char="Ø"/>
            </a:pPr>
            <a:r>
              <a:rPr lang="en-US" dirty="0" smtClean="0"/>
              <a:t>Ensuring </a:t>
            </a:r>
            <a:r>
              <a:rPr lang="en-US" dirty="0"/>
              <a:t>that is an integral part of the management process</a:t>
            </a:r>
          </a:p>
          <a:p>
            <a:pPr>
              <a:buFont typeface="Wingdings" panose="05000000000000000000" pitchFamily="2" charset="2"/>
              <a:buChar char="Ø"/>
            </a:pPr>
            <a:r>
              <a:rPr lang="en-US" dirty="0"/>
              <a:t>Setting clear safety and health values and standards</a:t>
            </a:r>
          </a:p>
          <a:p>
            <a:pPr>
              <a:buFont typeface="Wingdings" panose="05000000000000000000" pitchFamily="2" charset="2"/>
              <a:buChar char="Ø"/>
            </a:pPr>
            <a:r>
              <a:rPr lang="en-US" dirty="0"/>
              <a:t>Thinking strategically about corporate safety and health responsibilities</a:t>
            </a:r>
          </a:p>
          <a:p>
            <a:pPr>
              <a:buFont typeface="Wingdings" panose="05000000000000000000" pitchFamily="2" charset="2"/>
              <a:buChar char="Ø"/>
            </a:pPr>
            <a:r>
              <a:rPr lang="en-US" dirty="0"/>
              <a:t>Being open and constructive about safety and health regulation</a:t>
            </a:r>
          </a:p>
          <a:p>
            <a:pPr>
              <a:buFont typeface="Wingdings" panose="05000000000000000000" pitchFamily="2" charset="2"/>
              <a:buChar char="Ø"/>
            </a:pPr>
            <a:r>
              <a:rPr lang="en-US" dirty="0"/>
              <a:t>Rewarding good safety and health </a:t>
            </a:r>
            <a:r>
              <a:rPr lang="en-US" dirty="0" err="1"/>
              <a:t>behaviour</a:t>
            </a:r>
            <a:endParaRPr lang="en-US" dirty="0"/>
          </a:p>
          <a:p>
            <a:pPr>
              <a:buFont typeface="Wingdings" panose="05000000000000000000" pitchFamily="2" charset="2"/>
              <a:buChar char="Ø"/>
            </a:pPr>
            <a:r>
              <a:rPr lang="en-US" dirty="0"/>
              <a:t>Creating a culture of integrity about and responsibility for safety and health matters</a:t>
            </a:r>
          </a:p>
          <a:p>
            <a:r>
              <a:rPr lang="en-US" dirty="0"/>
              <a:t>Directors who </a:t>
            </a:r>
            <a:r>
              <a:rPr lang="en-US" dirty="0" smtClean="0"/>
              <a:t>authorize </a:t>
            </a:r>
            <a:r>
              <a:rPr lang="en-US" dirty="0"/>
              <a:t>and direct work activities can exert considerable influence over the businesses they run, shaping the way things are done, how managers interpret </a:t>
            </a:r>
            <a:r>
              <a:rPr lang="en-US" dirty="0" smtClean="0"/>
              <a:t>Safety </a:t>
            </a:r>
            <a:r>
              <a:rPr lang="en-US" dirty="0"/>
              <a:t>policies and promote a </a:t>
            </a:r>
            <a:r>
              <a:rPr lang="en-US" dirty="0" smtClean="0"/>
              <a:t>Safety </a:t>
            </a:r>
            <a:r>
              <a:rPr lang="en-US" dirty="0"/>
              <a:t>culture among the workforce.</a:t>
            </a:r>
            <a:endParaRPr lang="en-US" dirty="0" smtClean="0"/>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10</a:t>
            </a:fld>
            <a:endParaRPr lang="en-US" dirty="0"/>
          </a:p>
        </p:txBody>
      </p:sp>
    </p:spTree>
    <p:extLst>
      <p:ext uri="{BB962C8B-B14F-4D97-AF65-F5344CB8AC3E}">
        <p14:creationId xmlns:p14="http://schemas.microsoft.com/office/powerpoint/2010/main" val="1366651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Attributes </a:t>
            </a:r>
            <a:r>
              <a:rPr lang="en-US" dirty="0"/>
              <a:t>of a </a:t>
            </a:r>
            <a:r>
              <a:rPr lang="en-US" dirty="0" smtClean="0"/>
              <a:t>Safety Culture model</a:t>
            </a:r>
            <a:endParaRPr lang="en-US" dirty="0"/>
          </a:p>
        </p:txBody>
      </p:sp>
      <p:sp>
        <p:nvSpPr>
          <p:cNvPr id="3" name="Content Placeholder 2"/>
          <p:cNvSpPr>
            <a:spLocks noGrp="1"/>
          </p:cNvSpPr>
          <p:nvPr>
            <p:ph idx="1"/>
          </p:nvPr>
        </p:nvSpPr>
        <p:spPr/>
        <p:txBody>
          <a:bodyPr/>
          <a:lstStyle/>
          <a:p>
            <a:r>
              <a:rPr lang="en-US" dirty="0"/>
              <a:t>• Work </a:t>
            </a:r>
            <a:r>
              <a:rPr lang="en-US" dirty="0" smtClean="0"/>
              <a:t>Management System</a:t>
            </a:r>
          </a:p>
          <a:p>
            <a:r>
              <a:rPr lang="en-US" b="1" u="sng" dirty="0" smtClean="0"/>
              <a:t>Attributes</a:t>
            </a:r>
          </a:p>
          <a:p>
            <a:r>
              <a:rPr lang="en-US" dirty="0" smtClean="0"/>
              <a:t>Effective </a:t>
            </a:r>
            <a:r>
              <a:rPr lang="en-US" dirty="0"/>
              <a:t>Work Management Systems should address </a:t>
            </a:r>
            <a:r>
              <a:rPr lang="en-US" dirty="0" smtClean="0"/>
              <a:t>Safety </a:t>
            </a:r>
            <a:r>
              <a:rPr lang="en-US" dirty="0"/>
              <a:t>concerns in day-to-day operations systematically.</a:t>
            </a:r>
          </a:p>
          <a:p>
            <a:r>
              <a:rPr lang="en-US" dirty="0"/>
              <a:t>Responsiveness and flexibility may be built in to accommodate changes in </a:t>
            </a:r>
            <a:r>
              <a:rPr lang="en-US" dirty="0" smtClean="0"/>
              <a:t>Safety requirements</a:t>
            </a:r>
          </a:p>
          <a:p>
            <a:r>
              <a:rPr lang="en-US" b="1" u="sng" dirty="0" smtClean="0"/>
              <a:t>Dimension</a:t>
            </a:r>
          </a:p>
          <a:p>
            <a:r>
              <a:rPr lang="en-US" dirty="0" smtClean="0"/>
              <a:t>Management </a:t>
            </a:r>
            <a:r>
              <a:rPr lang="en-US" dirty="0"/>
              <a:t>of day-to-day operations; and</a:t>
            </a:r>
          </a:p>
          <a:p>
            <a:r>
              <a:rPr lang="en-US" dirty="0"/>
              <a:t>Systematic management of change.</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11</a:t>
            </a:fld>
            <a:endParaRPr lang="en-US" dirty="0"/>
          </a:p>
        </p:txBody>
      </p:sp>
    </p:spTree>
    <p:extLst>
      <p:ext uri="{BB962C8B-B14F-4D97-AF65-F5344CB8AC3E}">
        <p14:creationId xmlns:p14="http://schemas.microsoft.com/office/powerpoint/2010/main" val="214472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Attributes </a:t>
            </a:r>
            <a:r>
              <a:rPr lang="en-US" dirty="0"/>
              <a:t>of a </a:t>
            </a:r>
            <a:r>
              <a:rPr lang="en-US" dirty="0" smtClean="0"/>
              <a:t>Safety Culture model</a:t>
            </a:r>
            <a:endParaRPr lang="en-US" dirty="0"/>
          </a:p>
        </p:txBody>
      </p:sp>
      <p:sp>
        <p:nvSpPr>
          <p:cNvPr id="3" name="Content Placeholder 2"/>
          <p:cNvSpPr>
            <a:spLocks noGrp="1"/>
          </p:cNvSpPr>
          <p:nvPr>
            <p:ph idx="1"/>
          </p:nvPr>
        </p:nvSpPr>
        <p:spPr/>
        <p:txBody>
          <a:bodyPr/>
          <a:lstStyle/>
          <a:p>
            <a:r>
              <a:rPr lang="en-US" dirty="0"/>
              <a:t>• Competent and Learning Organization</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12</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960560524"/>
              </p:ext>
            </p:extLst>
          </p:nvPr>
        </p:nvGraphicFramePr>
        <p:xfrm>
          <a:off x="1446212" y="2438400"/>
          <a:ext cx="9144000" cy="3430694"/>
        </p:xfrm>
        <a:graphic>
          <a:graphicData uri="http://schemas.openxmlformats.org/drawingml/2006/table">
            <a:tbl>
              <a:tblPr firstRow="1" bandRow="1">
                <a:tableStyleId>{EB9631B5-78F2-41C9-869B-9F39066F8104}</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534188">
                <a:tc>
                  <a:txBody>
                    <a:bodyPr/>
                    <a:lstStyle/>
                    <a:p>
                      <a:r>
                        <a:rPr lang="en-US" dirty="0" err="1" smtClean="0"/>
                        <a:t>Attibutes</a:t>
                      </a:r>
                      <a:endParaRPr lang="en-US" dirty="0"/>
                    </a:p>
                  </a:txBody>
                  <a:tcPr/>
                </a:tc>
                <a:tc>
                  <a:txBody>
                    <a:bodyPr/>
                    <a:lstStyle/>
                    <a:p>
                      <a:r>
                        <a:rPr lang="en-US" dirty="0" smtClean="0"/>
                        <a:t>Dimensions</a:t>
                      </a:r>
                      <a:endParaRPr lang="en-US" dirty="0"/>
                    </a:p>
                  </a:txBody>
                  <a:tcPr/>
                </a:tc>
                <a:extLst>
                  <a:ext uri="{0D108BD9-81ED-4DB2-BD59-A6C34878D82A}">
                    <a16:rowId xmlns:a16="http://schemas.microsoft.com/office/drawing/2014/main" val="10000"/>
                  </a:ext>
                </a:extLst>
              </a:tr>
              <a:tr h="1316627">
                <a:tc>
                  <a:txBody>
                    <a:bodyPr/>
                    <a:lstStyle/>
                    <a:p>
                      <a:r>
                        <a:rPr lang="en-US" dirty="0" smtClean="0"/>
                        <a:t>Competency is emphasized as a key requirement of staff recruitment and promotion.</a:t>
                      </a:r>
                    </a:p>
                  </a:txBody>
                  <a:tcPr/>
                </a:tc>
                <a:tc rowSpan="2">
                  <a:txBody>
                    <a:bodyPr/>
                    <a:lstStyle/>
                    <a:p>
                      <a:r>
                        <a:rPr lang="en-US" dirty="0" smtClean="0"/>
                        <a:t>Staff Competency and Training;</a:t>
                      </a:r>
                    </a:p>
                    <a:p>
                      <a:r>
                        <a:rPr lang="en-US" dirty="0" smtClean="0"/>
                        <a:t>Learning from Internal Operating Experience;</a:t>
                      </a:r>
                    </a:p>
                    <a:p>
                      <a:r>
                        <a:rPr lang="en-US" dirty="0" smtClean="0"/>
                        <a:t>Learning from external case studies and organizations; and</a:t>
                      </a:r>
                    </a:p>
                    <a:p>
                      <a:r>
                        <a:rPr lang="en-US" dirty="0" smtClean="0"/>
                        <a:t>Systematic knowledge dissemination to enable </a:t>
                      </a:r>
                      <a:r>
                        <a:rPr lang="en-US" dirty="0" err="1" smtClean="0"/>
                        <a:t>organisational</a:t>
                      </a:r>
                      <a:r>
                        <a:rPr lang="en-US" dirty="0" smtClean="0"/>
                        <a:t> learning.</a:t>
                      </a:r>
                      <a:endParaRPr lang="en-US" dirty="0"/>
                    </a:p>
                  </a:txBody>
                  <a:tcPr/>
                </a:tc>
                <a:extLst>
                  <a:ext uri="{0D108BD9-81ED-4DB2-BD59-A6C34878D82A}">
                    <a16:rowId xmlns:a16="http://schemas.microsoft.com/office/drawing/2014/main" val="10001"/>
                  </a:ext>
                </a:extLst>
              </a:tr>
              <a:tr h="1579879">
                <a:tc>
                  <a:txBody>
                    <a:bodyPr/>
                    <a:lstStyle/>
                    <a:p>
                      <a:pPr marL="0" marR="0" indent="0" algn="l" defTabSz="914126" rtl="0" eaLnBrk="1" fontAlgn="auto" latinLnBrk="0" hangingPunct="1">
                        <a:lnSpc>
                          <a:spcPct val="100000"/>
                        </a:lnSpc>
                        <a:spcBef>
                          <a:spcPts val="0"/>
                        </a:spcBef>
                        <a:spcAft>
                          <a:spcPts val="0"/>
                        </a:spcAft>
                        <a:buClrTx/>
                        <a:buSzTx/>
                        <a:buFontTx/>
                        <a:buNone/>
                        <a:tabLst/>
                        <a:defRPr/>
                      </a:pPr>
                      <a:r>
                        <a:rPr lang="en-US" dirty="0" smtClean="0"/>
                        <a:t>Continuous learning is emphasized throughout the organization.</a:t>
                      </a:r>
                    </a:p>
                    <a:p>
                      <a:endParaRPr lang="en-US" dirty="0"/>
                    </a:p>
                  </a:txBody>
                  <a:tcPr/>
                </a:tc>
                <a:tc vMerge="1">
                  <a:txBody>
                    <a:bodyPr/>
                    <a:lstStyle/>
                    <a:p>
                      <a:endParaRPr lang="en-U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38424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Attributes </a:t>
            </a:r>
            <a:r>
              <a:rPr lang="en-US" dirty="0"/>
              <a:t>of a </a:t>
            </a:r>
            <a:r>
              <a:rPr lang="en-US" dirty="0" smtClean="0"/>
              <a:t>Safety Culture model</a:t>
            </a:r>
            <a:endParaRPr lang="en-US" dirty="0"/>
          </a:p>
        </p:txBody>
      </p:sp>
      <p:sp>
        <p:nvSpPr>
          <p:cNvPr id="3" name="Content Placeholder 2"/>
          <p:cNvSpPr>
            <a:spLocks noGrp="1"/>
          </p:cNvSpPr>
          <p:nvPr>
            <p:ph idx="1"/>
          </p:nvPr>
        </p:nvSpPr>
        <p:spPr/>
        <p:txBody>
          <a:bodyPr/>
          <a:lstStyle/>
          <a:p>
            <a:r>
              <a:rPr lang="en-US" dirty="0"/>
              <a:t>• Ownership and Teamwork</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13</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839254931"/>
              </p:ext>
            </p:extLst>
          </p:nvPr>
        </p:nvGraphicFramePr>
        <p:xfrm>
          <a:off x="1598611" y="2667000"/>
          <a:ext cx="8534400" cy="3442970"/>
        </p:xfrm>
        <a:graphic>
          <a:graphicData uri="http://schemas.openxmlformats.org/drawingml/2006/table">
            <a:tbl>
              <a:tblPr firstRow="1" bandRow="1">
                <a:tableStyleId>{6E25E649-3F16-4E02-A733-19D2CDBF48F0}</a:tableStyleId>
              </a:tblPr>
              <a:tblGrid>
                <a:gridCol w="42672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609600">
                <a:tc>
                  <a:txBody>
                    <a:bodyPr/>
                    <a:lstStyle/>
                    <a:p>
                      <a:r>
                        <a:rPr lang="en-US" dirty="0" smtClean="0"/>
                        <a:t>Attributes</a:t>
                      </a:r>
                      <a:endParaRPr lang="en-US" dirty="0"/>
                    </a:p>
                  </a:txBody>
                  <a:tcPr/>
                </a:tc>
                <a:tc>
                  <a:txBody>
                    <a:bodyPr/>
                    <a:lstStyle/>
                    <a:p>
                      <a:r>
                        <a:rPr lang="en-US" dirty="0" smtClean="0"/>
                        <a:t>Dimension</a:t>
                      </a:r>
                      <a:endParaRPr lang="en-US" dirty="0"/>
                    </a:p>
                  </a:txBody>
                  <a:tcPr/>
                </a:tc>
                <a:extLst>
                  <a:ext uri="{0D108BD9-81ED-4DB2-BD59-A6C34878D82A}">
                    <a16:rowId xmlns:a16="http://schemas.microsoft.com/office/drawing/2014/main" val="10000"/>
                  </a:ext>
                </a:extLst>
              </a:tr>
              <a:tr h="1447800">
                <a:tc>
                  <a:txBody>
                    <a:bodyPr/>
                    <a:lstStyle/>
                    <a:p>
                      <a:pPr marL="285750" indent="-285750">
                        <a:buFont typeface="Wingdings" panose="05000000000000000000" pitchFamily="2" charset="2"/>
                        <a:buChar char="§"/>
                      </a:pPr>
                      <a:r>
                        <a:rPr lang="en-US" dirty="0" smtClean="0"/>
                        <a:t>Ownership of Safety should be by all stakeholders from CEO to the last worker.</a:t>
                      </a:r>
                    </a:p>
                    <a:p>
                      <a:pPr marL="285750" indent="-285750">
                        <a:buFont typeface="Wingdings" panose="05000000000000000000" pitchFamily="2" charset="2"/>
                        <a:buChar char="§"/>
                      </a:pPr>
                      <a:r>
                        <a:rPr lang="en-US" dirty="0" smtClean="0"/>
                        <a:t>Stakeholders should be engaged in Safety initiatives and understand that each of them play a vital role in Safety.</a:t>
                      </a:r>
                    </a:p>
                    <a:p>
                      <a:pPr marL="285750" indent="-285750">
                        <a:buFont typeface="Wingdings" panose="05000000000000000000" pitchFamily="2" charset="2"/>
                        <a:buChar char="§"/>
                      </a:pPr>
                      <a:r>
                        <a:rPr lang="en-US" dirty="0" smtClean="0"/>
                        <a:t>Stakeholders should be motivated and empowered to act on Safety concerns and contribute proactively towards Safety.</a:t>
                      </a:r>
                      <a:endParaRPr lang="en-US" dirty="0"/>
                    </a:p>
                  </a:txBody>
                  <a:tcPr/>
                </a:tc>
                <a:tc>
                  <a:txBody>
                    <a:bodyPr/>
                    <a:lstStyle/>
                    <a:p>
                      <a:pPr marL="285750" indent="-285750">
                        <a:buFont typeface="Wingdings" panose="05000000000000000000" pitchFamily="2" charset="2"/>
                        <a:buChar char="§"/>
                      </a:pPr>
                      <a:r>
                        <a:rPr lang="en-US" dirty="0" smtClean="0"/>
                        <a:t>Stakeholder perception of the </a:t>
                      </a:r>
                      <a:r>
                        <a:rPr lang="en-US" dirty="0" err="1" smtClean="0"/>
                        <a:t>organisational</a:t>
                      </a:r>
                      <a:r>
                        <a:rPr lang="en-US" dirty="0" smtClean="0"/>
                        <a:t> value for Safety and teamwork;</a:t>
                      </a:r>
                    </a:p>
                    <a:p>
                      <a:pPr marL="285750" indent="-285750">
                        <a:buFont typeface="Wingdings" panose="05000000000000000000" pitchFamily="2" charset="2"/>
                        <a:buChar char="§"/>
                      </a:pPr>
                      <a:r>
                        <a:rPr lang="en-US" dirty="0" smtClean="0"/>
                        <a:t>Stakeholder ownership of Safety; and</a:t>
                      </a:r>
                    </a:p>
                    <a:p>
                      <a:pPr marL="285750" indent="-285750">
                        <a:buFont typeface="Wingdings" panose="05000000000000000000" pitchFamily="2" charset="2"/>
                        <a:buChar char="§"/>
                      </a:pPr>
                      <a:r>
                        <a:rPr lang="en-US" dirty="0" smtClean="0"/>
                        <a:t>Extent of stakeholder engagement and empowerment</a:t>
                      </a:r>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1679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Attributes </a:t>
            </a:r>
            <a:r>
              <a:rPr lang="en-US" dirty="0"/>
              <a:t>of a </a:t>
            </a:r>
            <a:r>
              <a:rPr lang="en-US" dirty="0" smtClean="0"/>
              <a:t>Safety Culture model</a:t>
            </a:r>
            <a:endParaRPr lang="en-US" dirty="0"/>
          </a:p>
        </p:txBody>
      </p:sp>
      <p:sp>
        <p:nvSpPr>
          <p:cNvPr id="3" name="Content Placeholder 2"/>
          <p:cNvSpPr>
            <a:spLocks noGrp="1"/>
          </p:cNvSpPr>
          <p:nvPr>
            <p:ph idx="1"/>
          </p:nvPr>
        </p:nvSpPr>
        <p:spPr/>
        <p:txBody>
          <a:bodyPr/>
          <a:lstStyle/>
          <a:p>
            <a:r>
              <a:rPr lang="en-US" dirty="0"/>
              <a:t>• Communication and </a:t>
            </a:r>
            <a:r>
              <a:rPr lang="en-US" dirty="0" smtClean="0"/>
              <a:t>reporting</a:t>
            </a:r>
          </a:p>
          <a:p>
            <a:endParaRPr lang="en-US" dirty="0"/>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14</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425719531"/>
              </p:ext>
            </p:extLst>
          </p:nvPr>
        </p:nvGraphicFramePr>
        <p:xfrm>
          <a:off x="1370012" y="2438400"/>
          <a:ext cx="9782762" cy="3733800"/>
        </p:xfrm>
        <a:graphic>
          <a:graphicData uri="http://schemas.openxmlformats.org/drawingml/2006/table">
            <a:tbl>
              <a:tblPr firstRow="1" bandRow="1">
                <a:tableStyleId>{6E25E649-3F16-4E02-A733-19D2CDBF48F0}</a:tableStyleId>
              </a:tblPr>
              <a:tblGrid>
                <a:gridCol w="4891381">
                  <a:extLst>
                    <a:ext uri="{9D8B030D-6E8A-4147-A177-3AD203B41FA5}">
                      <a16:colId xmlns:a16="http://schemas.microsoft.com/office/drawing/2014/main" val="20000"/>
                    </a:ext>
                  </a:extLst>
                </a:gridCol>
                <a:gridCol w="4891381">
                  <a:extLst>
                    <a:ext uri="{9D8B030D-6E8A-4147-A177-3AD203B41FA5}">
                      <a16:colId xmlns:a16="http://schemas.microsoft.com/office/drawing/2014/main" val="20001"/>
                    </a:ext>
                  </a:extLst>
                </a:gridCol>
              </a:tblGrid>
              <a:tr h="432132">
                <a:tc>
                  <a:txBody>
                    <a:bodyPr/>
                    <a:lstStyle/>
                    <a:p>
                      <a:r>
                        <a:rPr lang="en-US" dirty="0" err="1" smtClean="0"/>
                        <a:t>Attibutes</a:t>
                      </a:r>
                      <a:endParaRPr lang="en-US" dirty="0"/>
                    </a:p>
                  </a:txBody>
                  <a:tcPr/>
                </a:tc>
                <a:tc>
                  <a:txBody>
                    <a:bodyPr/>
                    <a:lstStyle/>
                    <a:p>
                      <a:r>
                        <a:rPr lang="en-US" dirty="0" smtClean="0"/>
                        <a:t>Dimension</a:t>
                      </a:r>
                      <a:endParaRPr lang="en-US" dirty="0"/>
                    </a:p>
                  </a:txBody>
                  <a:tcPr/>
                </a:tc>
                <a:extLst>
                  <a:ext uri="{0D108BD9-81ED-4DB2-BD59-A6C34878D82A}">
                    <a16:rowId xmlns:a16="http://schemas.microsoft.com/office/drawing/2014/main" val="10000"/>
                  </a:ext>
                </a:extLst>
              </a:tr>
              <a:tr h="3301668">
                <a:tc>
                  <a:txBody>
                    <a:bodyPr/>
                    <a:lstStyle/>
                    <a:p>
                      <a:pPr marL="285750" indent="-285750">
                        <a:buFont typeface="Wingdings" panose="05000000000000000000" pitchFamily="2" charset="2"/>
                        <a:buChar char="§"/>
                      </a:pPr>
                      <a:r>
                        <a:rPr lang="en-US" dirty="0" smtClean="0"/>
                        <a:t>Good communication channels must be established to ensure responsive address of Safety concerns and facilitate </a:t>
                      </a:r>
                      <a:r>
                        <a:rPr lang="en-US" dirty="0" smtClean="0"/>
                        <a:t>organizational </a:t>
                      </a:r>
                      <a:r>
                        <a:rPr lang="en-US" dirty="0" smtClean="0"/>
                        <a:t>learning.</a:t>
                      </a:r>
                    </a:p>
                    <a:p>
                      <a:pPr marL="285750" indent="-285750">
                        <a:buFont typeface="Wingdings" panose="05000000000000000000" pitchFamily="2" charset="2"/>
                        <a:buChar char="§"/>
                      </a:pPr>
                      <a:r>
                        <a:rPr lang="en-US" dirty="0" smtClean="0"/>
                        <a:t>Stakeholders should be aware of their responsibilities in Safety reporting.</a:t>
                      </a:r>
                    </a:p>
                    <a:p>
                      <a:pPr marL="285750" indent="-285750">
                        <a:buFont typeface="Wingdings" panose="05000000000000000000" pitchFamily="2" charset="2"/>
                        <a:buChar char="§"/>
                      </a:pPr>
                      <a:r>
                        <a:rPr lang="en-US" dirty="0" smtClean="0"/>
                        <a:t>Safety reports should be taken seriously.</a:t>
                      </a:r>
                    </a:p>
                    <a:p>
                      <a:pPr marL="285750" indent="-285750">
                        <a:buFont typeface="Wingdings" panose="05000000000000000000" pitchFamily="2" charset="2"/>
                        <a:buChar char="§"/>
                      </a:pPr>
                      <a:r>
                        <a:rPr lang="en-US" dirty="0" smtClean="0"/>
                        <a:t>Management should investigate and act on reports timely and visibly</a:t>
                      </a:r>
                      <a:endParaRPr lang="en-US" dirty="0"/>
                    </a:p>
                  </a:txBody>
                  <a:tcPr/>
                </a:tc>
                <a:tc>
                  <a:txBody>
                    <a:bodyPr/>
                    <a:lstStyle/>
                    <a:p>
                      <a:pPr marL="285750" indent="-285750">
                        <a:buFont typeface="Wingdings" panose="05000000000000000000" pitchFamily="2" charset="2"/>
                        <a:buChar char="§"/>
                      </a:pPr>
                      <a:r>
                        <a:rPr lang="en-US" dirty="0" smtClean="0"/>
                        <a:t>Means of </a:t>
                      </a:r>
                      <a:r>
                        <a:rPr lang="en-US" dirty="0" err="1" smtClean="0"/>
                        <a:t>organisational</a:t>
                      </a:r>
                      <a:r>
                        <a:rPr lang="en-US" dirty="0" smtClean="0"/>
                        <a:t> communication to stakeholders of Safety information;</a:t>
                      </a:r>
                    </a:p>
                    <a:p>
                      <a:pPr marL="285750" indent="-285750">
                        <a:buFont typeface="Wingdings" panose="05000000000000000000" pitchFamily="2" charset="2"/>
                        <a:buChar char="§"/>
                      </a:pPr>
                      <a:r>
                        <a:rPr lang="en-US" dirty="0" smtClean="0"/>
                        <a:t>Stakeholder perception of the </a:t>
                      </a:r>
                      <a:r>
                        <a:rPr lang="en-US" dirty="0" err="1" smtClean="0"/>
                        <a:t>organisational</a:t>
                      </a:r>
                      <a:r>
                        <a:rPr lang="en-US" dirty="0" smtClean="0"/>
                        <a:t> value for Safety and teamwork; and</a:t>
                      </a:r>
                    </a:p>
                    <a:p>
                      <a:pPr marL="285750" indent="-285750">
                        <a:buFont typeface="Wingdings" panose="05000000000000000000" pitchFamily="2" charset="2"/>
                        <a:buChar char="§"/>
                      </a:pPr>
                      <a:r>
                        <a:rPr lang="en-US" dirty="0" smtClean="0"/>
                        <a:t>Factors affecting Safety reporting by stakeholders.</a:t>
                      </a:r>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61505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2800" dirty="0" smtClean="0"/>
              <a:t>Attributes </a:t>
            </a:r>
            <a:r>
              <a:rPr lang="en-US" sz="2800" dirty="0"/>
              <a:t>of a </a:t>
            </a:r>
            <a:r>
              <a:rPr lang="en-US" sz="2800" dirty="0" smtClean="0"/>
              <a:t>Safety Culture model</a:t>
            </a:r>
            <a:br>
              <a:rPr lang="en-US" sz="2800" dirty="0" smtClean="0"/>
            </a:br>
            <a:r>
              <a:rPr lang="en-US" sz="2800" dirty="0" smtClean="0"/>
              <a:t/>
            </a:r>
            <a:br>
              <a:rPr lang="en-US" sz="2800" dirty="0" smtClean="0"/>
            </a:br>
            <a:r>
              <a:rPr lang="en-US" sz="2800" dirty="0" smtClean="0"/>
              <a:t>Application: Demonstration cum Practice</a:t>
            </a:r>
            <a:endParaRPr lang="en-US" sz="2800" dirty="0"/>
          </a:p>
        </p:txBody>
      </p:sp>
      <p:sp>
        <p:nvSpPr>
          <p:cNvPr id="8" name="Content Placeholder 7"/>
          <p:cNvSpPr>
            <a:spLocks noGrp="1"/>
          </p:cNvSpPr>
          <p:nvPr>
            <p:ph sz="half" idx="1"/>
          </p:nvPr>
        </p:nvSpPr>
        <p:spPr/>
        <p:txBody>
          <a:bodyPr>
            <a:normAutofit/>
          </a:bodyPr>
          <a:lstStyle/>
          <a:p>
            <a:r>
              <a:rPr lang="en-US" dirty="0"/>
              <a:t>The </a:t>
            </a:r>
            <a:r>
              <a:rPr lang="en-US" dirty="0" smtClean="0"/>
              <a:t>Safety </a:t>
            </a:r>
            <a:r>
              <a:rPr lang="en-US" dirty="0"/>
              <a:t>Culture </a:t>
            </a:r>
            <a:r>
              <a:rPr lang="en-US" dirty="0" smtClean="0"/>
              <a:t>in Construction</a:t>
            </a:r>
            <a:endParaRPr lang="en-US" dirty="0"/>
          </a:p>
          <a:p>
            <a:r>
              <a:rPr lang="en-US" dirty="0"/>
              <a:t>The </a:t>
            </a:r>
            <a:r>
              <a:rPr lang="en-US" dirty="0" smtClean="0"/>
              <a:t>Safety </a:t>
            </a:r>
            <a:r>
              <a:rPr lang="en-US" dirty="0"/>
              <a:t>Culture </a:t>
            </a:r>
            <a:r>
              <a:rPr lang="en-US" dirty="0" smtClean="0"/>
              <a:t>key aspect in construction to prevent accident / incidents and promote safety.</a:t>
            </a:r>
            <a:endParaRPr lang="en-US" dirty="0"/>
          </a:p>
          <a:p>
            <a:r>
              <a:rPr lang="en-US" dirty="0" smtClean="0"/>
              <a:t>There are many ways to promote safety culture in construction sites.</a:t>
            </a:r>
            <a:endParaRPr lang="en-US" dirty="0"/>
          </a:p>
        </p:txBody>
      </p:sp>
      <p:sp>
        <p:nvSpPr>
          <p:cNvPr id="9" name="Content Placeholder 8"/>
          <p:cNvSpPr>
            <a:spLocks noGrp="1"/>
          </p:cNvSpPr>
          <p:nvPr>
            <p:ph sz="half" idx="2"/>
          </p:nvPr>
        </p:nvSpPr>
        <p:spPr>
          <a:xfrm>
            <a:off x="6216301" y="1845735"/>
            <a:ext cx="4221511" cy="4023360"/>
          </a:xfrm>
        </p:spPr>
        <p:style>
          <a:lnRef idx="1">
            <a:schemeClr val="dk1"/>
          </a:lnRef>
          <a:fillRef idx="2">
            <a:schemeClr val="dk1"/>
          </a:fillRef>
          <a:effectRef idx="1">
            <a:schemeClr val="dk1"/>
          </a:effectRef>
          <a:fontRef idx="minor">
            <a:schemeClr val="dk1"/>
          </a:fontRef>
        </p:style>
        <p:txBody>
          <a:bodyPr>
            <a:normAutofit/>
          </a:bodyPr>
          <a:lstStyle/>
          <a:p>
            <a:endParaRPr lang="en-US" dirty="0" smtClean="0"/>
          </a:p>
          <a:p>
            <a:endParaRPr lang="en-US" dirty="0"/>
          </a:p>
          <a:p>
            <a:endParaRPr lang="en-US" dirty="0" smtClean="0"/>
          </a:p>
          <a:p>
            <a:endParaRPr lang="en-US" dirty="0"/>
          </a:p>
          <a:p>
            <a:r>
              <a:rPr lang="en-US" dirty="0" smtClean="0"/>
              <a:t>Demonstrate cum Practice how to apply for Safety Culture in construction</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15</a:t>
            </a:fld>
            <a:endParaRPr lang="en-US" dirty="0"/>
          </a:p>
        </p:txBody>
      </p:sp>
      <p:sp>
        <p:nvSpPr>
          <p:cNvPr id="2" name="TextBox 1"/>
          <p:cNvSpPr txBox="1"/>
          <p:nvPr/>
        </p:nvSpPr>
        <p:spPr>
          <a:xfrm>
            <a:off x="10747898" y="1845734"/>
            <a:ext cx="461665" cy="4023360"/>
          </a:xfrm>
          <a:prstGeom prst="rect">
            <a:avLst/>
          </a:prstGeom>
          <a:solidFill>
            <a:schemeClr val="accent4">
              <a:lumMod val="40000"/>
              <a:lumOff val="60000"/>
            </a:schemeClr>
          </a:solidFill>
        </p:spPr>
        <p:txBody>
          <a:bodyPr vert="eaVert" wrap="square" rtlCol="0">
            <a:spAutoFit/>
          </a:bodyPr>
          <a:lstStyle/>
          <a:p>
            <a:r>
              <a:rPr lang="en-US"/>
              <a:t>Demonstration cum Practice</a:t>
            </a:r>
            <a:endParaRPr lang="en-US" dirty="0"/>
          </a:p>
        </p:txBody>
      </p:sp>
    </p:spTree>
    <p:extLst>
      <p:ext uri="{BB962C8B-B14F-4D97-AF65-F5344CB8AC3E}">
        <p14:creationId xmlns:p14="http://schemas.microsoft.com/office/powerpoint/2010/main" val="3789883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ctr"/>
            <a:r>
              <a:rPr lang="en-US" dirty="0" smtClean="0"/>
              <a:t>SEC-02</a:t>
            </a:r>
            <a:endParaRPr lang="en-US" dirty="0"/>
          </a:p>
        </p:txBody>
      </p:sp>
      <p:sp>
        <p:nvSpPr>
          <p:cNvPr id="7" name="Content Placeholder 6"/>
          <p:cNvSpPr>
            <a:spLocks noGrp="1"/>
          </p:cNvSpPr>
          <p:nvPr>
            <p:ph idx="1"/>
          </p:nvPr>
        </p:nvSpPr>
        <p:spPr>
          <a:xfrm>
            <a:off x="4570412" y="2057400"/>
            <a:ext cx="6719487" cy="3931920"/>
          </a:xfrm>
        </p:spPr>
        <p:txBody>
          <a:bodyPr/>
          <a:lstStyle/>
          <a:p>
            <a:r>
              <a:rPr lang="en-US" sz="2800" dirty="0"/>
              <a:t>I</a:t>
            </a:r>
            <a:r>
              <a:rPr lang="en-US" sz="2800" dirty="0" smtClean="0"/>
              <a:t>dentify </a:t>
            </a:r>
            <a:r>
              <a:rPr lang="en-US" sz="2800" dirty="0"/>
              <a:t>the characteristics of a positive </a:t>
            </a:r>
            <a:r>
              <a:rPr lang="en-US" sz="2800" dirty="0" smtClean="0"/>
              <a:t>Safety </a:t>
            </a:r>
            <a:r>
              <a:rPr lang="en-US" sz="2800" dirty="0"/>
              <a:t>Culture in an organization</a:t>
            </a:r>
          </a:p>
          <a:p>
            <a:endParaRPr lang="en-US" dirty="0"/>
          </a:p>
        </p:txBody>
      </p:sp>
      <p:sp>
        <p:nvSpPr>
          <p:cNvPr id="8" name="Text Placeholder 7"/>
          <p:cNvSpPr>
            <a:spLocks noGrp="1"/>
          </p:cNvSpPr>
          <p:nvPr>
            <p:ph type="body" sz="half" idx="2"/>
          </p:nvPr>
        </p:nvSpPr>
        <p:spPr/>
        <p:txBody>
          <a:bodyPr/>
          <a:lstStyle/>
          <a:p>
            <a:r>
              <a:rPr lang="en-US" sz="2800" dirty="0" smtClean="0"/>
              <a:t>Culture </a:t>
            </a:r>
            <a:r>
              <a:rPr lang="en-US" sz="2800" dirty="0"/>
              <a:t>Maturity Level &lt;Comprehension&gt;</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16</a:t>
            </a:fld>
            <a:endParaRPr lang="en-US" dirty="0"/>
          </a:p>
        </p:txBody>
      </p:sp>
    </p:spTree>
    <p:extLst>
      <p:ext uri="{BB962C8B-B14F-4D97-AF65-F5344CB8AC3E}">
        <p14:creationId xmlns:p14="http://schemas.microsoft.com/office/powerpoint/2010/main" val="404295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Culture </a:t>
            </a:r>
            <a:r>
              <a:rPr lang="en-US" dirty="0"/>
              <a:t>Maturity </a:t>
            </a:r>
            <a:r>
              <a:rPr lang="en-US" dirty="0" smtClean="0"/>
              <a:t>Level</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a:t>
            </a:r>
            <a:r>
              <a:rPr lang="en-US" dirty="0" smtClean="0"/>
              <a:t>Safety </a:t>
            </a:r>
            <a:r>
              <a:rPr lang="en-US" dirty="0"/>
              <a:t>culture index may be set against the </a:t>
            </a:r>
            <a:r>
              <a:rPr lang="en-US" dirty="0" smtClean="0"/>
              <a:t>Safety </a:t>
            </a:r>
            <a:r>
              <a:rPr lang="en-US" dirty="0"/>
              <a:t>Culture Index System </a:t>
            </a:r>
            <a:r>
              <a:rPr lang="en-US" dirty="0" smtClean="0"/>
              <a:t>to </a:t>
            </a:r>
            <a:r>
              <a:rPr lang="en-US" dirty="0"/>
              <a:t>identify the level of maturity achieved. In particular, 5 levels of maturity have been defined, namely; Reactive, Participative, Proactive, Progressive and Exemplary levels. The maturity level description is supplemented further by a concise phrase to characterize briefly the predominant traits of the specific maturity level of </a:t>
            </a:r>
            <a:r>
              <a:rPr lang="en-US" dirty="0" smtClean="0"/>
              <a:t>Safety </a:t>
            </a:r>
            <a:r>
              <a:rPr lang="en-US" dirty="0"/>
              <a:t>culture achieved by the </a:t>
            </a:r>
            <a:r>
              <a:rPr lang="en-US" dirty="0" err="1"/>
              <a:t>organisation</a:t>
            </a:r>
            <a:r>
              <a:rPr lang="en-US" dirty="0"/>
              <a:t>.</a:t>
            </a:r>
          </a:p>
          <a:p>
            <a:r>
              <a:rPr lang="en-US" dirty="0"/>
              <a:t>A </a:t>
            </a:r>
            <a:r>
              <a:rPr lang="en-US" dirty="0" smtClean="0"/>
              <a:t>Safety Culture </a:t>
            </a:r>
            <a:r>
              <a:rPr lang="en-US" dirty="0"/>
              <a:t>Index may thus be defined as a measure of the state of </a:t>
            </a:r>
            <a:r>
              <a:rPr lang="en-US" dirty="0" smtClean="0"/>
              <a:t>Safety </a:t>
            </a:r>
            <a:r>
              <a:rPr lang="en-US" dirty="0"/>
              <a:t>culture achieved by an </a:t>
            </a:r>
            <a:r>
              <a:rPr lang="en-US" dirty="0" err="1"/>
              <a:t>organisation</a:t>
            </a:r>
            <a:r>
              <a:rPr lang="en-US" dirty="0"/>
              <a:t> that is expressed as a numeric value (measured in the scale of 0 – 5) and/or level of maturity and/or text descriptor.</a:t>
            </a:r>
          </a:p>
          <a:p>
            <a:r>
              <a:rPr lang="en-US" dirty="0" smtClean="0"/>
              <a:t>• </a:t>
            </a:r>
            <a:r>
              <a:rPr lang="en-US" dirty="0"/>
              <a:t>Exemplary</a:t>
            </a:r>
          </a:p>
          <a:p>
            <a:r>
              <a:rPr lang="en-US" dirty="0"/>
              <a:t>• Progressive</a:t>
            </a:r>
          </a:p>
          <a:p>
            <a:r>
              <a:rPr lang="en-US" dirty="0"/>
              <a:t>• Proactive</a:t>
            </a:r>
          </a:p>
          <a:p>
            <a:r>
              <a:rPr lang="en-US" dirty="0"/>
              <a:t>• Participative</a:t>
            </a:r>
          </a:p>
          <a:p>
            <a:r>
              <a:rPr lang="en-US" dirty="0"/>
              <a:t>• Reactive</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17</a:t>
            </a:fld>
            <a:endParaRPr lang="en-US" dirty="0"/>
          </a:p>
        </p:txBody>
      </p:sp>
    </p:spTree>
    <p:extLst>
      <p:ext uri="{BB962C8B-B14F-4D97-AF65-F5344CB8AC3E}">
        <p14:creationId xmlns:p14="http://schemas.microsoft.com/office/powerpoint/2010/main" val="1319666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Culture </a:t>
            </a:r>
            <a:r>
              <a:rPr lang="en-US" dirty="0"/>
              <a:t>Maturity </a:t>
            </a:r>
            <a:r>
              <a:rPr lang="en-US" dirty="0" smtClean="0"/>
              <a:t>Level</a:t>
            </a:r>
            <a:endParaRPr lang="en-US" dirty="0"/>
          </a:p>
        </p:txBody>
      </p:sp>
      <p:pic>
        <p:nvPicPr>
          <p:cNvPr id="7" name="Content Placeholder 6"/>
          <p:cNvPicPr>
            <a:picLocks noGrp="1" noChangeAspect="1"/>
          </p:cNvPicPr>
          <p:nvPr>
            <p:ph idx="1"/>
          </p:nvPr>
        </p:nvPicPr>
        <p:blipFill>
          <a:blip r:embed="rId2"/>
          <a:stretch>
            <a:fillRect/>
          </a:stretch>
        </p:blipFill>
        <p:spPr>
          <a:xfrm>
            <a:off x="3427412" y="2038781"/>
            <a:ext cx="5058774" cy="3896120"/>
          </a:xfrm>
          <a:prstGeom prst="rect">
            <a:avLst/>
          </a:prstGeom>
        </p:spPr>
      </p:pic>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18</a:t>
            </a:fld>
            <a:endParaRPr lang="en-US" dirty="0"/>
          </a:p>
        </p:txBody>
      </p:sp>
    </p:spTree>
    <p:extLst>
      <p:ext uri="{BB962C8B-B14F-4D97-AF65-F5344CB8AC3E}">
        <p14:creationId xmlns:p14="http://schemas.microsoft.com/office/powerpoint/2010/main" val="2608627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ctr"/>
            <a:r>
              <a:rPr lang="en-US" dirty="0" smtClean="0"/>
              <a:t>SEC-03</a:t>
            </a:r>
            <a:endParaRPr lang="en-US" dirty="0"/>
          </a:p>
        </p:txBody>
      </p:sp>
      <p:sp>
        <p:nvSpPr>
          <p:cNvPr id="7" name="Content Placeholder 6"/>
          <p:cNvSpPr>
            <a:spLocks noGrp="1"/>
          </p:cNvSpPr>
          <p:nvPr>
            <p:ph idx="1"/>
          </p:nvPr>
        </p:nvSpPr>
        <p:spPr>
          <a:xfrm>
            <a:off x="4799350" y="2133600"/>
            <a:ext cx="6490549" cy="3855720"/>
          </a:xfrm>
        </p:spPr>
        <p:txBody>
          <a:bodyPr/>
          <a:lstStyle/>
          <a:p>
            <a:r>
              <a:rPr lang="en-US" sz="2800" dirty="0" smtClean="0"/>
              <a:t>Identify </a:t>
            </a:r>
            <a:r>
              <a:rPr lang="en-US" sz="2800" dirty="0"/>
              <a:t>the characteristics of a positive </a:t>
            </a:r>
            <a:r>
              <a:rPr lang="en-US" sz="2800" dirty="0" smtClean="0"/>
              <a:t>Safety </a:t>
            </a:r>
            <a:r>
              <a:rPr lang="en-US" sz="2800" dirty="0"/>
              <a:t>Culture in an organization</a:t>
            </a:r>
          </a:p>
          <a:p>
            <a:endParaRPr lang="en-US" dirty="0"/>
          </a:p>
        </p:txBody>
      </p:sp>
      <p:sp>
        <p:nvSpPr>
          <p:cNvPr id="8" name="Text Placeholder 7"/>
          <p:cNvSpPr>
            <a:spLocks noGrp="1"/>
          </p:cNvSpPr>
          <p:nvPr>
            <p:ph type="body" sz="half" idx="2"/>
          </p:nvPr>
        </p:nvSpPr>
        <p:spPr/>
        <p:txBody>
          <a:bodyPr/>
          <a:lstStyle/>
          <a:p>
            <a:r>
              <a:rPr lang="en-US" sz="2800" dirty="0"/>
              <a:t>Characteristics of a positive </a:t>
            </a:r>
            <a:r>
              <a:rPr lang="en-US" sz="2800" dirty="0" smtClean="0"/>
              <a:t>Safety </a:t>
            </a:r>
            <a:r>
              <a:rPr lang="en-US" sz="2800" dirty="0"/>
              <a:t>Culture &lt;Comprehension&gt;</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19</a:t>
            </a:fld>
            <a:endParaRPr lang="en-US" dirty="0"/>
          </a:p>
        </p:txBody>
      </p:sp>
    </p:spTree>
    <p:extLst>
      <p:ext uri="{BB962C8B-B14F-4D97-AF65-F5344CB8AC3E}">
        <p14:creationId xmlns:p14="http://schemas.microsoft.com/office/powerpoint/2010/main" val="3036960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4" name="Content Placeholder 3"/>
          <p:cNvSpPr>
            <a:spLocks noGrp="1"/>
          </p:cNvSpPr>
          <p:nvPr>
            <p:ph idx="1"/>
          </p:nvPr>
        </p:nvSpPr>
        <p:spPr/>
        <p:txBody>
          <a:bodyPr/>
          <a:lstStyle/>
          <a:p>
            <a:r>
              <a:rPr lang="en-US" dirty="0"/>
              <a:t>A safety culture is the backbone of a successful construction project. It's a commitment to protecting the lives and well-being of those involved while simultaneously boosting productivity and efficiency. </a:t>
            </a:r>
            <a:endParaRPr lang="en-US" dirty="0" smtClean="0"/>
          </a:p>
          <a:p>
            <a:r>
              <a:rPr lang="en-US" dirty="0" smtClean="0"/>
              <a:t>Building </a:t>
            </a:r>
            <a:r>
              <a:rPr lang="en-US" dirty="0"/>
              <a:t>a strong safety culture is not just a choice; it's an obligation in the construction industry. An integral part of any solid safety culture is training for </a:t>
            </a:r>
            <a:r>
              <a:rPr lang="en-US" dirty="0" smtClean="0"/>
              <a:t>our workforces from top to bottom.</a:t>
            </a:r>
            <a:endParaRPr lang="en-US" dirty="0"/>
          </a:p>
        </p:txBody>
      </p:sp>
      <p:sp>
        <p:nvSpPr>
          <p:cNvPr id="3" name="Date Placeholder 2"/>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2</a:t>
            </a:fld>
            <a:endParaRPr lang="en-US" dirty="0"/>
          </a:p>
        </p:txBody>
      </p:sp>
    </p:spTree>
    <p:extLst>
      <p:ext uri="{BB962C8B-B14F-4D97-AF65-F5344CB8AC3E}">
        <p14:creationId xmlns:p14="http://schemas.microsoft.com/office/powerpoint/2010/main" val="3148110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200" b="1" dirty="0" smtClean="0"/>
              <a:t>Characteristics </a:t>
            </a:r>
            <a:r>
              <a:rPr lang="en-US" sz="3200" b="1" dirty="0"/>
              <a:t>of a positive </a:t>
            </a:r>
            <a:r>
              <a:rPr lang="en-US" sz="3200" b="1" dirty="0" smtClean="0"/>
              <a:t>Safety </a:t>
            </a:r>
            <a:r>
              <a:rPr lang="en-US" sz="3200" b="1" dirty="0"/>
              <a:t>Culture in an </a:t>
            </a:r>
            <a:r>
              <a:rPr lang="en-US" sz="3200" b="1" dirty="0" smtClean="0"/>
              <a:t>organization</a:t>
            </a:r>
            <a:endParaRPr lang="en-US" sz="3200" b="1" dirty="0"/>
          </a:p>
        </p:txBody>
      </p:sp>
      <p:sp>
        <p:nvSpPr>
          <p:cNvPr id="9" name="Content Placeholder 8"/>
          <p:cNvSpPr>
            <a:spLocks noGrp="1"/>
          </p:cNvSpPr>
          <p:nvPr>
            <p:ph idx="1"/>
          </p:nvPr>
        </p:nvSpPr>
        <p:spPr/>
        <p:txBody>
          <a:bodyPr>
            <a:normAutofit/>
          </a:bodyPr>
          <a:lstStyle/>
          <a:p>
            <a:r>
              <a:rPr lang="en-US" dirty="0"/>
              <a:t>• Commitment and support of senior management, managers </a:t>
            </a:r>
            <a:r>
              <a:rPr lang="en-US" dirty="0" smtClean="0"/>
              <a:t>and supervisor </a:t>
            </a:r>
            <a:r>
              <a:rPr lang="en-US" dirty="0"/>
              <a:t>in promoting </a:t>
            </a:r>
            <a:r>
              <a:rPr lang="en-US" dirty="0" smtClean="0"/>
              <a:t>Safety </a:t>
            </a:r>
            <a:r>
              <a:rPr lang="en-US" dirty="0"/>
              <a:t>Culture</a:t>
            </a:r>
          </a:p>
          <a:p>
            <a:pPr algn="just"/>
            <a:r>
              <a:rPr lang="en-US" dirty="0"/>
              <a:t>Senior management support of a </a:t>
            </a:r>
            <a:r>
              <a:rPr lang="en-US" dirty="0" smtClean="0"/>
              <a:t>Safety  </a:t>
            </a:r>
            <a:r>
              <a:rPr lang="en-US" dirty="0"/>
              <a:t>Culture often starts with providing resources, dedicated </a:t>
            </a:r>
            <a:r>
              <a:rPr lang="en-US" dirty="0" smtClean="0"/>
              <a:t>Safety </a:t>
            </a:r>
            <a:r>
              <a:rPr lang="en-US" dirty="0"/>
              <a:t>personnel, safety training and incident investigations. As more time and commitment are devoted, a company may establish safety management systems, set safety objectives and introduce site-level mechanisms (e.g. hazard analysis, behavior observation and feedback, incentive schemes, action item tracking systems, and safety committees). </a:t>
            </a:r>
          </a:p>
          <a:p>
            <a:endParaRPr lang="en-US" dirty="0"/>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20</a:t>
            </a:fld>
            <a:endParaRPr lang="en-US" dirty="0"/>
          </a:p>
        </p:txBody>
      </p:sp>
    </p:spTree>
    <p:extLst>
      <p:ext uri="{BB962C8B-B14F-4D97-AF65-F5344CB8AC3E}">
        <p14:creationId xmlns:p14="http://schemas.microsoft.com/office/powerpoint/2010/main" val="512264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200" b="1" dirty="0" smtClean="0"/>
              <a:t>Characteristics </a:t>
            </a:r>
            <a:r>
              <a:rPr lang="en-US" sz="3200" b="1" dirty="0"/>
              <a:t>of a positive </a:t>
            </a:r>
            <a:r>
              <a:rPr lang="en-US" sz="3200" b="1" dirty="0" smtClean="0"/>
              <a:t>Safety </a:t>
            </a:r>
            <a:r>
              <a:rPr lang="en-US" sz="3200" b="1" dirty="0"/>
              <a:t>Culture in an </a:t>
            </a:r>
            <a:r>
              <a:rPr lang="en-US" sz="3200" b="1" dirty="0" smtClean="0"/>
              <a:t>organization</a:t>
            </a:r>
            <a:endParaRPr lang="en-US" sz="3200" b="1" dirty="0"/>
          </a:p>
        </p:txBody>
      </p:sp>
      <p:sp>
        <p:nvSpPr>
          <p:cNvPr id="9" name="Content Placeholder 8"/>
          <p:cNvSpPr>
            <a:spLocks noGrp="1"/>
          </p:cNvSpPr>
          <p:nvPr>
            <p:ph idx="1"/>
          </p:nvPr>
        </p:nvSpPr>
        <p:spPr/>
        <p:txBody>
          <a:bodyPr>
            <a:normAutofit/>
          </a:bodyPr>
          <a:lstStyle/>
          <a:p>
            <a:r>
              <a:rPr lang="en-US" dirty="0"/>
              <a:t>• Organizational learning towards continuous improvement</a:t>
            </a:r>
          </a:p>
          <a:p>
            <a:r>
              <a:rPr lang="en-US" dirty="0" smtClean="0"/>
              <a:t>A </a:t>
            </a:r>
            <a:r>
              <a:rPr lang="en-US" dirty="0"/>
              <a:t>learning culture is a </a:t>
            </a:r>
            <a:r>
              <a:rPr lang="en-US" dirty="0" smtClean="0"/>
              <a:t>extension </a:t>
            </a:r>
            <a:r>
              <a:rPr lang="en-US" dirty="0"/>
              <a:t>of a </a:t>
            </a:r>
            <a:r>
              <a:rPr lang="en-US" dirty="0" smtClean="0"/>
              <a:t>reporting culture</a:t>
            </a:r>
            <a:r>
              <a:rPr lang="en-US" dirty="0"/>
              <a:t>, because reports are only effective if an </a:t>
            </a:r>
            <a:r>
              <a:rPr lang="en-US" dirty="0" smtClean="0"/>
              <a:t>organization learns </a:t>
            </a:r>
            <a:r>
              <a:rPr lang="en-US" dirty="0"/>
              <a:t>from them</a:t>
            </a:r>
            <a:r>
              <a:rPr lang="en-US" dirty="0" smtClean="0"/>
              <a:t>.</a:t>
            </a:r>
          </a:p>
          <a:p>
            <a:r>
              <a:rPr lang="en-US" dirty="0"/>
              <a:t>True learning </a:t>
            </a:r>
            <a:r>
              <a:rPr lang="en-US" dirty="0" err="1"/>
              <a:t>organisations</a:t>
            </a:r>
            <a:r>
              <a:rPr lang="en-US" dirty="0"/>
              <a:t> employ professional staff </a:t>
            </a:r>
            <a:r>
              <a:rPr lang="en-US" dirty="0" smtClean="0"/>
              <a:t>whose job </a:t>
            </a:r>
            <a:r>
              <a:rPr lang="en-US" dirty="0"/>
              <a:t>it is to </a:t>
            </a:r>
            <a:r>
              <a:rPr lang="en-US" dirty="0" err="1"/>
              <a:t>analyse</a:t>
            </a:r>
            <a:r>
              <a:rPr lang="en-US" dirty="0"/>
              <a:t> information and take advantage of </a:t>
            </a:r>
            <a:r>
              <a:rPr lang="en-US" dirty="0" smtClean="0"/>
              <a:t>new insights</a:t>
            </a:r>
            <a:r>
              <a:rPr lang="en-US" dirty="0"/>
              <a:t>, they:</a:t>
            </a:r>
          </a:p>
          <a:p>
            <a:r>
              <a:rPr lang="en-US" dirty="0"/>
              <a:t>• Identify problems and lessons;</a:t>
            </a:r>
          </a:p>
          <a:p>
            <a:r>
              <a:rPr lang="en-US" dirty="0"/>
              <a:t>• Develop plans with local managers to rectify </a:t>
            </a:r>
            <a:r>
              <a:rPr lang="en-US" dirty="0" smtClean="0"/>
              <a:t>the problems</a:t>
            </a:r>
            <a:r>
              <a:rPr lang="en-US" dirty="0"/>
              <a:t>; and</a:t>
            </a:r>
          </a:p>
          <a:p>
            <a:r>
              <a:rPr lang="en-US" dirty="0"/>
              <a:t>• Implement lessons learned across the entire </a:t>
            </a:r>
            <a:r>
              <a:rPr lang="en-US" dirty="0" err="1"/>
              <a:t>organisation</a:t>
            </a:r>
            <a:r>
              <a:rPr lang="en-US" dirty="0"/>
              <a:t>.</a:t>
            </a:r>
          </a:p>
          <a:p>
            <a:r>
              <a:rPr lang="en-US" dirty="0"/>
              <a:t>In this way the knowledge is shared and </a:t>
            </a:r>
            <a:r>
              <a:rPr lang="en-US" dirty="0" smtClean="0"/>
              <a:t>becomes common </a:t>
            </a:r>
            <a:r>
              <a:rPr lang="en-US" dirty="0" err="1"/>
              <a:t>organisational</a:t>
            </a:r>
            <a:r>
              <a:rPr lang="en-US" dirty="0"/>
              <a:t> property, and the lessons </a:t>
            </a:r>
            <a:r>
              <a:rPr lang="en-US" dirty="0" smtClean="0"/>
              <a:t>are effectively </a:t>
            </a:r>
            <a:r>
              <a:rPr lang="en-US" dirty="0"/>
              <a:t>embedded.</a:t>
            </a:r>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21</a:t>
            </a:fld>
            <a:endParaRPr lang="en-US" dirty="0"/>
          </a:p>
        </p:txBody>
      </p:sp>
    </p:spTree>
    <p:extLst>
      <p:ext uri="{BB962C8B-B14F-4D97-AF65-F5344CB8AC3E}">
        <p14:creationId xmlns:p14="http://schemas.microsoft.com/office/powerpoint/2010/main" val="2543696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200" b="1" dirty="0" smtClean="0"/>
              <a:t>Characteristics </a:t>
            </a:r>
            <a:r>
              <a:rPr lang="en-US" sz="3200" b="1" dirty="0"/>
              <a:t>of a positive </a:t>
            </a:r>
            <a:r>
              <a:rPr lang="en-US" sz="3200" b="1" dirty="0" smtClean="0"/>
              <a:t>Safety </a:t>
            </a:r>
            <a:r>
              <a:rPr lang="en-US" sz="3200" b="1" dirty="0"/>
              <a:t>Culture in an </a:t>
            </a:r>
            <a:r>
              <a:rPr lang="en-US" sz="3200" b="1" dirty="0" smtClean="0"/>
              <a:t>organization</a:t>
            </a:r>
            <a:endParaRPr lang="en-US" sz="3200" b="1" dirty="0"/>
          </a:p>
        </p:txBody>
      </p:sp>
      <p:sp>
        <p:nvSpPr>
          <p:cNvPr id="9" name="Content Placeholder 8"/>
          <p:cNvSpPr>
            <a:spLocks noGrp="1"/>
          </p:cNvSpPr>
          <p:nvPr>
            <p:ph idx="1"/>
          </p:nvPr>
        </p:nvSpPr>
        <p:spPr/>
        <p:txBody>
          <a:bodyPr>
            <a:normAutofit lnSpcReduction="10000"/>
          </a:bodyPr>
          <a:lstStyle/>
          <a:p>
            <a:r>
              <a:rPr lang="en-US" dirty="0"/>
              <a:t>• Openness of </a:t>
            </a:r>
            <a:r>
              <a:rPr lang="en-US" dirty="0" smtClean="0"/>
              <a:t>communication</a:t>
            </a:r>
          </a:p>
          <a:p>
            <a:r>
              <a:rPr lang="en-US" dirty="0" smtClean="0"/>
              <a:t>Openness of communication in an organization is a healthy characteristics towards positive Safety culture which include;</a:t>
            </a:r>
          </a:p>
          <a:p>
            <a:r>
              <a:rPr lang="en-US" dirty="0"/>
              <a:t>• How well do managers encourage staff members and contractors to deliver ideas for</a:t>
            </a:r>
          </a:p>
          <a:p>
            <a:r>
              <a:rPr lang="en-US" dirty="0" smtClean="0"/>
              <a:t>Improvement</a:t>
            </a:r>
            <a:endParaRPr lang="en-US" dirty="0"/>
          </a:p>
          <a:p>
            <a:r>
              <a:rPr lang="en-US" dirty="0"/>
              <a:t>• How are staff members and contractors encouraged to maintain open communication</a:t>
            </a:r>
          </a:p>
          <a:p>
            <a:r>
              <a:rPr lang="en-US" dirty="0"/>
              <a:t>or to report concerns or unusual observations?</a:t>
            </a:r>
          </a:p>
          <a:p>
            <a:endParaRPr lang="en-US" dirty="0"/>
          </a:p>
          <a:p>
            <a:endParaRPr lang="en-US" dirty="0" smtClean="0"/>
          </a:p>
          <a:p>
            <a:r>
              <a:rPr lang="en-US" dirty="0" smtClean="0"/>
              <a:t> </a:t>
            </a:r>
            <a:endParaRPr lang="en-US" dirty="0"/>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22</a:t>
            </a:fld>
            <a:endParaRPr lang="en-US" dirty="0"/>
          </a:p>
        </p:txBody>
      </p:sp>
    </p:spTree>
    <p:extLst>
      <p:ext uri="{BB962C8B-B14F-4D97-AF65-F5344CB8AC3E}">
        <p14:creationId xmlns:p14="http://schemas.microsoft.com/office/powerpoint/2010/main" val="2328698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200" b="1" dirty="0" smtClean="0"/>
              <a:t>Characteristics </a:t>
            </a:r>
            <a:r>
              <a:rPr lang="en-US" sz="3200" b="1" dirty="0"/>
              <a:t>of a positive </a:t>
            </a:r>
            <a:r>
              <a:rPr lang="en-US" sz="3200" b="1" dirty="0" smtClean="0"/>
              <a:t>Safety </a:t>
            </a:r>
            <a:r>
              <a:rPr lang="en-US" sz="3200" b="1" dirty="0"/>
              <a:t>Culture in an </a:t>
            </a:r>
            <a:r>
              <a:rPr lang="en-US" sz="3200" b="1" dirty="0" smtClean="0"/>
              <a:t>organization</a:t>
            </a:r>
            <a:endParaRPr lang="en-US" sz="3200" b="1" dirty="0"/>
          </a:p>
        </p:txBody>
      </p:sp>
      <p:sp>
        <p:nvSpPr>
          <p:cNvPr id="9" name="Content Placeholder 8"/>
          <p:cNvSpPr>
            <a:spLocks noGrp="1"/>
          </p:cNvSpPr>
          <p:nvPr>
            <p:ph idx="1"/>
          </p:nvPr>
        </p:nvSpPr>
        <p:spPr/>
        <p:txBody>
          <a:bodyPr>
            <a:normAutofit/>
          </a:bodyPr>
          <a:lstStyle/>
          <a:p>
            <a:r>
              <a:rPr lang="en-US" dirty="0"/>
              <a:t>• Feedback &amp; communication about errors</a:t>
            </a:r>
          </a:p>
          <a:p>
            <a:r>
              <a:rPr lang="en-US" dirty="0" smtClean="0"/>
              <a:t>Feedback and communication about errors in an organization is important towards positive Safety culture and these could be achieve through;</a:t>
            </a:r>
          </a:p>
          <a:p>
            <a:pPr>
              <a:buFont typeface="Wingdings" panose="05000000000000000000" pitchFamily="2" charset="2"/>
              <a:buChar char="Ø"/>
            </a:pPr>
            <a:r>
              <a:rPr lang="en-US" dirty="0"/>
              <a:t>Open reporting of deviations and errors is </a:t>
            </a:r>
            <a:r>
              <a:rPr lang="en-US" dirty="0" smtClean="0"/>
              <a:t>encouraged</a:t>
            </a:r>
          </a:p>
          <a:p>
            <a:pPr>
              <a:buFont typeface="Wingdings" panose="05000000000000000000" pitchFamily="2" charset="2"/>
              <a:buChar char="Ø"/>
            </a:pPr>
            <a:r>
              <a:rPr lang="en-US" dirty="0" smtClean="0"/>
              <a:t> Recognition</a:t>
            </a:r>
            <a:r>
              <a:rPr lang="en-US" dirty="0"/>
              <a:t>, if any, is given to individuals and teams that </a:t>
            </a:r>
            <a:r>
              <a:rPr lang="en-US" dirty="0" smtClean="0"/>
              <a:t>report abnormal </a:t>
            </a:r>
            <a:r>
              <a:rPr lang="en-US" dirty="0"/>
              <a:t>conditions, concerns, actual or near miss </a:t>
            </a:r>
          </a:p>
          <a:p>
            <a:pPr>
              <a:buFont typeface="Wingdings" panose="05000000000000000000" pitchFamily="2" charset="2"/>
              <a:buChar char="Ø"/>
            </a:pPr>
            <a:r>
              <a:rPr lang="en-US" dirty="0" smtClean="0"/>
              <a:t> Eliminate fear </a:t>
            </a:r>
            <a:r>
              <a:rPr lang="en-US" dirty="0"/>
              <a:t>of </a:t>
            </a:r>
            <a:r>
              <a:rPr lang="en-US" dirty="0" smtClean="0"/>
              <a:t>revenge, </a:t>
            </a:r>
            <a:r>
              <a:rPr lang="en-US" dirty="0"/>
              <a:t>if errors are reported or safety concerns are </a:t>
            </a:r>
            <a:r>
              <a:rPr lang="en-US" dirty="0" smtClean="0"/>
              <a:t>raised</a:t>
            </a:r>
            <a:endParaRPr lang="en-US" dirty="0"/>
          </a:p>
          <a:p>
            <a:pPr>
              <a:buFont typeface="Wingdings" panose="05000000000000000000" pitchFamily="2" charset="2"/>
              <a:buChar char="Ø"/>
            </a:pPr>
            <a:endParaRPr lang="en-US" dirty="0"/>
          </a:p>
          <a:p>
            <a:endParaRPr lang="en-US" dirty="0"/>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23</a:t>
            </a:fld>
            <a:endParaRPr lang="en-US" dirty="0"/>
          </a:p>
        </p:txBody>
      </p:sp>
    </p:spTree>
    <p:extLst>
      <p:ext uri="{BB962C8B-B14F-4D97-AF65-F5344CB8AC3E}">
        <p14:creationId xmlns:p14="http://schemas.microsoft.com/office/powerpoint/2010/main" val="607840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200" b="1" dirty="0" smtClean="0"/>
              <a:t>Characteristics </a:t>
            </a:r>
            <a:r>
              <a:rPr lang="en-US" sz="3200" b="1" dirty="0"/>
              <a:t>of a positive </a:t>
            </a:r>
            <a:r>
              <a:rPr lang="en-US" sz="3200" b="1" dirty="0" smtClean="0"/>
              <a:t>Safety </a:t>
            </a:r>
            <a:r>
              <a:rPr lang="en-US" sz="3200" b="1" dirty="0"/>
              <a:t>Culture in an </a:t>
            </a:r>
            <a:r>
              <a:rPr lang="en-US" sz="3200" b="1" dirty="0" smtClean="0"/>
              <a:t>organization</a:t>
            </a:r>
            <a:endParaRPr lang="en-US" sz="3200" b="1" dirty="0"/>
          </a:p>
        </p:txBody>
      </p:sp>
      <p:sp>
        <p:nvSpPr>
          <p:cNvPr id="9" name="Content Placeholder 8"/>
          <p:cNvSpPr>
            <a:spLocks noGrp="1"/>
          </p:cNvSpPr>
          <p:nvPr>
            <p:ph idx="1"/>
          </p:nvPr>
        </p:nvSpPr>
        <p:spPr/>
        <p:txBody>
          <a:bodyPr>
            <a:normAutofit/>
          </a:bodyPr>
          <a:lstStyle/>
          <a:p>
            <a:r>
              <a:rPr lang="en-US" dirty="0"/>
              <a:t>• Non-punitive response to error (blame-free environment)</a:t>
            </a:r>
          </a:p>
          <a:p>
            <a:r>
              <a:rPr lang="en-US" dirty="0" smtClean="0"/>
              <a:t>Blame free environment in the organization will boost the positive Safety culture and these will be ensured through;</a:t>
            </a:r>
          </a:p>
          <a:p>
            <a:pPr>
              <a:buFont typeface="Wingdings" panose="05000000000000000000" pitchFamily="2" charset="2"/>
              <a:buChar char="Ø"/>
            </a:pPr>
            <a:r>
              <a:rPr lang="en-US" dirty="0"/>
              <a:t> effective system for reporting individuals’ errors</a:t>
            </a:r>
          </a:p>
          <a:p>
            <a:pPr>
              <a:buFont typeface="Wingdings" panose="05000000000000000000" pitchFamily="2" charset="2"/>
              <a:buChar char="Ø"/>
            </a:pPr>
            <a:r>
              <a:rPr lang="en-US" dirty="0"/>
              <a:t>system for reporting individuals’ errors made known to staff</a:t>
            </a:r>
          </a:p>
          <a:p>
            <a:pPr>
              <a:buFont typeface="Wingdings" panose="05000000000000000000" pitchFamily="2" charset="2"/>
              <a:buChar char="Ø"/>
            </a:pPr>
            <a:r>
              <a:rPr lang="en-US" dirty="0"/>
              <a:t>staff members and contractors allowed freely to report all problems</a:t>
            </a:r>
          </a:p>
          <a:p>
            <a:pPr>
              <a:buFont typeface="Wingdings" panose="05000000000000000000" pitchFamily="2" charset="2"/>
              <a:buChar char="Ø"/>
            </a:pPr>
            <a:r>
              <a:rPr lang="en-US" dirty="0"/>
              <a:t>managers ensure that matters raised are acted upon and feedback </a:t>
            </a:r>
          </a:p>
          <a:p>
            <a:pPr>
              <a:buFont typeface="Wingdings" panose="05000000000000000000" pitchFamily="2" charset="2"/>
              <a:buChar char="Ø"/>
            </a:pPr>
            <a:endParaRPr lang="en-US" dirty="0"/>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24</a:t>
            </a:fld>
            <a:endParaRPr lang="en-US" dirty="0"/>
          </a:p>
        </p:txBody>
      </p:sp>
    </p:spTree>
    <p:extLst>
      <p:ext uri="{BB962C8B-B14F-4D97-AF65-F5344CB8AC3E}">
        <p14:creationId xmlns:p14="http://schemas.microsoft.com/office/powerpoint/2010/main" val="57008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200" b="1" dirty="0" smtClean="0"/>
              <a:t>Characteristics </a:t>
            </a:r>
            <a:r>
              <a:rPr lang="en-US" sz="3200" b="1" dirty="0"/>
              <a:t>of a positive </a:t>
            </a:r>
            <a:r>
              <a:rPr lang="en-US" sz="3200" b="1" dirty="0" smtClean="0"/>
              <a:t>Safety </a:t>
            </a:r>
            <a:r>
              <a:rPr lang="en-US" sz="3200" b="1" dirty="0"/>
              <a:t>Culture in an </a:t>
            </a:r>
            <a:r>
              <a:rPr lang="en-US" sz="3200" b="1" dirty="0" smtClean="0"/>
              <a:t>organization</a:t>
            </a:r>
            <a:endParaRPr lang="en-US" sz="3200" b="1" dirty="0"/>
          </a:p>
        </p:txBody>
      </p:sp>
      <p:sp>
        <p:nvSpPr>
          <p:cNvPr id="9" name="Content Placeholder 8"/>
          <p:cNvSpPr>
            <a:spLocks noGrp="1"/>
          </p:cNvSpPr>
          <p:nvPr>
            <p:ph idx="1"/>
          </p:nvPr>
        </p:nvSpPr>
        <p:spPr/>
        <p:txBody>
          <a:bodyPr>
            <a:normAutofit/>
          </a:bodyPr>
          <a:lstStyle/>
          <a:p>
            <a:r>
              <a:rPr lang="en-US" dirty="0"/>
              <a:t>• Building trust between management and employees</a:t>
            </a:r>
          </a:p>
          <a:p>
            <a:r>
              <a:rPr lang="en-US" dirty="0" smtClean="0"/>
              <a:t>Building trust between management and employees are key characteristics of a positive Safety culture which include;</a:t>
            </a:r>
          </a:p>
          <a:p>
            <a:pPr>
              <a:buFont typeface="Wingdings" panose="05000000000000000000" pitchFamily="2" charset="2"/>
              <a:buChar char="Ø"/>
            </a:pPr>
            <a:r>
              <a:rPr lang="en-US" dirty="0" smtClean="0"/>
              <a:t>Management and employees are </a:t>
            </a:r>
            <a:r>
              <a:rPr lang="en-US" dirty="0"/>
              <a:t>trusted </a:t>
            </a:r>
            <a:r>
              <a:rPr lang="en-US" dirty="0" smtClean="0"/>
              <a:t>act professionally</a:t>
            </a:r>
            <a:endParaRPr lang="en-US" dirty="0"/>
          </a:p>
          <a:p>
            <a:pPr>
              <a:buFont typeface="Wingdings" panose="05000000000000000000" pitchFamily="2" charset="2"/>
              <a:buChar char="Ø"/>
            </a:pPr>
            <a:r>
              <a:rPr lang="en-US" dirty="0" smtClean="0"/>
              <a:t>How </a:t>
            </a:r>
            <a:r>
              <a:rPr lang="en-US" dirty="0"/>
              <a:t>is the trust between </a:t>
            </a:r>
            <a:r>
              <a:rPr lang="en-US" dirty="0" smtClean="0"/>
              <a:t>management and employees felt </a:t>
            </a:r>
            <a:r>
              <a:rPr lang="en-US" dirty="0"/>
              <a:t>or experienced </a:t>
            </a:r>
          </a:p>
          <a:p>
            <a:pPr>
              <a:buFont typeface="Wingdings" panose="05000000000000000000" pitchFamily="2" charset="2"/>
              <a:buChar char="Ø"/>
            </a:pPr>
            <a:r>
              <a:rPr lang="en-US" dirty="0" smtClean="0"/>
              <a:t>No Fear </a:t>
            </a:r>
            <a:r>
              <a:rPr lang="en-US" dirty="0"/>
              <a:t>of retribution, if errors are reported or safety concerns are </a:t>
            </a:r>
            <a:r>
              <a:rPr lang="en-US" dirty="0" smtClean="0"/>
              <a:t>raised</a:t>
            </a:r>
            <a:endParaRPr lang="en-US" dirty="0"/>
          </a:p>
          <a:p>
            <a:endParaRPr lang="en-US" dirty="0"/>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25</a:t>
            </a:fld>
            <a:endParaRPr lang="en-US" dirty="0"/>
          </a:p>
        </p:txBody>
      </p:sp>
    </p:spTree>
    <p:extLst>
      <p:ext uri="{BB962C8B-B14F-4D97-AF65-F5344CB8AC3E}">
        <p14:creationId xmlns:p14="http://schemas.microsoft.com/office/powerpoint/2010/main" val="25513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200" dirty="0" smtClean="0"/>
              <a:t>Characteristics </a:t>
            </a:r>
            <a:r>
              <a:rPr lang="en-US" sz="3200" dirty="0"/>
              <a:t>of a positive </a:t>
            </a:r>
            <a:r>
              <a:rPr lang="en-US" sz="3200" dirty="0" smtClean="0"/>
              <a:t>Safety </a:t>
            </a:r>
            <a:r>
              <a:rPr lang="en-US" sz="3200" dirty="0"/>
              <a:t>Culture in an </a:t>
            </a:r>
            <a:r>
              <a:rPr lang="en-US" sz="3200" dirty="0" smtClean="0"/>
              <a:t>organization</a:t>
            </a:r>
            <a:endParaRPr lang="en-US" sz="3200" dirty="0"/>
          </a:p>
        </p:txBody>
      </p:sp>
      <p:sp>
        <p:nvSpPr>
          <p:cNvPr id="9" name="Content Placeholder 8"/>
          <p:cNvSpPr>
            <a:spLocks noGrp="1"/>
          </p:cNvSpPr>
          <p:nvPr>
            <p:ph idx="1"/>
          </p:nvPr>
        </p:nvSpPr>
        <p:spPr/>
        <p:txBody>
          <a:bodyPr>
            <a:normAutofit/>
          </a:bodyPr>
          <a:lstStyle/>
          <a:p>
            <a:r>
              <a:rPr lang="en-US" dirty="0"/>
              <a:t>• Share concerns on </a:t>
            </a:r>
            <a:r>
              <a:rPr lang="en-US" dirty="0" smtClean="0"/>
              <a:t>Safety </a:t>
            </a:r>
            <a:r>
              <a:rPr lang="en-US" dirty="0"/>
              <a:t>issues</a:t>
            </a:r>
          </a:p>
          <a:p>
            <a:r>
              <a:rPr lang="en-US" dirty="0" smtClean="0"/>
              <a:t>Sharing concerns on Safety issues will improve Safety Culture in an organization and these include;</a:t>
            </a:r>
          </a:p>
          <a:p>
            <a:pPr>
              <a:buFont typeface="Wingdings" panose="05000000000000000000" pitchFamily="2" charset="2"/>
              <a:buChar char="Ø"/>
            </a:pPr>
            <a:r>
              <a:rPr lang="en-US" dirty="0" smtClean="0"/>
              <a:t>bringing </a:t>
            </a:r>
            <a:r>
              <a:rPr lang="en-US" dirty="0"/>
              <a:t>up safety related concerns to </a:t>
            </a:r>
            <a:r>
              <a:rPr lang="en-US" dirty="0" smtClean="0"/>
              <a:t>the attention </a:t>
            </a:r>
            <a:r>
              <a:rPr lang="en-US" dirty="0"/>
              <a:t>of higher </a:t>
            </a:r>
            <a:r>
              <a:rPr lang="en-US" dirty="0" smtClean="0"/>
              <a:t>management</a:t>
            </a:r>
            <a:endParaRPr lang="en-US" dirty="0"/>
          </a:p>
          <a:p>
            <a:pPr>
              <a:buFont typeface="Wingdings" panose="05000000000000000000" pitchFamily="2" charset="2"/>
              <a:buChar char="Ø"/>
            </a:pPr>
            <a:r>
              <a:rPr lang="en-US" dirty="0" smtClean="0"/>
              <a:t>suggesting </a:t>
            </a:r>
            <a:r>
              <a:rPr lang="en-US" dirty="0"/>
              <a:t>potential improvements to </a:t>
            </a:r>
            <a:r>
              <a:rPr lang="en-US" dirty="0" smtClean="0"/>
              <a:t>the attention </a:t>
            </a:r>
            <a:r>
              <a:rPr lang="en-US" dirty="0"/>
              <a:t>of higher </a:t>
            </a:r>
            <a:r>
              <a:rPr lang="en-US" dirty="0" smtClean="0"/>
              <a:t>management</a:t>
            </a:r>
            <a:endParaRPr lang="en-US" dirty="0"/>
          </a:p>
          <a:p>
            <a:pPr>
              <a:buFont typeface="Wingdings" panose="05000000000000000000" pitchFamily="2" charset="2"/>
              <a:buChar char="Ø"/>
            </a:pPr>
            <a:r>
              <a:rPr lang="en-US" dirty="0" smtClean="0"/>
              <a:t>encourage </a:t>
            </a:r>
            <a:r>
              <a:rPr lang="en-US" dirty="0"/>
              <a:t>bringing up safety related concerns or </a:t>
            </a:r>
            <a:r>
              <a:rPr lang="en-US" dirty="0" smtClean="0"/>
              <a:t>potential improvements</a:t>
            </a:r>
            <a:endParaRPr lang="en-US" dirty="0"/>
          </a:p>
          <a:p>
            <a:pPr>
              <a:buFont typeface="Wingdings" panose="05000000000000000000" pitchFamily="2" charset="2"/>
              <a:buChar char="Ø"/>
            </a:pPr>
            <a:endParaRPr lang="en-US" dirty="0"/>
          </a:p>
        </p:txBody>
      </p:sp>
      <p:sp>
        <p:nvSpPr>
          <p:cNvPr id="5" name="Date Placeholder 4"/>
          <p:cNvSpPr>
            <a:spLocks noGrp="1"/>
          </p:cNvSpPr>
          <p:nvPr>
            <p:ph type="dt" sz="half" idx="10"/>
          </p:nvPr>
        </p:nvSpPr>
        <p:spPr/>
        <p:txBody>
          <a:bodyPr/>
          <a:lstStyle/>
          <a:p>
            <a:r>
              <a:rPr lang="en-US" smtClean="0"/>
              <a:t>COPY RIGHTS RESERVED</a:t>
            </a:r>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26</a:t>
            </a:fld>
            <a:endParaRPr lang="en-US" dirty="0"/>
          </a:p>
        </p:txBody>
      </p:sp>
    </p:spTree>
    <p:extLst>
      <p:ext uri="{BB962C8B-B14F-4D97-AF65-F5344CB8AC3E}">
        <p14:creationId xmlns:p14="http://schemas.microsoft.com/office/powerpoint/2010/main" val="1823624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ctr"/>
            <a:r>
              <a:rPr lang="en-US" dirty="0" smtClean="0"/>
              <a:t>SEC-04</a:t>
            </a:r>
            <a:endParaRPr lang="en-US" dirty="0"/>
          </a:p>
        </p:txBody>
      </p:sp>
      <p:sp>
        <p:nvSpPr>
          <p:cNvPr id="3" name="Content Placeholder 2"/>
          <p:cNvSpPr>
            <a:spLocks noGrp="1"/>
          </p:cNvSpPr>
          <p:nvPr>
            <p:ph idx="1"/>
          </p:nvPr>
        </p:nvSpPr>
        <p:spPr>
          <a:xfrm>
            <a:off x="4799350" y="2590800"/>
            <a:ext cx="6490549" cy="3398520"/>
          </a:xfrm>
        </p:spPr>
        <p:txBody>
          <a:bodyPr>
            <a:normAutofit/>
          </a:bodyPr>
          <a:lstStyle/>
          <a:p>
            <a:pPr algn="just"/>
            <a:r>
              <a:rPr lang="en-US" sz="2800" dirty="0" smtClean="0"/>
              <a:t>Explain </a:t>
            </a:r>
            <a:r>
              <a:rPr lang="en-US" sz="2800" dirty="0"/>
              <a:t>the benefits of promoting a positive </a:t>
            </a:r>
            <a:r>
              <a:rPr lang="en-US" sz="2800" dirty="0" smtClean="0"/>
              <a:t>Safety </a:t>
            </a:r>
            <a:r>
              <a:rPr lang="en-US" sz="2800" dirty="0"/>
              <a:t>Culture in </a:t>
            </a:r>
            <a:r>
              <a:rPr lang="en-US" sz="2800" dirty="0" smtClean="0"/>
              <a:t>an organization </a:t>
            </a:r>
            <a:r>
              <a:rPr lang="en-US" sz="2800" dirty="0"/>
              <a:t>to relevant stakeholders</a:t>
            </a:r>
          </a:p>
        </p:txBody>
      </p:sp>
      <p:sp>
        <p:nvSpPr>
          <p:cNvPr id="7" name="Text Placeholder 6"/>
          <p:cNvSpPr>
            <a:spLocks noGrp="1"/>
          </p:cNvSpPr>
          <p:nvPr>
            <p:ph type="body" sz="half" idx="2"/>
          </p:nvPr>
        </p:nvSpPr>
        <p:spPr/>
        <p:txBody>
          <a:bodyPr/>
          <a:lstStyle/>
          <a:p>
            <a:r>
              <a:rPr lang="en-US" sz="2800" dirty="0"/>
              <a:t>Benefits of promoting a positive </a:t>
            </a:r>
            <a:r>
              <a:rPr lang="en-US" sz="2800" dirty="0" smtClean="0"/>
              <a:t>Safety </a:t>
            </a:r>
            <a:r>
              <a:rPr lang="en-US" sz="2800" dirty="0"/>
              <a:t>Culture &lt;Comprehension&gt;</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27</a:t>
            </a:fld>
            <a:endParaRPr lang="en-US" dirty="0"/>
          </a:p>
        </p:txBody>
      </p:sp>
    </p:spTree>
    <p:extLst>
      <p:ext uri="{BB962C8B-B14F-4D97-AF65-F5344CB8AC3E}">
        <p14:creationId xmlns:p14="http://schemas.microsoft.com/office/powerpoint/2010/main" val="2364589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94" y="286604"/>
            <a:ext cx="10407618" cy="1450757"/>
          </a:xfrm>
        </p:spPr>
        <p:txBody>
          <a:bodyPr>
            <a:normAutofit/>
          </a:bodyPr>
          <a:lstStyle/>
          <a:p>
            <a:r>
              <a:rPr lang="en-US" sz="3200" dirty="0" smtClean="0"/>
              <a:t>Benefits </a:t>
            </a:r>
            <a:r>
              <a:rPr lang="en-US" sz="3200" dirty="0"/>
              <a:t>of promoting a positive </a:t>
            </a:r>
            <a:r>
              <a:rPr lang="en-US" sz="3200" dirty="0" smtClean="0"/>
              <a:t>Safety </a:t>
            </a:r>
            <a:r>
              <a:rPr lang="en-US" sz="3200" dirty="0"/>
              <a:t>Culture in an organization </a:t>
            </a:r>
          </a:p>
        </p:txBody>
      </p:sp>
      <p:sp>
        <p:nvSpPr>
          <p:cNvPr id="3" name="Content Placeholder 2"/>
          <p:cNvSpPr>
            <a:spLocks noGrp="1"/>
          </p:cNvSpPr>
          <p:nvPr>
            <p:ph idx="1"/>
          </p:nvPr>
        </p:nvSpPr>
        <p:spPr/>
        <p:txBody>
          <a:bodyPr>
            <a:normAutofit/>
          </a:bodyPr>
          <a:lstStyle/>
          <a:p>
            <a:r>
              <a:rPr lang="en-US" dirty="0"/>
              <a:t>• World-class safety and health performance</a:t>
            </a:r>
          </a:p>
          <a:p>
            <a:r>
              <a:rPr lang="en-US" dirty="0" smtClean="0"/>
              <a:t>Positive Safety Culture in an organization will bring world class Safety performance through;</a:t>
            </a:r>
          </a:p>
          <a:p>
            <a:pPr>
              <a:buFont typeface="Wingdings" panose="05000000000000000000" pitchFamily="2" charset="2"/>
              <a:buChar char="q"/>
            </a:pPr>
            <a:r>
              <a:rPr lang="en-US" dirty="0"/>
              <a:t> </a:t>
            </a:r>
            <a:r>
              <a:rPr lang="en-US" dirty="0" smtClean="0"/>
              <a:t>World wide comparable accident frequency rate &amp; severity rates</a:t>
            </a:r>
          </a:p>
          <a:p>
            <a:pPr>
              <a:buFont typeface="Wingdings" panose="05000000000000000000" pitchFamily="2" charset="2"/>
              <a:buChar char="q"/>
            </a:pPr>
            <a:r>
              <a:rPr lang="en-US" dirty="0"/>
              <a:t> </a:t>
            </a:r>
            <a:r>
              <a:rPr lang="en-US" dirty="0" smtClean="0"/>
              <a:t>Achieve world best performance indicators in Safety</a:t>
            </a:r>
          </a:p>
          <a:p>
            <a:pPr>
              <a:buFont typeface="Wingdings" panose="05000000000000000000" pitchFamily="2" charset="2"/>
              <a:buChar char="q"/>
            </a:pPr>
            <a:r>
              <a:rPr lang="en-US" dirty="0"/>
              <a:t> </a:t>
            </a:r>
            <a:r>
              <a:rPr lang="en-US" dirty="0" smtClean="0"/>
              <a:t>Lower or Nil fatality rates</a:t>
            </a:r>
          </a:p>
          <a:p>
            <a:pPr>
              <a:buFont typeface="Wingdings" panose="05000000000000000000" pitchFamily="2" charset="2"/>
              <a:buChar char="q"/>
            </a:pPr>
            <a:endParaRPr lang="en-US" dirty="0"/>
          </a:p>
          <a:p>
            <a:pPr marL="0" indent="0">
              <a:buNone/>
            </a:pPr>
            <a:r>
              <a:rPr lang="en-US" dirty="0"/>
              <a:t>Creating a positive safety culture does not just improve safety, but benefits productivity, staff retention, and the overall organizational behavior. Stay focused and committed with achievable goals that, once met, can be recognized and celebrated with all employees in </a:t>
            </a:r>
            <a:r>
              <a:rPr lang="en-US" dirty="0" smtClean="0"/>
              <a:t>an </a:t>
            </a:r>
            <a:r>
              <a:rPr lang="en-US" dirty="0"/>
              <a:t>organization. </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28</a:t>
            </a:fld>
            <a:endParaRPr lang="en-US" dirty="0"/>
          </a:p>
        </p:txBody>
      </p:sp>
    </p:spTree>
    <p:extLst>
      <p:ext uri="{BB962C8B-B14F-4D97-AF65-F5344CB8AC3E}">
        <p14:creationId xmlns:p14="http://schemas.microsoft.com/office/powerpoint/2010/main" val="1640761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Efficient operation</a:t>
            </a:r>
          </a:p>
          <a:p>
            <a:r>
              <a:rPr lang="en-US" dirty="0" smtClean="0"/>
              <a:t>A positive Safety Culture bring efficient operation for an organization though;</a:t>
            </a:r>
          </a:p>
          <a:p>
            <a:pPr>
              <a:buFont typeface="Wingdings" panose="05000000000000000000" pitchFamily="2" charset="2"/>
              <a:buChar char="q"/>
            </a:pPr>
            <a:r>
              <a:rPr lang="en-US" dirty="0"/>
              <a:t> </a:t>
            </a:r>
            <a:r>
              <a:rPr lang="en-US" dirty="0" smtClean="0"/>
              <a:t>Achieve KPI due to high morale of Safety Culture</a:t>
            </a:r>
          </a:p>
          <a:p>
            <a:pPr>
              <a:buFont typeface="Wingdings" panose="05000000000000000000" pitchFamily="2" charset="2"/>
              <a:buChar char="q"/>
            </a:pPr>
            <a:r>
              <a:rPr lang="en-US" dirty="0"/>
              <a:t> </a:t>
            </a:r>
            <a:r>
              <a:rPr lang="en-US" dirty="0" smtClean="0"/>
              <a:t>Meet quality targets</a:t>
            </a:r>
          </a:p>
          <a:p>
            <a:pPr>
              <a:buFont typeface="Wingdings" panose="05000000000000000000" pitchFamily="2" charset="2"/>
              <a:buChar char="q"/>
            </a:pPr>
            <a:r>
              <a:rPr lang="en-US" dirty="0"/>
              <a:t> </a:t>
            </a:r>
            <a:r>
              <a:rPr lang="en-US" dirty="0" smtClean="0"/>
              <a:t>Lower work disturbances and increase efficiency</a:t>
            </a:r>
          </a:p>
          <a:p>
            <a:pPr>
              <a:buFont typeface="Wingdings" panose="05000000000000000000" pitchFamily="2" charset="2"/>
              <a:buChar char="q"/>
            </a:pPr>
            <a:r>
              <a:rPr lang="en-US" dirty="0"/>
              <a:t> </a:t>
            </a:r>
            <a:r>
              <a:rPr lang="en-US" dirty="0" smtClean="0"/>
              <a:t>Highly motivated workforce   </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29</a:t>
            </a:fld>
            <a:endParaRPr lang="en-US" dirty="0"/>
          </a:p>
        </p:txBody>
      </p:sp>
    </p:spTree>
    <p:extLst>
      <p:ext uri="{BB962C8B-B14F-4D97-AF65-F5344CB8AC3E}">
        <p14:creationId xmlns:p14="http://schemas.microsoft.com/office/powerpoint/2010/main" val="1022983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safety culture</a:t>
            </a:r>
            <a:r>
              <a:rPr lang="en-US" dirty="0" smtClean="0"/>
              <a:t>?</a:t>
            </a:r>
            <a:endParaRPr lang="en-IN" dirty="0"/>
          </a:p>
        </p:txBody>
      </p:sp>
      <p:sp>
        <p:nvSpPr>
          <p:cNvPr id="3" name="Content Placeholder 2"/>
          <p:cNvSpPr>
            <a:spLocks noGrp="1"/>
          </p:cNvSpPr>
          <p:nvPr>
            <p:ph idx="1"/>
          </p:nvPr>
        </p:nvSpPr>
        <p:spPr/>
        <p:txBody>
          <a:bodyPr/>
          <a:lstStyle/>
          <a:p>
            <a:r>
              <a:rPr lang="en-US" dirty="0" smtClean="0"/>
              <a:t>A </a:t>
            </a:r>
            <a:r>
              <a:rPr lang="en-US" dirty="0"/>
              <a:t>safety culture is an </a:t>
            </a:r>
            <a:r>
              <a:rPr lang="en-US" dirty="0" smtClean="0"/>
              <a:t>organizational </a:t>
            </a:r>
            <a:r>
              <a:rPr lang="en-US" dirty="0"/>
              <a:t>culture that places a high level of importance on safety</a:t>
            </a:r>
          </a:p>
          <a:p>
            <a:r>
              <a:rPr lang="en-US" dirty="0"/>
              <a:t>beliefs, values and attitudes—and these are shared by the majority of people within the </a:t>
            </a:r>
            <a:r>
              <a:rPr lang="en-US" dirty="0" smtClean="0"/>
              <a:t>company or </a:t>
            </a:r>
            <a:r>
              <a:rPr lang="en-US" dirty="0"/>
              <a:t>workplace. It can be </a:t>
            </a:r>
            <a:r>
              <a:rPr lang="en-US" dirty="0" smtClean="0"/>
              <a:t>characterized </a:t>
            </a:r>
            <a:r>
              <a:rPr lang="en-US" dirty="0"/>
              <a:t>as ‘the way we do things around here’. A positive </a:t>
            </a:r>
            <a:r>
              <a:rPr lang="en-US" dirty="0" smtClean="0"/>
              <a:t>safety culture </a:t>
            </a:r>
            <a:r>
              <a:rPr lang="en-US" dirty="0"/>
              <a:t>can result in improved workplace health and safety </a:t>
            </a:r>
            <a:r>
              <a:rPr lang="en-US" dirty="0" smtClean="0"/>
              <a:t> </a:t>
            </a:r>
            <a:r>
              <a:rPr lang="en-US" dirty="0"/>
              <a:t>and </a:t>
            </a:r>
            <a:r>
              <a:rPr lang="en-US" dirty="0" smtClean="0"/>
              <a:t>organizational performance</a:t>
            </a:r>
            <a:r>
              <a:rPr lang="en-US" dirty="0"/>
              <a:t>. </a:t>
            </a:r>
            <a:endParaRPr lang="en-IN"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a:t>
            </a:fld>
            <a:endParaRPr lang="en-US" dirty="0"/>
          </a:p>
        </p:txBody>
      </p:sp>
    </p:spTree>
    <p:extLst>
      <p:ext uri="{BB962C8B-B14F-4D97-AF65-F5344CB8AC3E}">
        <p14:creationId xmlns:p14="http://schemas.microsoft.com/office/powerpoint/2010/main" val="376444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Safe and effective handoffs &amp; </a:t>
            </a:r>
            <a:r>
              <a:rPr lang="en-US" dirty="0" smtClean="0"/>
              <a:t>transitions</a:t>
            </a:r>
          </a:p>
          <a:p>
            <a:r>
              <a:rPr lang="en-US" dirty="0" smtClean="0"/>
              <a:t>Positive Safety culture bring organizations a safety and effective transitions through;</a:t>
            </a:r>
          </a:p>
          <a:p>
            <a:pPr>
              <a:buFont typeface="Wingdings" panose="05000000000000000000" pitchFamily="2" charset="2"/>
              <a:buChar char="q"/>
            </a:pPr>
            <a:r>
              <a:rPr lang="en-US" dirty="0"/>
              <a:t> </a:t>
            </a:r>
            <a:r>
              <a:rPr lang="en-US" dirty="0" smtClean="0"/>
              <a:t>Safe transitions during management change</a:t>
            </a:r>
          </a:p>
          <a:p>
            <a:pPr>
              <a:buFont typeface="Wingdings" panose="05000000000000000000" pitchFamily="2" charset="2"/>
              <a:buChar char="q"/>
            </a:pPr>
            <a:r>
              <a:rPr lang="en-US" dirty="0"/>
              <a:t> </a:t>
            </a:r>
            <a:r>
              <a:rPr lang="en-US" dirty="0" smtClean="0"/>
              <a:t>Effective transitions during process change</a:t>
            </a:r>
          </a:p>
          <a:p>
            <a:pPr>
              <a:buFont typeface="Wingdings" panose="05000000000000000000" pitchFamily="2" charset="2"/>
              <a:buChar char="q"/>
            </a:pPr>
            <a:r>
              <a:rPr lang="en-US" dirty="0"/>
              <a:t> </a:t>
            </a:r>
            <a:r>
              <a:rPr lang="en-US" dirty="0" smtClean="0"/>
              <a:t>Safe and effective communication in shift </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30</a:t>
            </a:fld>
            <a:endParaRPr lang="en-US" dirty="0"/>
          </a:p>
        </p:txBody>
      </p:sp>
    </p:spTree>
    <p:extLst>
      <p:ext uri="{BB962C8B-B14F-4D97-AF65-F5344CB8AC3E}">
        <p14:creationId xmlns:p14="http://schemas.microsoft.com/office/powerpoint/2010/main" val="4111818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Risks are communicated and managed</a:t>
            </a:r>
          </a:p>
          <a:p>
            <a:r>
              <a:rPr lang="en-US" dirty="0" smtClean="0"/>
              <a:t>A positive Safety culture in an organization will improve the risk management through;</a:t>
            </a:r>
          </a:p>
          <a:p>
            <a:pPr>
              <a:buFont typeface="Wingdings" panose="05000000000000000000" pitchFamily="2" charset="2"/>
              <a:buChar char="q"/>
            </a:pPr>
            <a:r>
              <a:rPr lang="en-US" dirty="0"/>
              <a:t> </a:t>
            </a:r>
            <a:r>
              <a:rPr lang="en-US" dirty="0" smtClean="0"/>
              <a:t>Better risk communication among all stakeholders</a:t>
            </a:r>
          </a:p>
          <a:p>
            <a:pPr>
              <a:buFont typeface="Wingdings" panose="05000000000000000000" pitchFamily="2" charset="2"/>
              <a:buChar char="q"/>
            </a:pPr>
            <a:r>
              <a:rPr lang="en-US" dirty="0"/>
              <a:t> </a:t>
            </a:r>
            <a:r>
              <a:rPr lang="en-US" dirty="0" smtClean="0"/>
              <a:t>Manage risk with right learning &amp; understanding of hazards</a:t>
            </a:r>
          </a:p>
          <a:p>
            <a:pPr>
              <a:buFont typeface="Wingdings" panose="05000000000000000000" pitchFamily="2" charset="2"/>
              <a:buChar char="q"/>
            </a:pPr>
            <a:r>
              <a:rPr lang="en-US" dirty="0"/>
              <a:t> </a:t>
            </a:r>
            <a:r>
              <a:rPr lang="en-US" dirty="0" smtClean="0"/>
              <a:t>Apply risk control measures through management support</a:t>
            </a:r>
            <a:endParaRPr lang="en-US" dirty="0"/>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31</a:t>
            </a:fld>
            <a:endParaRPr lang="en-US" dirty="0"/>
          </a:p>
        </p:txBody>
      </p:sp>
    </p:spTree>
    <p:extLst>
      <p:ext uri="{BB962C8B-B14F-4D97-AF65-F5344CB8AC3E}">
        <p14:creationId xmlns:p14="http://schemas.microsoft.com/office/powerpoint/2010/main" val="4149437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Incidents and losses are reduced</a:t>
            </a:r>
          </a:p>
          <a:p>
            <a:r>
              <a:rPr lang="en-US" dirty="0" smtClean="0"/>
              <a:t>A positive Safety culture in an organization will benefit lesser incidents and losses through;</a:t>
            </a:r>
          </a:p>
          <a:p>
            <a:pPr>
              <a:buFont typeface="Wingdings" panose="05000000000000000000" pitchFamily="2" charset="2"/>
              <a:buChar char="q"/>
            </a:pPr>
            <a:r>
              <a:rPr lang="en-US" dirty="0" smtClean="0"/>
              <a:t> Good morale in the workplace reduce unsafe acts</a:t>
            </a:r>
          </a:p>
          <a:p>
            <a:pPr>
              <a:buFont typeface="Wingdings" panose="05000000000000000000" pitchFamily="2" charset="2"/>
              <a:buChar char="q"/>
            </a:pPr>
            <a:r>
              <a:rPr lang="en-US" dirty="0"/>
              <a:t> </a:t>
            </a:r>
            <a:r>
              <a:rPr lang="en-US" dirty="0" smtClean="0"/>
              <a:t>Safety skills benefit reduced unsafe conditions in the works place</a:t>
            </a:r>
          </a:p>
          <a:p>
            <a:pPr>
              <a:buFont typeface="Wingdings" panose="05000000000000000000" pitchFamily="2" charset="2"/>
              <a:buChar char="q"/>
            </a:pPr>
            <a:r>
              <a:rPr lang="en-US" dirty="0"/>
              <a:t> </a:t>
            </a:r>
            <a:r>
              <a:rPr lang="en-US" dirty="0" smtClean="0"/>
              <a:t>Fewer incident bring down the losses for property &amp; company</a:t>
            </a:r>
          </a:p>
          <a:p>
            <a:pPr>
              <a:buFont typeface="Wingdings" panose="05000000000000000000" pitchFamily="2" charset="2"/>
              <a:buChar char="q"/>
            </a:pPr>
            <a:r>
              <a:rPr lang="en-US" dirty="0"/>
              <a:t> </a:t>
            </a:r>
            <a:r>
              <a:rPr lang="en-US" dirty="0" smtClean="0"/>
              <a:t>Overall accident rates reduced</a:t>
            </a:r>
          </a:p>
          <a:p>
            <a:pPr>
              <a:buFont typeface="Wingdings" panose="05000000000000000000" pitchFamily="2" charset="2"/>
              <a:buChar char="q"/>
            </a:pPr>
            <a:r>
              <a:rPr lang="en-US" dirty="0"/>
              <a:t> </a:t>
            </a:r>
            <a:r>
              <a:rPr lang="en-US" dirty="0" smtClean="0"/>
              <a:t>Man-hour losses due to occupational disease, accidents reduced </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32</a:t>
            </a:fld>
            <a:endParaRPr lang="en-US" dirty="0"/>
          </a:p>
        </p:txBody>
      </p:sp>
    </p:spTree>
    <p:extLst>
      <p:ext uri="{BB962C8B-B14F-4D97-AF65-F5344CB8AC3E}">
        <p14:creationId xmlns:p14="http://schemas.microsoft.com/office/powerpoint/2010/main" val="1584785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Higher productivity</a:t>
            </a:r>
          </a:p>
          <a:p>
            <a:r>
              <a:rPr lang="en-US" dirty="0" smtClean="0"/>
              <a:t>A positive Safety culture will benefit the organization higher productivity through;</a:t>
            </a:r>
          </a:p>
          <a:p>
            <a:pPr>
              <a:buFont typeface="Wingdings" panose="05000000000000000000" pitchFamily="2" charset="2"/>
              <a:buChar char="q"/>
            </a:pPr>
            <a:r>
              <a:rPr lang="en-US" dirty="0"/>
              <a:t> </a:t>
            </a:r>
            <a:r>
              <a:rPr lang="en-US" dirty="0" smtClean="0"/>
              <a:t>Lesser rejections due to higher efficiency of workmanship</a:t>
            </a:r>
          </a:p>
          <a:p>
            <a:pPr>
              <a:buFont typeface="Wingdings" panose="05000000000000000000" pitchFamily="2" charset="2"/>
              <a:buChar char="q"/>
            </a:pPr>
            <a:r>
              <a:rPr lang="en-US" dirty="0"/>
              <a:t> </a:t>
            </a:r>
            <a:r>
              <a:rPr lang="en-US" dirty="0" smtClean="0"/>
              <a:t>Employees motivated to achieve their target and beyond</a:t>
            </a:r>
          </a:p>
          <a:p>
            <a:pPr>
              <a:buFont typeface="Wingdings" panose="05000000000000000000" pitchFamily="2" charset="2"/>
              <a:buChar char="q"/>
            </a:pPr>
            <a:r>
              <a:rPr lang="en-US" dirty="0"/>
              <a:t> </a:t>
            </a:r>
            <a:r>
              <a:rPr lang="en-US" dirty="0" smtClean="0"/>
              <a:t>Effective communication improve delay of operations and improved productivity</a:t>
            </a:r>
          </a:p>
          <a:p>
            <a:pPr>
              <a:buFont typeface="Wingdings" panose="05000000000000000000" pitchFamily="2" charset="2"/>
              <a:buChar char="q"/>
            </a:pPr>
            <a:r>
              <a:rPr lang="en-US" dirty="0"/>
              <a:t> </a:t>
            </a:r>
            <a:r>
              <a:rPr lang="en-US" dirty="0" smtClean="0"/>
              <a:t>Co-operation among employees and management bring a amicable work environment which boost productivity</a:t>
            </a:r>
          </a:p>
          <a:p>
            <a:pPr>
              <a:buFont typeface="Wingdings" panose="05000000000000000000" pitchFamily="2" charset="2"/>
              <a:buChar char="q"/>
            </a:pPr>
            <a:r>
              <a:rPr lang="en-US" dirty="0"/>
              <a:t> </a:t>
            </a:r>
            <a:r>
              <a:rPr lang="en-US" dirty="0" smtClean="0"/>
              <a:t>Award and reward will enhance the productivity</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33</a:t>
            </a:fld>
            <a:endParaRPr lang="en-US" dirty="0"/>
          </a:p>
        </p:txBody>
      </p:sp>
    </p:spTree>
    <p:extLst>
      <p:ext uri="{BB962C8B-B14F-4D97-AF65-F5344CB8AC3E}">
        <p14:creationId xmlns:p14="http://schemas.microsoft.com/office/powerpoint/2010/main" val="3317334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Greater profitability</a:t>
            </a:r>
          </a:p>
          <a:p>
            <a:r>
              <a:rPr lang="en-US" dirty="0" smtClean="0"/>
              <a:t>A positive Safety culture in an organization will bring benefit of greater profitability through;</a:t>
            </a:r>
          </a:p>
          <a:p>
            <a:pPr>
              <a:buFont typeface="Wingdings" panose="05000000000000000000" pitchFamily="2" charset="2"/>
              <a:buChar char="q"/>
            </a:pPr>
            <a:r>
              <a:rPr lang="en-US" dirty="0"/>
              <a:t> </a:t>
            </a:r>
            <a:r>
              <a:rPr lang="en-US" dirty="0" smtClean="0"/>
              <a:t>Increase production resulting greater profits</a:t>
            </a:r>
          </a:p>
          <a:p>
            <a:pPr>
              <a:buFont typeface="Wingdings" panose="05000000000000000000" pitchFamily="2" charset="2"/>
              <a:buChar char="q"/>
            </a:pPr>
            <a:r>
              <a:rPr lang="en-US" dirty="0"/>
              <a:t> </a:t>
            </a:r>
            <a:r>
              <a:rPr lang="en-US" dirty="0" smtClean="0"/>
              <a:t>Lesser accident and incidents bring down insurance premiums</a:t>
            </a:r>
          </a:p>
          <a:p>
            <a:pPr>
              <a:buFont typeface="Wingdings" panose="05000000000000000000" pitchFamily="2" charset="2"/>
              <a:buChar char="q"/>
            </a:pPr>
            <a:r>
              <a:rPr lang="en-US" dirty="0"/>
              <a:t> </a:t>
            </a:r>
            <a:r>
              <a:rPr lang="en-US" dirty="0" smtClean="0"/>
              <a:t>Lesser manpower losses, absenteeism increase profit</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34</a:t>
            </a:fld>
            <a:endParaRPr lang="en-US" dirty="0"/>
          </a:p>
        </p:txBody>
      </p:sp>
    </p:spTree>
    <p:extLst>
      <p:ext uri="{BB962C8B-B14F-4D97-AF65-F5344CB8AC3E}">
        <p14:creationId xmlns:p14="http://schemas.microsoft.com/office/powerpoint/2010/main" val="3605700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Safe and happy workforce and community</a:t>
            </a:r>
          </a:p>
          <a:p>
            <a:r>
              <a:rPr lang="en-US" dirty="0" smtClean="0"/>
              <a:t>An organization with positive Safety culture will benefit of safe and happy workforce. This will also lead a communal harmony around the workplace community. Examples;</a:t>
            </a:r>
          </a:p>
          <a:p>
            <a:pPr>
              <a:buFont typeface="Wingdings" panose="05000000000000000000" pitchFamily="2" charset="2"/>
              <a:buChar char="q"/>
            </a:pPr>
            <a:r>
              <a:rPr lang="en-US" dirty="0"/>
              <a:t> </a:t>
            </a:r>
            <a:r>
              <a:rPr lang="en-US" dirty="0" smtClean="0"/>
              <a:t>Employer and employee co-operation bring happy work environment</a:t>
            </a:r>
          </a:p>
          <a:p>
            <a:pPr>
              <a:buFont typeface="Wingdings" panose="05000000000000000000" pitchFamily="2" charset="2"/>
              <a:buChar char="q"/>
            </a:pPr>
            <a:r>
              <a:rPr lang="en-US" dirty="0"/>
              <a:t> </a:t>
            </a:r>
            <a:r>
              <a:rPr lang="en-US" dirty="0" smtClean="0"/>
              <a:t>Sharing profits, partnership with various activities of the organization bring bonding among stakeholders and these bring safe and happy workplace</a:t>
            </a:r>
          </a:p>
          <a:p>
            <a:pPr>
              <a:buFont typeface="Wingdings" panose="05000000000000000000" pitchFamily="2" charset="2"/>
              <a:buChar char="q"/>
            </a:pPr>
            <a:r>
              <a:rPr lang="en-US" dirty="0"/>
              <a:t> </a:t>
            </a:r>
            <a:r>
              <a:rPr lang="en-US" dirty="0" smtClean="0"/>
              <a:t>Accident-Incident free organization bring a pride to employees of being work in a reputable organization </a:t>
            </a:r>
          </a:p>
          <a:p>
            <a:pPr marL="0" indent="0">
              <a:buNone/>
            </a:pP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35</a:t>
            </a:fld>
            <a:endParaRPr lang="en-US" dirty="0"/>
          </a:p>
        </p:txBody>
      </p:sp>
    </p:spTree>
    <p:extLst>
      <p:ext uri="{BB962C8B-B14F-4D97-AF65-F5344CB8AC3E}">
        <p14:creationId xmlns:p14="http://schemas.microsoft.com/office/powerpoint/2010/main" val="239548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Greater individual </a:t>
            </a:r>
            <a:r>
              <a:rPr lang="en-US" dirty="0" smtClean="0"/>
              <a:t>Safety </a:t>
            </a:r>
            <a:r>
              <a:rPr lang="en-US" dirty="0"/>
              <a:t>ownership</a:t>
            </a:r>
          </a:p>
          <a:p>
            <a:r>
              <a:rPr lang="en-US" dirty="0" smtClean="0"/>
              <a:t>A positive Safety culture bring organizations greater individual ownership such as;</a:t>
            </a:r>
          </a:p>
          <a:p>
            <a:r>
              <a:rPr lang="en-US" dirty="0"/>
              <a:t>• </a:t>
            </a:r>
            <a:r>
              <a:rPr lang="en-US" dirty="0" smtClean="0"/>
              <a:t>show </a:t>
            </a:r>
            <a:r>
              <a:rPr lang="en-US" dirty="0"/>
              <a:t>that they understand what </a:t>
            </a:r>
            <a:r>
              <a:rPr lang="en-US" dirty="0" smtClean="0"/>
              <a:t>could go </a:t>
            </a:r>
            <a:r>
              <a:rPr lang="en-US" dirty="0"/>
              <a:t>wrong and what could happen if their work is not carried out </a:t>
            </a:r>
            <a:r>
              <a:rPr lang="en-US" dirty="0" smtClean="0"/>
              <a:t>properly</a:t>
            </a:r>
            <a:endParaRPr lang="en-US" dirty="0"/>
          </a:p>
          <a:p>
            <a:r>
              <a:rPr lang="en-US" dirty="0"/>
              <a:t>• </a:t>
            </a:r>
            <a:r>
              <a:rPr lang="en-US" dirty="0" smtClean="0"/>
              <a:t>follow </a:t>
            </a:r>
            <a:r>
              <a:rPr lang="en-US" dirty="0"/>
              <a:t>the rule to ‘stop and think’ when </a:t>
            </a:r>
            <a:r>
              <a:rPr lang="en-US" dirty="0" smtClean="0"/>
              <a:t>a problem arises</a:t>
            </a:r>
          </a:p>
          <a:p>
            <a:r>
              <a:rPr lang="en-US" dirty="0" smtClean="0"/>
              <a:t>• take </a:t>
            </a:r>
            <a:r>
              <a:rPr lang="en-US" dirty="0"/>
              <a:t>care of the safety of their </a:t>
            </a:r>
            <a:r>
              <a:rPr lang="en-US" dirty="0" smtClean="0"/>
              <a:t>own working environment</a:t>
            </a:r>
            <a:endParaRPr lang="en-US" dirty="0"/>
          </a:p>
          <a:p>
            <a:r>
              <a:rPr lang="en-US" dirty="0"/>
              <a:t>• </a:t>
            </a:r>
            <a:r>
              <a:rPr lang="en-US" dirty="0" smtClean="0"/>
              <a:t>give </a:t>
            </a:r>
            <a:r>
              <a:rPr lang="en-US" dirty="0"/>
              <a:t>examples about proposed improvements </a:t>
            </a:r>
            <a:r>
              <a:rPr lang="en-US" dirty="0" smtClean="0"/>
              <a:t>of procedures </a:t>
            </a:r>
            <a:r>
              <a:rPr lang="en-US" dirty="0"/>
              <a:t>and </a:t>
            </a:r>
            <a:r>
              <a:rPr lang="en-US" dirty="0" smtClean="0"/>
              <a:t>processes</a:t>
            </a:r>
            <a:endParaRPr lang="en-US" dirty="0"/>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36</a:t>
            </a:fld>
            <a:endParaRPr lang="en-US" dirty="0"/>
          </a:p>
        </p:txBody>
      </p:sp>
    </p:spTree>
    <p:extLst>
      <p:ext uri="{BB962C8B-B14F-4D97-AF65-F5344CB8AC3E}">
        <p14:creationId xmlns:p14="http://schemas.microsoft.com/office/powerpoint/2010/main" val="1590706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a:bodyPr>
          <a:lstStyle/>
          <a:p>
            <a:r>
              <a:rPr lang="en-US" dirty="0"/>
              <a:t>• Driving employee engagement and social cohesion</a:t>
            </a:r>
          </a:p>
          <a:p>
            <a:r>
              <a:rPr lang="en-US" dirty="0" smtClean="0"/>
              <a:t>A positive Safety culture drive employee engagement and social cohesion as below;</a:t>
            </a:r>
          </a:p>
          <a:p>
            <a:pPr>
              <a:buFont typeface="Wingdings" panose="05000000000000000000" pitchFamily="2" charset="2"/>
              <a:buChar char="q"/>
            </a:pPr>
            <a:r>
              <a:rPr lang="en-US" dirty="0"/>
              <a:t> </a:t>
            </a:r>
            <a:r>
              <a:rPr lang="en-US" dirty="0" smtClean="0"/>
              <a:t>Effective communication and involvement of Safety culture initiative bring employee and management together</a:t>
            </a:r>
          </a:p>
          <a:p>
            <a:pPr>
              <a:buFont typeface="Wingdings" panose="05000000000000000000" pitchFamily="2" charset="2"/>
              <a:buChar char="q"/>
            </a:pPr>
            <a:r>
              <a:rPr lang="en-US" dirty="0"/>
              <a:t> </a:t>
            </a:r>
            <a:r>
              <a:rPr lang="en-US" dirty="0" smtClean="0"/>
              <a:t>Employee engagement in hazard identification, Safety meetings bring stakeholders mutual understanding</a:t>
            </a:r>
          </a:p>
          <a:p>
            <a:pPr>
              <a:buFont typeface="Wingdings" panose="05000000000000000000" pitchFamily="2" charset="2"/>
              <a:buChar char="q"/>
            </a:pPr>
            <a:r>
              <a:rPr lang="en-US" dirty="0"/>
              <a:t> </a:t>
            </a:r>
            <a:r>
              <a:rPr lang="en-US" dirty="0" smtClean="0"/>
              <a:t>A safe and healthy workplace always give a good social cohesion among employees and management</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37</a:t>
            </a:fld>
            <a:endParaRPr lang="en-US" dirty="0"/>
          </a:p>
        </p:txBody>
      </p:sp>
    </p:spTree>
    <p:extLst>
      <p:ext uri="{BB962C8B-B14F-4D97-AF65-F5344CB8AC3E}">
        <p14:creationId xmlns:p14="http://schemas.microsoft.com/office/powerpoint/2010/main" val="2250832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Benefits </a:t>
            </a:r>
            <a:r>
              <a:rPr lang="en-US" sz="2800" dirty="0"/>
              <a:t>of promoting a positive </a:t>
            </a:r>
            <a:r>
              <a:rPr lang="en-US" sz="2800" dirty="0" smtClean="0"/>
              <a:t>Safety </a:t>
            </a:r>
            <a:r>
              <a:rPr lang="en-US" sz="2800" dirty="0"/>
              <a:t>Culture in an organization </a:t>
            </a:r>
          </a:p>
        </p:txBody>
      </p:sp>
      <p:sp>
        <p:nvSpPr>
          <p:cNvPr id="3" name="Content Placeholder 2"/>
          <p:cNvSpPr>
            <a:spLocks noGrp="1"/>
          </p:cNvSpPr>
          <p:nvPr>
            <p:ph idx="1"/>
          </p:nvPr>
        </p:nvSpPr>
        <p:spPr/>
        <p:txBody>
          <a:bodyPr>
            <a:normAutofit fontScale="92500"/>
          </a:bodyPr>
          <a:lstStyle/>
          <a:p>
            <a:r>
              <a:rPr lang="en-US" dirty="0"/>
              <a:t>• Be part of the </a:t>
            </a:r>
            <a:r>
              <a:rPr lang="en-US" dirty="0" smtClean="0"/>
              <a:t>Culture </a:t>
            </a:r>
            <a:r>
              <a:rPr lang="en-US" dirty="0"/>
              <a:t>community</a:t>
            </a:r>
          </a:p>
          <a:p>
            <a:r>
              <a:rPr lang="en-US" dirty="0" smtClean="0"/>
              <a:t>As </a:t>
            </a:r>
            <a:r>
              <a:rPr lang="en-US" dirty="0"/>
              <a:t>a participant in the </a:t>
            </a:r>
            <a:r>
              <a:rPr lang="en-US" dirty="0" smtClean="0"/>
              <a:t>Culture </a:t>
            </a:r>
            <a:r>
              <a:rPr lang="en-US" dirty="0" err="1"/>
              <a:t>programme</a:t>
            </a:r>
            <a:r>
              <a:rPr lang="en-US" dirty="0"/>
              <a:t>, </a:t>
            </a:r>
            <a:r>
              <a:rPr lang="en-US" dirty="0" smtClean="0"/>
              <a:t>individual and </a:t>
            </a:r>
            <a:r>
              <a:rPr lang="en-US" dirty="0" err="1" smtClean="0"/>
              <a:t>orgnaizations</a:t>
            </a:r>
            <a:r>
              <a:rPr lang="en-US" dirty="0" smtClean="0"/>
              <a:t> </a:t>
            </a:r>
            <a:r>
              <a:rPr lang="en-US" dirty="0"/>
              <a:t>get to enjoy the following benefits:</a:t>
            </a:r>
          </a:p>
          <a:p>
            <a:pPr>
              <a:buFont typeface="Wingdings" panose="05000000000000000000" pitchFamily="2" charset="2"/>
              <a:buChar char="v"/>
            </a:pPr>
            <a:r>
              <a:rPr lang="en-US" dirty="0"/>
              <a:t>Get free usage of the model for assessment,</a:t>
            </a:r>
          </a:p>
          <a:p>
            <a:pPr>
              <a:buFont typeface="Wingdings" panose="05000000000000000000" pitchFamily="2" charset="2"/>
              <a:buChar char="v"/>
            </a:pPr>
            <a:r>
              <a:rPr lang="en-US" dirty="0"/>
              <a:t>Drive employee engagement and social cohesion within an </a:t>
            </a:r>
            <a:r>
              <a:rPr lang="en-US" dirty="0" err="1"/>
              <a:t>organisation</a:t>
            </a:r>
            <a:r>
              <a:rPr lang="en-US" dirty="0"/>
              <a:t>,</a:t>
            </a:r>
          </a:p>
          <a:p>
            <a:pPr>
              <a:buFont typeface="Wingdings" panose="05000000000000000000" pitchFamily="2" charset="2"/>
              <a:buChar char="v"/>
            </a:pPr>
            <a:r>
              <a:rPr lang="en-US" dirty="0"/>
              <a:t>Share thoughts, ideas and best practices on </a:t>
            </a:r>
            <a:r>
              <a:rPr lang="en-US" dirty="0" smtClean="0"/>
              <a:t>Safety </a:t>
            </a:r>
            <a:r>
              <a:rPr lang="en-US" dirty="0"/>
              <a:t>culture perspectives,</a:t>
            </a:r>
          </a:p>
          <a:p>
            <a:pPr>
              <a:buFont typeface="Wingdings" panose="05000000000000000000" pitchFamily="2" charset="2"/>
              <a:buChar char="v"/>
            </a:pPr>
            <a:r>
              <a:rPr lang="en-US" dirty="0"/>
              <a:t>Serve as role models and mentor other companies in improving </a:t>
            </a:r>
            <a:r>
              <a:rPr lang="en-US" dirty="0" smtClean="0"/>
              <a:t>Safety </a:t>
            </a:r>
            <a:r>
              <a:rPr lang="en-US" dirty="0"/>
              <a:t>practices and </a:t>
            </a:r>
            <a:r>
              <a:rPr lang="en-US" dirty="0" err="1"/>
              <a:t>behaviours</a:t>
            </a:r>
            <a:r>
              <a:rPr lang="en-US" dirty="0"/>
              <a:t>,</a:t>
            </a:r>
          </a:p>
          <a:p>
            <a:pPr>
              <a:buFont typeface="Wingdings" panose="05000000000000000000" pitchFamily="2" charset="2"/>
              <a:buChar char="v"/>
            </a:pPr>
            <a:r>
              <a:rPr lang="en-US" dirty="0"/>
              <a:t>Be part of the </a:t>
            </a:r>
            <a:r>
              <a:rPr lang="en-US" dirty="0" smtClean="0"/>
              <a:t>Culture Community, and </a:t>
            </a:r>
            <a:endParaRPr lang="en-US" dirty="0"/>
          </a:p>
          <a:p>
            <a:pPr>
              <a:buFont typeface="Wingdings" panose="05000000000000000000" pitchFamily="2" charset="2"/>
              <a:buChar char="v"/>
            </a:pPr>
            <a:r>
              <a:rPr lang="en-US" dirty="0"/>
              <a:t>Be awarded certificates (for companies that are active in </a:t>
            </a:r>
            <a:r>
              <a:rPr lang="en-US" dirty="0" smtClean="0"/>
              <a:t>Safety </a:t>
            </a:r>
            <a:r>
              <a:rPr lang="en-US" dirty="0"/>
              <a:t>culture building through the </a:t>
            </a:r>
            <a:r>
              <a:rPr lang="en-US" dirty="0" smtClean="0"/>
              <a:t>Culture </a:t>
            </a:r>
            <a:r>
              <a:rPr lang="en-US" dirty="0"/>
              <a:t>cycle.)</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38</a:t>
            </a:fld>
            <a:endParaRPr lang="en-US" dirty="0"/>
          </a:p>
        </p:txBody>
      </p:sp>
    </p:spTree>
    <p:extLst>
      <p:ext uri="{BB962C8B-B14F-4D97-AF65-F5344CB8AC3E}">
        <p14:creationId xmlns:p14="http://schemas.microsoft.com/office/powerpoint/2010/main" val="488659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ctr"/>
            <a:r>
              <a:rPr lang="en-US" dirty="0" smtClean="0"/>
              <a:t>SEC-05</a:t>
            </a:r>
            <a:endParaRPr lang="en-US" dirty="0"/>
          </a:p>
        </p:txBody>
      </p:sp>
      <p:sp>
        <p:nvSpPr>
          <p:cNvPr id="7" name="Content Placeholder 6"/>
          <p:cNvSpPr>
            <a:spLocks noGrp="1"/>
          </p:cNvSpPr>
          <p:nvPr>
            <p:ph idx="1"/>
          </p:nvPr>
        </p:nvSpPr>
        <p:spPr>
          <a:xfrm>
            <a:off x="4799350" y="2286000"/>
            <a:ext cx="6490549" cy="3703320"/>
          </a:xfrm>
        </p:spPr>
        <p:txBody>
          <a:bodyPr>
            <a:normAutofit/>
          </a:bodyPr>
          <a:lstStyle/>
          <a:p>
            <a:r>
              <a:rPr lang="en-US" sz="2800" dirty="0" smtClean="0"/>
              <a:t>Recognize </a:t>
            </a:r>
            <a:r>
              <a:rPr lang="en-US" sz="2800" dirty="0"/>
              <a:t>the potential barriers to </a:t>
            </a:r>
            <a:r>
              <a:rPr lang="en-US" sz="2800" dirty="0" smtClean="0"/>
              <a:t>Safety </a:t>
            </a:r>
            <a:r>
              <a:rPr lang="en-US" sz="2800" dirty="0"/>
              <a:t>Culture development in </a:t>
            </a:r>
            <a:r>
              <a:rPr lang="en-US" sz="2800" dirty="0" smtClean="0"/>
              <a:t>an organization</a:t>
            </a:r>
            <a:endParaRPr lang="en-US" sz="2800" dirty="0"/>
          </a:p>
        </p:txBody>
      </p:sp>
      <p:sp>
        <p:nvSpPr>
          <p:cNvPr id="8" name="Text Placeholder 7"/>
          <p:cNvSpPr>
            <a:spLocks noGrp="1"/>
          </p:cNvSpPr>
          <p:nvPr>
            <p:ph type="body" sz="half" idx="2"/>
          </p:nvPr>
        </p:nvSpPr>
        <p:spPr/>
        <p:txBody>
          <a:bodyPr/>
          <a:lstStyle/>
          <a:p>
            <a:r>
              <a:rPr lang="en-US" sz="2800" dirty="0"/>
              <a:t>Potential barriers to </a:t>
            </a:r>
            <a:r>
              <a:rPr lang="en-US" sz="2800" dirty="0" smtClean="0"/>
              <a:t>Safety </a:t>
            </a:r>
            <a:r>
              <a:rPr lang="en-US" sz="2800" dirty="0"/>
              <a:t>Culture development &lt;Comprehension&gt;</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39</a:t>
            </a:fld>
            <a:endParaRPr lang="en-US" dirty="0"/>
          </a:p>
        </p:txBody>
      </p:sp>
    </p:spTree>
    <p:extLst>
      <p:ext uri="{BB962C8B-B14F-4D97-AF65-F5344CB8AC3E}">
        <p14:creationId xmlns:p14="http://schemas.microsoft.com/office/powerpoint/2010/main" val="1187762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Delivery </a:t>
            </a:r>
            <a:r>
              <a:rPr lang="en-US" dirty="0"/>
              <a:t>Methods</a:t>
            </a:r>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Lecture/ Presentation</a:t>
            </a:r>
          </a:p>
          <a:p>
            <a:pPr marL="457200" indent="-457200">
              <a:buFont typeface="+mj-lt"/>
              <a:buAutoNum type="arabicPeriod"/>
            </a:pPr>
            <a:r>
              <a:rPr lang="en-US" dirty="0" smtClean="0"/>
              <a:t>Pair-Share/ Discussion</a:t>
            </a:r>
          </a:p>
          <a:p>
            <a:pPr marL="457200" indent="-457200">
              <a:buFont typeface="+mj-lt"/>
              <a:buAutoNum type="arabicPeriod"/>
            </a:pPr>
            <a:r>
              <a:rPr lang="en-US" dirty="0" smtClean="0"/>
              <a:t>Role Play</a:t>
            </a:r>
          </a:p>
          <a:p>
            <a:pPr marL="457200" indent="-457200">
              <a:buFont typeface="+mj-lt"/>
              <a:buAutoNum type="arabicPeriod"/>
            </a:pPr>
            <a:r>
              <a:rPr lang="en-US" dirty="0" smtClean="0"/>
              <a:t>Written Exercise/ Assignment</a:t>
            </a:r>
          </a:p>
          <a:p>
            <a:pPr marL="457200" indent="-457200">
              <a:buFont typeface="+mj-lt"/>
              <a:buAutoNum type="arabicPeriod"/>
            </a:pPr>
            <a:r>
              <a:rPr lang="en-US" dirty="0" smtClean="0"/>
              <a:t>Case Study</a:t>
            </a:r>
          </a:p>
          <a:p>
            <a:pPr marL="457200" indent="-457200">
              <a:buFont typeface="+mj-lt"/>
              <a:buAutoNum type="arabicPeriod"/>
            </a:pPr>
            <a:r>
              <a:rPr lang="en-US" dirty="0" smtClean="0"/>
              <a:t>Demonstration cum Practice</a:t>
            </a:r>
          </a:p>
          <a:p>
            <a:pPr marL="457200" indent="-457200">
              <a:buFont typeface="+mj-lt"/>
              <a:buAutoNum type="arabicPeriod"/>
            </a:pPr>
            <a:r>
              <a:rPr lang="en-US" dirty="0" smtClean="0"/>
              <a:t>Use of Social Media and Internet</a:t>
            </a:r>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4</a:t>
            </a:fld>
            <a:endParaRPr lang="en-US" dirty="0"/>
          </a:p>
        </p:txBody>
      </p:sp>
      <p:sp>
        <p:nvSpPr>
          <p:cNvPr id="6" name="Footer Placeholder 5"/>
          <p:cNvSpPr>
            <a:spLocks noGrp="1"/>
          </p:cNvSpPr>
          <p:nvPr>
            <p:ph type="ftr" sz="quarter" idx="11"/>
          </p:nvPr>
        </p:nvSpPr>
        <p:spPr/>
        <p:txBody>
          <a:bodyPr/>
          <a:lstStyle/>
          <a:p>
            <a:r>
              <a:rPr lang="en-US" smtClean="0"/>
              <a:t>Promote Safety Culture @ NECL</a:t>
            </a:r>
            <a:endParaRPr lang="en-US" dirty="0"/>
          </a:p>
        </p:txBody>
      </p:sp>
      <p:sp>
        <p:nvSpPr>
          <p:cNvPr id="7" name="Date Placeholder 6"/>
          <p:cNvSpPr>
            <a:spLocks noGrp="1"/>
          </p:cNvSpPr>
          <p:nvPr>
            <p:ph type="dt" sz="half" idx="10"/>
          </p:nvPr>
        </p:nvSpPr>
        <p:spPr/>
        <p:txBody>
          <a:bodyPr/>
          <a:lstStyle/>
          <a:p>
            <a:r>
              <a:rPr lang="en-US" smtClean="0">
                <a:latin typeface="Franklin Gothic Book" panose="020B0503020102020204" pitchFamily="34" charset="0"/>
              </a:rPr>
              <a:t>COPY RIGHTS RESERVED</a:t>
            </a:r>
            <a:endParaRPr lang="en-US" dirty="0"/>
          </a:p>
        </p:txBody>
      </p:sp>
    </p:spTree>
    <p:extLst>
      <p:ext uri="{BB962C8B-B14F-4D97-AF65-F5344CB8AC3E}">
        <p14:creationId xmlns:p14="http://schemas.microsoft.com/office/powerpoint/2010/main" val="2202175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Potential </a:t>
            </a:r>
            <a:r>
              <a:rPr lang="en-US" sz="2800" dirty="0"/>
              <a:t>barriers to </a:t>
            </a:r>
            <a:r>
              <a:rPr lang="en-US" sz="2800" dirty="0" smtClean="0"/>
              <a:t>Safety </a:t>
            </a:r>
            <a:r>
              <a:rPr lang="en-US" sz="2800" dirty="0"/>
              <a:t>Culture </a:t>
            </a:r>
            <a:r>
              <a:rPr lang="en-US" sz="2800" dirty="0" smtClean="0"/>
              <a:t>development</a:t>
            </a:r>
            <a:endParaRPr lang="en-US" sz="2800" dirty="0"/>
          </a:p>
        </p:txBody>
      </p:sp>
      <p:sp>
        <p:nvSpPr>
          <p:cNvPr id="3" name="Content Placeholder 2"/>
          <p:cNvSpPr>
            <a:spLocks noGrp="1"/>
          </p:cNvSpPr>
          <p:nvPr>
            <p:ph idx="1"/>
          </p:nvPr>
        </p:nvSpPr>
        <p:spPr/>
        <p:txBody>
          <a:bodyPr>
            <a:normAutofit/>
          </a:bodyPr>
          <a:lstStyle/>
          <a:p>
            <a:r>
              <a:rPr lang="en-US" dirty="0"/>
              <a:t>• Not perceiving/feeling the need</a:t>
            </a:r>
          </a:p>
          <a:p>
            <a:r>
              <a:rPr lang="en-US" dirty="0" smtClean="0"/>
              <a:t>Not perceiving the importance of Safety culture at individual and organizational level is a major barrier. These include;</a:t>
            </a:r>
          </a:p>
          <a:p>
            <a:pPr>
              <a:buFont typeface="Wingdings" panose="05000000000000000000" pitchFamily="2" charset="2"/>
              <a:buChar char="q"/>
            </a:pPr>
            <a:r>
              <a:rPr lang="en-US" dirty="0"/>
              <a:t> </a:t>
            </a:r>
            <a:r>
              <a:rPr lang="en-US" dirty="0" smtClean="0"/>
              <a:t>Lack of trust- Attitude</a:t>
            </a:r>
          </a:p>
          <a:p>
            <a:pPr>
              <a:buFont typeface="Wingdings" panose="05000000000000000000" pitchFamily="2" charset="2"/>
              <a:buChar char="q"/>
            </a:pPr>
            <a:r>
              <a:rPr lang="en-US" dirty="0"/>
              <a:t> </a:t>
            </a:r>
            <a:r>
              <a:rPr lang="en-US" dirty="0" smtClean="0"/>
              <a:t>The uncertainty of constant change</a:t>
            </a:r>
          </a:p>
          <a:p>
            <a:pPr>
              <a:buFont typeface="Wingdings" panose="05000000000000000000" pitchFamily="2" charset="2"/>
              <a:buChar char="q"/>
            </a:pPr>
            <a:r>
              <a:rPr lang="en-US" dirty="0"/>
              <a:t> </a:t>
            </a:r>
            <a:r>
              <a:rPr lang="en-US" dirty="0" smtClean="0"/>
              <a:t>Leaders who wont let go</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40</a:t>
            </a:fld>
            <a:endParaRPr lang="en-US" dirty="0"/>
          </a:p>
        </p:txBody>
      </p:sp>
    </p:spTree>
    <p:extLst>
      <p:ext uri="{BB962C8B-B14F-4D97-AF65-F5344CB8AC3E}">
        <p14:creationId xmlns:p14="http://schemas.microsoft.com/office/powerpoint/2010/main" val="628617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Potential </a:t>
            </a:r>
            <a:r>
              <a:rPr lang="en-US" sz="2800" dirty="0"/>
              <a:t>barriers to </a:t>
            </a:r>
            <a:r>
              <a:rPr lang="en-US" sz="2800" dirty="0" smtClean="0"/>
              <a:t>Safety </a:t>
            </a:r>
            <a:r>
              <a:rPr lang="en-US" sz="2800" dirty="0"/>
              <a:t>Culture </a:t>
            </a:r>
            <a:r>
              <a:rPr lang="en-US" sz="2800" dirty="0" smtClean="0"/>
              <a:t>development</a:t>
            </a:r>
            <a:endParaRPr lang="en-US" sz="2800" dirty="0"/>
          </a:p>
        </p:txBody>
      </p:sp>
      <p:sp>
        <p:nvSpPr>
          <p:cNvPr id="3" name="Content Placeholder 2"/>
          <p:cNvSpPr>
            <a:spLocks noGrp="1"/>
          </p:cNvSpPr>
          <p:nvPr>
            <p:ph idx="1"/>
          </p:nvPr>
        </p:nvSpPr>
        <p:spPr/>
        <p:txBody>
          <a:bodyPr>
            <a:normAutofit/>
          </a:bodyPr>
          <a:lstStyle/>
          <a:p>
            <a:r>
              <a:rPr lang="en-US" dirty="0"/>
              <a:t>• Fear of lapses of being discovered</a:t>
            </a:r>
          </a:p>
          <a:p>
            <a:r>
              <a:rPr lang="en-US" dirty="0"/>
              <a:t>The attitude of an organization, from top to bottom, affects the </a:t>
            </a:r>
            <a:r>
              <a:rPr lang="en-US" dirty="0" smtClean="0"/>
              <a:t>fear of lapses being discovered. </a:t>
            </a:r>
            <a:r>
              <a:rPr lang="en-US" dirty="0"/>
              <a:t>It’s important to acknowledge that employees will resist change unless that change is framed with a positive outcome for them as individuals. These are specific attitudinal obstacles and misconceptions to address for both leaders and employees:</a:t>
            </a:r>
          </a:p>
          <a:p>
            <a:pPr>
              <a:buFont typeface="Wingdings" panose="05000000000000000000" pitchFamily="2" charset="2"/>
              <a:buChar char="q"/>
            </a:pPr>
            <a:r>
              <a:rPr lang="en-US" dirty="0" smtClean="0"/>
              <a:t>A </a:t>
            </a:r>
            <a:r>
              <a:rPr lang="en-US" dirty="0"/>
              <a:t>climate of fear</a:t>
            </a:r>
          </a:p>
          <a:p>
            <a:pPr>
              <a:buFont typeface="Wingdings" panose="05000000000000000000" pitchFamily="2" charset="2"/>
              <a:buChar char="q"/>
            </a:pPr>
            <a:r>
              <a:rPr lang="en-US" dirty="0" smtClean="0"/>
              <a:t>Treating </a:t>
            </a:r>
            <a:r>
              <a:rPr lang="en-US" dirty="0"/>
              <a:t>change like a program instead of a process</a:t>
            </a:r>
          </a:p>
          <a:p>
            <a:pPr>
              <a:buFont typeface="Wingdings" panose="05000000000000000000" pitchFamily="2" charset="2"/>
              <a:buChar char="q"/>
            </a:pPr>
            <a:r>
              <a:rPr lang="en-US" dirty="0"/>
              <a:t>A history not conducive to employee involvement</a:t>
            </a:r>
          </a:p>
          <a:p>
            <a:pPr>
              <a:buFont typeface="Wingdings" panose="05000000000000000000" pitchFamily="2" charset="2"/>
              <a:buChar char="q"/>
            </a:pPr>
            <a:r>
              <a:rPr lang="en-US" dirty="0" smtClean="0"/>
              <a:t>Employees </a:t>
            </a:r>
            <a:r>
              <a:rPr lang="en-US" dirty="0"/>
              <a:t>who focus on their co-workers’ </a:t>
            </a:r>
            <a:r>
              <a:rPr lang="en-US" dirty="0" smtClean="0"/>
              <a:t>imperfections</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41</a:t>
            </a:fld>
            <a:endParaRPr lang="en-US" dirty="0"/>
          </a:p>
        </p:txBody>
      </p:sp>
    </p:spTree>
    <p:extLst>
      <p:ext uri="{BB962C8B-B14F-4D97-AF65-F5344CB8AC3E}">
        <p14:creationId xmlns:p14="http://schemas.microsoft.com/office/powerpoint/2010/main" val="3648847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Potential </a:t>
            </a:r>
            <a:r>
              <a:rPr lang="en-US" sz="2800" dirty="0"/>
              <a:t>barriers to </a:t>
            </a:r>
            <a:r>
              <a:rPr lang="en-US" sz="2800" dirty="0" smtClean="0"/>
              <a:t>Safety </a:t>
            </a:r>
            <a:r>
              <a:rPr lang="en-US" sz="2800" dirty="0"/>
              <a:t>Culture </a:t>
            </a:r>
            <a:r>
              <a:rPr lang="en-US" sz="2800" dirty="0" smtClean="0"/>
              <a:t>development</a:t>
            </a:r>
            <a:endParaRPr lang="en-US" sz="2800" dirty="0"/>
          </a:p>
        </p:txBody>
      </p:sp>
      <p:sp>
        <p:nvSpPr>
          <p:cNvPr id="3" name="Content Placeholder 2"/>
          <p:cNvSpPr>
            <a:spLocks noGrp="1"/>
          </p:cNvSpPr>
          <p:nvPr>
            <p:ph idx="1"/>
          </p:nvPr>
        </p:nvSpPr>
        <p:spPr/>
        <p:txBody>
          <a:bodyPr>
            <a:normAutofit/>
          </a:bodyPr>
          <a:lstStyle/>
          <a:p>
            <a:r>
              <a:rPr lang="en-US" dirty="0"/>
              <a:t>• Resource limitation issues</a:t>
            </a:r>
          </a:p>
          <a:p>
            <a:r>
              <a:rPr lang="en-US" dirty="0" smtClean="0"/>
              <a:t>Resource limitations consider as major barriers to Safety culture development including;</a:t>
            </a:r>
          </a:p>
          <a:p>
            <a:pPr>
              <a:buFont typeface="Wingdings" panose="05000000000000000000" pitchFamily="2" charset="2"/>
              <a:buChar char="q"/>
            </a:pPr>
            <a:r>
              <a:rPr lang="en-US" dirty="0"/>
              <a:t> </a:t>
            </a:r>
            <a:r>
              <a:rPr lang="en-US" dirty="0" smtClean="0"/>
              <a:t>Inadequate budget</a:t>
            </a:r>
          </a:p>
          <a:p>
            <a:pPr>
              <a:buFont typeface="Wingdings" panose="05000000000000000000" pitchFamily="2" charset="2"/>
              <a:buChar char="q"/>
            </a:pPr>
            <a:r>
              <a:rPr lang="en-US" dirty="0"/>
              <a:t> </a:t>
            </a:r>
            <a:r>
              <a:rPr lang="en-US" dirty="0" smtClean="0"/>
              <a:t>Insufficient manpower</a:t>
            </a:r>
          </a:p>
          <a:p>
            <a:pPr>
              <a:buFont typeface="Wingdings" panose="05000000000000000000" pitchFamily="2" charset="2"/>
              <a:buChar char="q"/>
            </a:pPr>
            <a:r>
              <a:rPr lang="en-US" dirty="0"/>
              <a:t> </a:t>
            </a:r>
            <a:r>
              <a:rPr lang="en-US" dirty="0" smtClean="0"/>
              <a:t>No dedicated newsletters, communication tools provided</a:t>
            </a:r>
          </a:p>
          <a:p>
            <a:pPr>
              <a:buFont typeface="Wingdings" panose="05000000000000000000" pitchFamily="2" charset="2"/>
              <a:buChar char="q"/>
            </a:pPr>
            <a:r>
              <a:rPr lang="en-US" dirty="0"/>
              <a:t> </a:t>
            </a:r>
            <a:r>
              <a:rPr lang="en-US" dirty="0" smtClean="0"/>
              <a:t>Not sufficient time schedule approved by management</a:t>
            </a:r>
          </a:p>
          <a:p>
            <a:pPr>
              <a:buFont typeface="Wingdings" panose="05000000000000000000" pitchFamily="2" charset="2"/>
              <a:buChar char="q"/>
            </a:pPr>
            <a:r>
              <a:rPr lang="en-US" dirty="0"/>
              <a:t> </a:t>
            </a:r>
            <a:r>
              <a:rPr lang="en-US" dirty="0" smtClean="0"/>
              <a:t>No award, reward programs</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42</a:t>
            </a:fld>
            <a:endParaRPr lang="en-US" dirty="0"/>
          </a:p>
        </p:txBody>
      </p:sp>
    </p:spTree>
    <p:extLst>
      <p:ext uri="{BB962C8B-B14F-4D97-AF65-F5344CB8AC3E}">
        <p14:creationId xmlns:p14="http://schemas.microsoft.com/office/powerpoint/2010/main" val="2106692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Potential </a:t>
            </a:r>
            <a:r>
              <a:rPr lang="en-US" sz="2800" dirty="0"/>
              <a:t>barriers to </a:t>
            </a:r>
            <a:r>
              <a:rPr lang="en-US" sz="2800" dirty="0" smtClean="0"/>
              <a:t>Safety </a:t>
            </a:r>
            <a:r>
              <a:rPr lang="en-US" sz="2800" dirty="0"/>
              <a:t>Culture </a:t>
            </a:r>
            <a:r>
              <a:rPr lang="en-US" sz="2800" dirty="0" smtClean="0"/>
              <a:t>development</a:t>
            </a:r>
            <a:endParaRPr lang="en-US" sz="2800" dirty="0"/>
          </a:p>
        </p:txBody>
      </p:sp>
      <p:sp>
        <p:nvSpPr>
          <p:cNvPr id="3" name="Content Placeholder 2"/>
          <p:cNvSpPr>
            <a:spLocks noGrp="1"/>
          </p:cNvSpPr>
          <p:nvPr>
            <p:ph idx="1"/>
          </p:nvPr>
        </p:nvSpPr>
        <p:spPr/>
        <p:txBody>
          <a:bodyPr>
            <a:normAutofit/>
          </a:bodyPr>
          <a:lstStyle/>
          <a:p>
            <a:r>
              <a:rPr lang="en-US" dirty="0"/>
              <a:t>• Difficulties associated with signing up to long-term commitments</a:t>
            </a:r>
          </a:p>
          <a:p>
            <a:r>
              <a:rPr lang="en-US" dirty="0" smtClean="0"/>
              <a:t>Management commitments for long term promotion of Safety Culture is important and many cases this will be not practical of signing up long term commitments. These will become a great barrier to implement long term Safety culture.</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43</a:t>
            </a:fld>
            <a:endParaRPr lang="en-US" dirty="0"/>
          </a:p>
        </p:txBody>
      </p:sp>
    </p:spTree>
    <p:extLst>
      <p:ext uri="{BB962C8B-B14F-4D97-AF65-F5344CB8AC3E}">
        <p14:creationId xmlns:p14="http://schemas.microsoft.com/office/powerpoint/2010/main" val="2733152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Potential </a:t>
            </a:r>
            <a:r>
              <a:rPr lang="en-US" sz="2800" dirty="0"/>
              <a:t>barriers to </a:t>
            </a:r>
            <a:r>
              <a:rPr lang="en-US" sz="2800" dirty="0" smtClean="0"/>
              <a:t>Safety </a:t>
            </a:r>
            <a:r>
              <a:rPr lang="en-US" sz="2800" dirty="0"/>
              <a:t>Culture </a:t>
            </a:r>
            <a:r>
              <a:rPr lang="en-US" sz="2800" dirty="0" smtClean="0"/>
              <a:t>development</a:t>
            </a:r>
            <a:endParaRPr lang="en-US" sz="2800" dirty="0"/>
          </a:p>
        </p:txBody>
      </p:sp>
      <p:sp>
        <p:nvSpPr>
          <p:cNvPr id="3" name="Content Placeholder 2"/>
          <p:cNvSpPr>
            <a:spLocks noGrp="1"/>
          </p:cNvSpPr>
          <p:nvPr>
            <p:ph idx="1"/>
          </p:nvPr>
        </p:nvSpPr>
        <p:spPr/>
        <p:txBody>
          <a:bodyPr>
            <a:normAutofit/>
          </a:bodyPr>
          <a:lstStyle/>
          <a:p>
            <a:r>
              <a:rPr lang="en-US" dirty="0"/>
              <a:t>• Complacency or belief that there is nothing positive to achieve</a:t>
            </a:r>
          </a:p>
          <a:p>
            <a:r>
              <a:rPr lang="en-US" dirty="0"/>
              <a:t>Complacency can be defined </a:t>
            </a:r>
            <a:r>
              <a:rPr lang="en-US" dirty="0" smtClean="0"/>
              <a:t> as ‘forgot </a:t>
            </a:r>
            <a:r>
              <a:rPr lang="en-US" dirty="0"/>
              <a:t>to be afraid</a:t>
            </a:r>
            <a:r>
              <a:rPr lang="en-US" dirty="0" smtClean="0"/>
              <a:t>.’ When </a:t>
            </a:r>
            <a:r>
              <a:rPr lang="en-US" dirty="0"/>
              <a:t>something is new, our brain works hard at converting the task into a habit. Once it does, it doesn’t pay as close attention any longer; it becomes complacent. If the nature of the work your employees perform is routine and redundant, complacency is always lurking</a:t>
            </a:r>
            <a:r>
              <a:rPr lang="en-US" dirty="0" smtClean="0"/>
              <a:t>.</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44</a:t>
            </a:fld>
            <a:endParaRPr lang="en-US" dirty="0"/>
          </a:p>
        </p:txBody>
      </p:sp>
    </p:spTree>
    <p:extLst>
      <p:ext uri="{BB962C8B-B14F-4D97-AF65-F5344CB8AC3E}">
        <p14:creationId xmlns:p14="http://schemas.microsoft.com/office/powerpoint/2010/main" val="582273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Potential </a:t>
            </a:r>
            <a:r>
              <a:rPr lang="en-US" sz="2800" dirty="0"/>
              <a:t>barriers to </a:t>
            </a:r>
            <a:r>
              <a:rPr lang="en-US" sz="2800" dirty="0" smtClean="0"/>
              <a:t>Safety </a:t>
            </a:r>
            <a:r>
              <a:rPr lang="en-US" sz="2800" dirty="0"/>
              <a:t>Culture </a:t>
            </a:r>
            <a:r>
              <a:rPr lang="en-US" sz="2800" dirty="0" smtClean="0"/>
              <a:t>development</a:t>
            </a:r>
            <a:endParaRPr lang="en-US" sz="2800" dirty="0"/>
          </a:p>
        </p:txBody>
      </p:sp>
      <p:sp>
        <p:nvSpPr>
          <p:cNvPr id="3" name="Content Placeholder 2"/>
          <p:cNvSpPr>
            <a:spLocks noGrp="1"/>
          </p:cNvSpPr>
          <p:nvPr>
            <p:ph idx="1"/>
          </p:nvPr>
        </p:nvSpPr>
        <p:spPr/>
        <p:txBody>
          <a:bodyPr>
            <a:normAutofit/>
          </a:bodyPr>
          <a:lstStyle/>
          <a:p>
            <a:r>
              <a:rPr lang="en-US" dirty="0"/>
              <a:t>• Concern that the results of assessments may be markedly worse </a:t>
            </a:r>
            <a:r>
              <a:rPr lang="en-US" dirty="0" smtClean="0"/>
              <a:t>than those </a:t>
            </a:r>
            <a:r>
              <a:rPr lang="en-US" dirty="0"/>
              <a:t>of other groups, sites or competitors</a:t>
            </a:r>
          </a:p>
          <a:p>
            <a:r>
              <a:rPr lang="en-US" dirty="0" smtClean="0"/>
              <a:t>Potential barrier with respect to results of assessment with other competitors, sites and groups affect improving Safety Culture. These barriers include;</a:t>
            </a:r>
          </a:p>
          <a:p>
            <a:pPr>
              <a:buFont typeface="Wingdings" panose="05000000000000000000" pitchFamily="2" charset="2"/>
              <a:buChar char="q"/>
            </a:pPr>
            <a:r>
              <a:rPr lang="en-US" dirty="0"/>
              <a:t> </a:t>
            </a:r>
            <a:r>
              <a:rPr lang="en-US" dirty="0" smtClean="0"/>
              <a:t>Higher AFR/ ASR rates compare with others</a:t>
            </a:r>
          </a:p>
          <a:p>
            <a:pPr>
              <a:buFont typeface="Wingdings" panose="05000000000000000000" pitchFamily="2" charset="2"/>
              <a:buChar char="q"/>
            </a:pPr>
            <a:r>
              <a:rPr lang="en-US" dirty="0"/>
              <a:t> </a:t>
            </a:r>
            <a:r>
              <a:rPr lang="en-US" dirty="0" smtClean="0"/>
              <a:t>Higher penalties from authorities</a:t>
            </a:r>
          </a:p>
          <a:p>
            <a:pPr>
              <a:buFont typeface="Wingdings" panose="05000000000000000000" pitchFamily="2" charset="2"/>
              <a:buChar char="q"/>
            </a:pPr>
            <a:r>
              <a:rPr lang="en-US" dirty="0"/>
              <a:t> </a:t>
            </a:r>
            <a:r>
              <a:rPr lang="en-US" dirty="0" smtClean="0"/>
              <a:t>More absenteeism due to sickness</a:t>
            </a:r>
          </a:p>
          <a:p>
            <a:pPr>
              <a:buFont typeface="Wingdings" panose="05000000000000000000" pitchFamily="2" charset="2"/>
              <a:buChar char="q"/>
            </a:pPr>
            <a:r>
              <a:rPr lang="en-US" dirty="0" smtClean="0"/>
              <a:t> Higher costs of property damages and losses</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45</a:t>
            </a:fld>
            <a:endParaRPr lang="en-US" dirty="0"/>
          </a:p>
        </p:txBody>
      </p:sp>
    </p:spTree>
    <p:extLst>
      <p:ext uri="{BB962C8B-B14F-4D97-AF65-F5344CB8AC3E}">
        <p14:creationId xmlns:p14="http://schemas.microsoft.com/office/powerpoint/2010/main" val="3124503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Potential </a:t>
            </a:r>
            <a:r>
              <a:rPr lang="en-US" sz="2800" dirty="0"/>
              <a:t>barriers to </a:t>
            </a:r>
            <a:r>
              <a:rPr lang="en-US" sz="2800" dirty="0" smtClean="0"/>
              <a:t>Safety </a:t>
            </a:r>
            <a:r>
              <a:rPr lang="en-US" sz="2800" dirty="0"/>
              <a:t>Culture </a:t>
            </a:r>
            <a:r>
              <a:rPr lang="en-US" sz="2800" dirty="0" smtClean="0"/>
              <a:t>development</a:t>
            </a:r>
            <a:endParaRPr lang="en-US" sz="2800" dirty="0"/>
          </a:p>
        </p:txBody>
      </p:sp>
      <p:sp>
        <p:nvSpPr>
          <p:cNvPr id="3" name="Content Placeholder 2"/>
          <p:cNvSpPr>
            <a:spLocks noGrp="1"/>
          </p:cNvSpPr>
          <p:nvPr>
            <p:ph idx="1"/>
          </p:nvPr>
        </p:nvSpPr>
        <p:spPr/>
        <p:txBody>
          <a:bodyPr>
            <a:normAutofit/>
          </a:bodyPr>
          <a:lstStyle/>
          <a:p>
            <a:r>
              <a:rPr lang="en-US" dirty="0"/>
              <a:t>• Lack of knowledge or awareness of a systematic approach to </a:t>
            </a:r>
            <a:r>
              <a:rPr lang="en-US" dirty="0" smtClean="0"/>
              <a:t>building Safety </a:t>
            </a:r>
            <a:r>
              <a:rPr lang="en-US" dirty="0"/>
              <a:t>culture</a:t>
            </a:r>
          </a:p>
          <a:p>
            <a:r>
              <a:rPr lang="en-US" dirty="0"/>
              <a:t>People at all levels of the organization need to understand why safety is a crucial issue and how to actively and effectively participate in a workplace safety program. It can be difficult to convey that knowledge and appreciation to an entire organization. Training is one way of beginning the process. Another way is to identify the amount of time and money that accidents/injuries are costing the organization — money that could be used to purchase needed resources</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46</a:t>
            </a:fld>
            <a:endParaRPr lang="en-US" dirty="0"/>
          </a:p>
        </p:txBody>
      </p:sp>
    </p:spTree>
    <p:extLst>
      <p:ext uri="{BB962C8B-B14F-4D97-AF65-F5344CB8AC3E}">
        <p14:creationId xmlns:p14="http://schemas.microsoft.com/office/powerpoint/2010/main" val="872115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pPr algn="ctr"/>
            <a:r>
              <a:rPr lang="en-US" dirty="0" smtClean="0"/>
              <a:t>SEC-06</a:t>
            </a:r>
            <a:endParaRPr lang="en-US" dirty="0"/>
          </a:p>
        </p:txBody>
      </p:sp>
      <p:sp>
        <p:nvSpPr>
          <p:cNvPr id="7" name="Content Placeholder 6"/>
          <p:cNvSpPr>
            <a:spLocks noGrp="1"/>
          </p:cNvSpPr>
          <p:nvPr>
            <p:ph idx="1"/>
          </p:nvPr>
        </p:nvSpPr>
        <p:spPr>
          <a:xfrm>
            <a:off x="4799350" y="2514600"/>
            <a:ext cx="6490549" cy="3474720"/>
          </a:xfrm>
        </p:spPr>
        <p:txBody>
          <a:bodyPr>
            <a:normAutofit/>
          </a:bodyPr>
          <a:lstStyle/>
          <a:p>
            <a:r>
              <a:rPr lang="en-US" sz="2800" dirty="0" smtClean="0"/>
              <a:t>Take </a:t>
            </a:r>
            <a:r>
              <a:rPr lang="en-US" sz="2800" dirty="0"/>
              <a:t>steps to promote </a:t>
            </a:r>
            <a:r>
              <a:rPr lang="en-US" sz="2800" dirty="0" smtClean="0"/>
              <a:t>Safety </a:t>
            </a:r>
            <a:r>
              <a:rPr lang="en-US" sz="2800" dirty="0"/>
              <a:t>Culture to relevant stakeholders in </a:t>
            </a:r>
            <a:r>
              <a:rPr lang="en-US" sz="2800" dirty="0" smtClean="0"/>
              <a:t>an organization</a:t>
            </a:r>
            <a:endParaRPr lang="en-US" sz="2800" dirty="0"/>
          </a:p>
        </p:txBody>
      </p:sp>
      <p:sp>
        <p:nvSpPr>
          <p:cNvPr id="8" name="Text Placeholder 7"/>
          <p:cNvSpPr>
            <a:spLocks noGrp="1"/>
          </p:cNvSpPr>
          <p:nvPr>
            <p:ph type="body" sz="half" idx="2"/>
          </p:nvPr>
        </p:nvSpPr>
        <p:spPr/>
        <p:txBody>
          <a:bodyPr/>
          <a:lstStyle/>
          <a:p>
            <a:r>
              <a:rPr lang="en-US" sz="2800" dirty="0"/>
              <a:t>Steps to promote </a:t>
            </a:r>
            <a:r>
              <a:rPr lang="en-US" sz="2800" dirty="0" smtClean="0"/>
              <a:t>Safety </a:t>
            </a:r>
            <a:r>
              <a:rPr lang="en-US" sz="2800" dirty="0"/>
              <a:t>Culture &lt;Application&gt;</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47</a:t>
            </a:fld>
            <a:endParaRPr lang="en-US" dirty="0"/>
          </a:p>
        </p:txBody>
      </p:sp>
    </p:spTree>
    <p:extLst>
      <p:ext uri="{BB962C8B-B14F-4D97-AF65-F5344CB8AC3E}">
        <p14:creationId xmlns:p14="http://schemas.microsoft.com/office/powerpoint/2010/main" val="3627732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Steps </a:t>
            </a:r>
            <a:r>
              <a:rPr lang="en-US" sz="3600" dirty="0"/>
              <a:t>to promote </a:t>
            </a:r>
            <a:r>
              <a:rPr lang="en-US" sz="3600" dirty="0" smtClean="0"/>
              <a:t>Safety </a:t>
            </a:r>
            <a:r>
              <a:rPr lang="en-US" sz="3600" dirty="0"/>
              <a:t>Culture in an </a:t>
            </a:r>
            <a:r>
              <a:rPr lang="en-US" sz="3600" dirty="0" smtClean="0"/>
              <a:t>organization</a:t>
            </a:r>
            <a:endParaRPr lang="en-US" sz="3600" dirty="0"/>
          </a:p>
        </p:txBody>
      </p:sp>
      <p:sp>
        <p:nvSpPr>
          <p:cNvPr id="3" name="Content Placeholder 2"/>
          <p:cNvSpPr>
            <a:spLocks noGrp="1"/>
          </p:cNvSpPr>
          <p:nvPr>
            <p:ph idx="1"/>
          </p:nvPr>
        </p:nvSpPr>
        <p:spPr/>
        <p:txBody>
          <a:bodyPr>
            <a:normAutofit/>
          </a:bodyPr>
          <a:lstStyle/>
          <a:p>
            <a:r>
              <a:rPr lang="en-US" dirty="0"/>
              <a:t>• Obtain management support on </a:t>
            </a:r>
            <a:r>
              <a:rPr lang="en-US" dirty="0" smtClean="0"/>
              <a:t>Safety </a:t>
            </a:r>
            <a:r>
              <a:rPr lang="en-US" dirty="0"/>
              <a:t>culture activities</a:t>
            </a:r>
          </a:p>
          <a:p>
            <a:pPr marL="0" indent="0">
              <a:buNone/>
            </a:pPr>
            <a:r>
              <a:rPr lang="en-US" dirty="0" smtClean="0"/>
              <a:t>Management support is an key aspect to promote Safety culture and these could be obtained through;</a:t>
            </a:r>
          </a:p>
          <a:p>
            <a:pPr>
              <a:buFont typeface="Wingdings" panose="05000000000000000000" pitchFamily="2" charset="2"/>
              <a:buChar char="q"/>
            </a:pPr>
            <a:r>
              <a:rPr lang="en-US" dirty="0" smtClean="0"/>
              <a:t> obtain encouragement </a:t>
            </a:r>
          </a:p>
          <a:p>
            <a:pPr>
              <a:buFont typeface="Wingdings" panose="05000000000000000000" pitchFamily="2" charset="2"/>
              <a:buChar char="q"/>
            </a:pPr>
            <a:r>
              <a:rPr lang="en-US" dirty="0" smtClean="0"/>
              <a:t> get their </a:t>
            </a:r>
            <a:r>
              <a:rPr lang="en-US" dirty="0"/>
              <a:t>commitment to </a:t>
            </a:r>
            <a:r>
              <a:rPr lang="en-US" dirty="0" smtClean="0"/>
              <a:t>Safety culture</a:t>
            </a:r>
            <a:endParaRPr lang="en-US" dirty="0"/>
          </a:p>
          <a:p>
            <a:pPr>
              <a:buFont typeface="Wingdings" panose="05000000000000000000" pitchFamily="2" charset="2"/>
              <a:buChar char="q"/>
            </a:pPr>
            <a:r>
              <a:rPr lang="en-US" dirty="0" smtClean="0"/>
              <a:t> obtain relevant information </a:t>
            </a:r>
            <a:r>
              <a:rPr lang="en-US" dirty="0"/>
              <a:t>(such as objectives, expectations, expenditures, accomplishments </a:t>
            </a:r>
            <a:r>
              <a:rPr lang="en-US" dirty="0" smtClean="0"/>
              <a:t>and shortcomings</a:t>
            </a:r>
            <a:r>
              <a:rPr lang="en-US" dirty="0"/>
              <a:t>) </a:t>
            </a:r>
            <a:endParaRPr lang="en-US" dirty="0" smtClean="0"/>
          </a:p>
          <a:p>
            <a:pPr>
              <a:buFont typeface="Wingdings" panose="05000000000000000000" pitchFamily="2" charset="2"/>
              <a:buChar char="q"/>
            </a:pPr>
            <a:r>
              <a:rPr lang="en-US" dirty="0" smtClean="0"/>
              <a:t> get their middle-level </a:t>
            </a:r>
            <a:r>
              <a:rPr lang="en-US" dirty="0"/>
              <a:t>managers and </a:t>
            </a:r>
            <a:r>
              <a:rPr lang="en-US" dirty="0" smtClean="0"/>
              <a:t>supervisors supports </a:t>
            </a:r>
            <a:endParaRPr lang="en-US" dirty="0"/>
          </a:p>
          <a:p>
            <a:pPr marL="0" indent="0">
              <a:buNone/>
            </a:pP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dirty="0"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48</a:t>
            </a:fld>
            <a:endParaRPr lang="en-US" dirty="0"/>
          </a:p>
        </p:txBody>
      </p:sp>
    </p:spTree>
    <p:extLst>
      <p:ext uri="{BB962C8B-B14F-4D97-AF65-F5344CB8AC3E}">
        <p14:creationId xmlns:p14="http://schemas.microsoft.com/office/powerpoint/2010/main" val="2382457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Steps </a:t>
            </a:r>
            <a:r>
              <a:rPr lang="en-US" sz="3600" dirty="0"/>
              <a:t>to promote </a:t>
            </a:r>
            <a:r>
              <a:rPr lang="en-US" sz="3600" dirty="0" smtClean="0"/>
              <a:t>Safety </a:t>
            </a:r>
            <a:r>
              <a:rPr lang="en-US" sz="3600" dirty="0"/>
              <a:t>Culture in an </a:t>
            </a:r>
            <a:r>
              <a:rPr lang="en-US" sz="3600" dirty="0" smtClean="0"/>
              <a:t>organization</a:t>
            </a:r>
            <a:endParaRPr lang="en-US" sz="3600" dirty="0"/>
          </a:p>
        </p:txBody>
      </p:sp>
      <p:sp>
        <p:nvSpPr>
          <p:cNvPr id="3" name="Content Placeholder 2"/>
          <p:cNvSpPr>
            <a:spLocks noGrp="1"/>
          </p:cNvSpPr>
          <p:nvPr>
            <p:ph idx="1"/>
          </p:nvPr>
        </p:nvSpPr>
        <p:spPr/>
        <p:txBody>
          <a:bodyPr>
            <a:normAutofit/>
          </a:bodyPr>
          <a:lstStyle/>
          <a:p>
            <a:r>
              <a:rPr lang="en-US" dirty="0"/>
              <a:t>• Promotion of open communication between workers, supervisors and managers</a:t>
            </a:r>
          </a:p>
          <a:p>
            <a:r>
              <a:rPr lang="en-US" dirty="0" smtClean="0"/>
              <a:t>The following are some of the open communication among stakeholders could promote Safety culture;</a:t>
            </a:r>
          </a:p>
          <a:p>
            <a:pPr>
              <a:buFont typeface="Wingdings" panose="05000000000000000000" pitchFamily="2" charset="2"/>
              <a:buChar char="q"/>
            </a:pPr>
            <a:r>
              <a:rPr lang="en-US" dirty="0" smtClean="0"/>
              <a:t>Open communication between workers, supervisors and managers will encourage them </a:t>
            </a:r>
            <a:r>
              <a:rPr lang="en-US" dirty="0"/>
              <a:t>to </a:t>
            </a:r>
            <a:r>
              <a:rPr lang="en-US" dirty="0" smtClean="0"/>
              <a:t>report </a:t>
            </a:r>
            <a:r>
              <a:rPr lang="en-US" dirty="0"/>
              <a:t>concerns or unusual </a:t>
            </a:r>
            <a:r>
              <a:rPr lang="en-US" dirty="0" smtClean="0"/>
              <a:t>observations.</a:t>
            </a:r>
          </a:p>
          <a:p>
            <a:pPr>
              <a:buFont typeface="Wingdings" panose="05000000000000000000" pitchFamily="2" charset="2"/>
              <a:buChar char="q"/>
            </a:pPr>
            <a:r>
              <a:rPr lang="en-US" dirty="0"/>
              <a:t>Management </a:t>
            </a:r>
            <a:r>
              <a:rPr lang="en-US" dirty="0" smtClean="0"/>
              <a:t>should shows </a:t>
            </a:r>
            <a:r>
              <a:rPr lang="en-US" dirty="0"/>
              <a:t>a continual effort to strive for openness and good communication throughout the organization</a:t>
            </a:r>
          </a:p>
          <a:p>
            <a:pPr>
              <a:buFont typeface="Wingdings" panose="05000000000000000000" pitchFamily="2" charset="2"/>
              <a:buChar char="q"/>
            </a:pPr>
            <a:r>
              <a:rPr lang="en-US" dirty="0" smtClean="0"/>
              <a:t>Managers responding </a:t>
            </a:r>
            <a:r>
              <a:rPr lang="en-US" dirty="0"/>
              <a:t>to questions in an open and honest </a:t>
            </a:r>
            <a:r>
              <a:rPr lang="en-US" dirty="0" smtClean="0"/>
              <a:t>manner</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49</a:t>
            </a:fld>
            <a:endParaRPr lang="en-US" dirty="0"/>
          </a:p>
        </p:txBody>
      </p:sp>
    </p:spTree>
    <p:extLst>
      <p:ext uri="{BB962C8B-B14F-4D97-AF65-F5344CB8AC3E}">
        <p14:creationId xmlns:p14="http://schemas.microsoft.com/office/powerpoint/2010/main" val="1418728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504E4E"/>
                </a:solidFill>
                <a:latin typeface="Open Sans"/>
              </a:rPr>
              <a:t>Key elements of a safety culture in construction include</a:t>
            </a:r>
            <a:r>
              <a:rPr lang="en-US" sz="4000" dirty="0" smtClean="0">
                <a:solidFill>
                  <a:srgbClr val="504E4E"/>
                </a:solidFill>
                <a:latin typeface="Open Sans"/>
              </a:rPr>
              <a:t>:</a:t>
            </a:r>
            <a:endParaRPr lang="en-IN" sz="4000" dirty="0"/>
          </a:p>
        </p:txBody>
      </p:sp>
      <p:sp>
        <p:nvSpPr>
          <p:cNvPr id="3" name="Content Placeholder 2"/>
          <p:cNvSpPr>
            <a:spLocks noGrp="1"/>
          </p:cNvSpPr>
          <p:nvPr>
            <p:ph idx="1"/>
          </p:nvPr>
        </p:nvSpPr>
        <p:spPr/>
        <p:txBody>
          <a:bodyPr>
            <a:normAutofit fontScale="92500" lnSpcReduction="20000"/>
          </a:bodyPr>
          <a:lstStyle/>
          <a:p>
            <a:pPr algn="just" fontAlgn="base">
              <a:buFont typeface="Arial" panose="020B0604020202020204" pitchFamily="34" charset="0"/>
              <a:buChar char="•"/>
            </a:pPr>
            <a:r>
              <a:rPr lang="en-US" dirty="0" smtClean="0">
                <a:solidFill>
                  <a:srgbClr val="504E4E"/>
                </a:solidFill>
              </a:rPr>
              <a:t>Leadership </a:t>
            </a:r>
            <a:r>
              <a:rPr lang="en-US" dirty="0">
                <a:solidFill>
                  <a:srgbClr val="504E4E"/>
                </a:solidFill>
              </a:rPr>
              <a:t>and commitment: A strong safety culture starts at the top. Leaders must lead by example, demonstrating a genuine commitment to safety. When employees see that safety matters to management, they are more likely to prioritize it as well.</a:t>
            </a:r>
          </a:p>
          <a:p>
            <a:pPr algn="just" fontAlgn="base">
              <a:buFont typeface="Arial" panose="020B0604020202020204" pitchFamily="34" charset="0"/>
              <a:buChar char="•"/>
            </a:pPr>
            <a:r>
              <a:rPr lang="en-US" dirty="0">
                <a:solidFill>
                  <a:srgbClr val="504E4E"/>
                </a:solidFill>
              </a:rPr>
              <a:t>Communication and training: Effective communication of safety policies, procedures, and expectations is crucial. Regular safety training ensures that all workers are aware of potential hazards and know how to mitigate them.</a:t>
            </a:r>
          </a:p>
          <a:p>
            <a:pPr algn="just" fontAlgn="base">
              <a:buFont typeface="Arial" panose="020B0604020202020204" pitchFamily="34" charset="0"/>
              <a:buChar char="•"/>
            </a:pPr>
            <a:r>
              <a:rPr lang="en-US" dirty="0">
                <a:solidFill>
                  <a:srgbClr val="504E4E"/>
                </a:solidFill>
              </a:rPr>
              <a:t>Accountability: In a safety culture, everyone is responsible for safety, from the site manager to the newest laborer. Clear roles and responsibilities for safety are defined, and accountability is enforced.</a:t>
            </a:r>
          </a:p>
          <a:p>
            <a:pPr algn="just" fontAlgn="base">
              <a:buFont typeface="Arial" panose="020B0604020202020204" pitchFamily="34" charset="0"/>
              <a:buChar char="•"/>
            </a:pPr>
            <a:r>
              <a:rPr lang="en-US" dirty="0">
                <a:solidFill>
                  <a:srgbClr val="504E4E"/>
                </a:solidFill>
              </a:rPr>
              <a:t>Hazard identification and reporting: Workers are encouraged to identify and report potential hazards without fear of retaliation. Quick reporting enables timely intervention to prevent accidents.</a:t>
            </a:r>
          </a:p>
          <a:p>
            <a:pPr algn="just" fontAlgn="base">
              <a:buFont typeface="Arial" panose="020B0604020202020204" pitchFamily="34" charset="0"/>
              <a:buChar char="•"/>
            </a:pPr>
            <a:r>
              <a:rPr lang="en-US" dirty="0">
                <a:solidFill>
                  <a:srgbClr val="504E4E"/>
                </a:solidFill>
              </a:rPr>
              <a:t>Continuous improvement: A safety culture is dynamic and always evolving. Regular reviews, evaluations, and lessons learned from incidents are used to refine safety processes and procedures.</a:t>
            </a:r>
          </a:p>
          <a:p>
            <a:pPr algn="just" fontAlgn="base">
              <a:buFont typeface="Arial" panose="020B0604020202020204" pitchFamily="34" charset="0"/>
              <a:buChar char="•"/>
            </a:pPr>
            <a:r>
              <a:rPr lang="en-US" dirty="0">
                <a:solidFill>
                  <a:srgbClr val="504E4E"/>
                </a:solidFill>
              </a:rPr>
              <a:t>Empowerment and participation: Workers are encouraged to actively participate in safety initiatives, provide feedback, and suggest improvements. Their involvement fosters a sense of ownership in the safety process.</a:t>
            </a:r>
          </a:p>
          <a:p>
            <a:endParaRPr lang="en-IN"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a:t>
            </a:fld>
            <a:endParaRPr lang="en-US" dirty="0"/>
          </a:p>
        </p:txBody>
      </p:sp>
    </p:spTree>
    <p:extLst>
      <p:ext uri="{BB962C8B-B14F-4D97-AF65-F5344CB8AC3E}">
        <p14:creationId xmlns:p14="http://schemas.microsoft.com/office/powerpoint/2010/main" val="3661055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Steps </a:t>
            </a:r>
            <a:r>
              <a:rPr lang="en-US" sz="3600" dirty="0"/>
              <a:t>to promote </a:t>
            </a:r>
            <a:r>
              <a:rPr lang="en-US" sz="3600" dirty="0" smtClean="0"/>
              <a:t>Safety </a:t>
            </a:r>
            <a:r>
              <a:rPr lang="en-US" sz="3600" dirty="0"/>
              <a:t>Culture in an </a:t>
            </a:r>
            <a:r>
              <a:rPr lang="en-US" sz="3600" dirty="0" smtClean="0"/>
              <a:t>organization</a:t>
            </a:r>
            <a:endParaRPr lang="en-US" sz="3600" dirty="0"/>
          </a:p>
        </p:txBody>
      </p:sp>
      <p:sp>
        <p:nvSpPr>
          <p:cNvPr id="3" name="Content Placeholder 2"/>
          <p:cNvSpPr>
            <a:spLocks noGrp="1"/>
          </p:cNvSpPr>
          <p:nvPr>
            <p:ph idx="1"/>
          </p:nvPr>
        </p:nvSpPr>
        <p:spPr/>
        <p:txBody>
          <a:bodyPr>
            <a:normAutofit/>
          </a:bodyPr>
          <a:lstStyle/>
          <a:p>
            <a:r>
              <a:rPr lang="en-US" dirty="0"/>
              <a:t>• Promotion of teamwork between functions and </a:t>
            </a:r>
            <a:r>
              <a:rPr lang="en-US" dirty="0" smtClean="0"/>
              <a:t>departments</a:t>
            </a:r>
          </a:p>
          <a:p>
            <a:r>
              <a:rPr lang="en-US" dirty="0" smtClean="0"/>
              <a:t>Teamwork between functions and departments will promote Safety culture through;</a:t>
            </a:r>
            <a:endParaRPr lang="en-US" dirty="0"/>
          </a:p>
          <a:p>
            <a:pPr>
              <a:buFont typeface="Wingdings" panose="05000000000000000000" pitchFamily="2" charset="2"/>
              <a:buChar char="q"/>
            </a:pPr>
            <a:r>
              <a:rPr lang="en-US" dirty="0" smtClean="0"/>
              <a:t> Kinds </a:t>
            </a:r>
            <a:r>
              <a:rPr lang="en-US" dirty="0"/>
              <a:t>of opportunities are provided, e.g. workplace forums to discuss issues </a:t>
            </a:r>
            <a:r>
              <a:rPr lang="en-US" dirty="0" smtClean="0"/>
              <a:t>of mutual </a:t>
            </a:r>
            <a:r>
              <a:rPr lang="en-US" dirty="0"/>
              <a:t>interest between </a:t>
            </a:r>
            <a:r>
              <a:rPr lang="en-US" dirty="0" smtClean="0"/>
              <a:t>functions and departments</a:t>
            </a:r>
            <a:endParaRPr lang="en-US" dirty="0"/>
          </a:p>
          <a:p>
            <a:pPr>
              <a:buFont typeface="Wingdings" panose="05000000000000000000" pitchFamily="2" charset="2"/>
              <a:buChar char="q"/>
            </a:pPr>
            <a:r>
              <a:rPr lang="en-US" dirty="0" smtClean="0"/>
              <a:t>Interdepartmental </a:t>
            </a:r>
            <a:r>
              <a:rPr lang="en-US" dirty="0"/>
              <a:t>meetings organized and </a:t>
            </a:r>
            <a:r>
              <a:rPr lang="en-US" dirty="0" smtClean="0"/>
              <a:t>implemented</a:t>
            </a:r>
            <a:endParaRPr lang="en-US" dirty="0"/>
          </a:p>
          <a:p>
            <a:pPr>
              <a:buFont typeface="Wingdings" panose="05000000000000000000" pitchFamily="2" charset="2"/>
              <a:buChar char="q"/>
            </a:pPr>
            <a:r>
              <a:rPr lang="en-US" dirty="0" smtClean="0"/>
              <a:t>Extent of cross-functional </a:t>
            </a:r>
            <a:r>
              <a:rPr lang="en-US" dirty="0"/>
              <a:t>sections </a:t>
            </a:r>
            <a:r>
              <a:rPr lang="en-US" dirty="0" smtClean="0"/>
              <a:t>encouraged</a:t>
            </a:r>
            <a:endParaRPr lang="en-US" dirty="0"/>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50</a:t>
            </a:fld>
            <a:endParaRPr lang="en-US" dirty="0"/>
          </a:p>
        </p:txBody>
      </p:sp>
    </p:spTree>
    <p:extLst>
      <p:ext uri="{BB962C8B-B14F-4D97-AF65-F5344CB8AC3E}">
        <p14:creationId xmlns:p14="http://schemas.microsoft.com/office/powerpoint/2010/main" val="172262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Steps </a:t>
            </a:r>
            <a:r>
              <a:rPr lang="en-US" sz="3600" dirty="0"/>
              <a:t>to promote </a:t>
            </a:r>
            <a:r>
              <a:rPr lang="en-US" sz="3600" dirty="0" smtClean="0"/>
              <a:t>Safety </a:t>
            </a:r>
            <a:r>
              <a:rPr lang="en-US" sz="3600" dirty="0"/>
              <a:t>Culture in an </a:t>
            </a:r>
            <a:r>
              <a:rPr lang="en-US" sz="3600" dirty="0" smtClean="0"/>
              <a:t>organization</a:t>
            </a:r>
            <a:endParaRPr lang="en-US" sz="3600" dirty="0"/>
          </a:p>
        </p:txBody>
      </p:sp>
      <p:sp>
        <p:nvSpPr>
          <p:cNvPr id="3" name="Content Placeholder 2"/>
          <p:cNvSpPr>
            <a:spLocks noGrp="1"/>
          </p:cNvSpPr>
          <p:nvPr>
            <p:ph idx="1"/>
          </p:nvPr>
        </p:nvSpPr>
        <p:spPr/>
        <p:txBody>
          <a:bodyPr>
            <a:normAutofit/>
          </a:bodyPr>
          <a:lstStyle/>
          <a:p>
            <a:r>
              <a:rPr lang="en-US" dirty="0"/>
              <a:t>• Sharing of safety and health concerns amongst workers and management</a:t>
            </a:r>
          </a:p>
          <a:p>
            <a:r>
              <a:rPr lang="en-US" dirty="0" smtClean="0"/>
              <a:t>Sharing Safety issues among workers and management will promote Safety culture and these could be including;</a:t>
            </a:r>
          </a:p>
          <a:p>
            <a:pPr>
              <a:buFont typeface="Wingdings" panose="05000000000000000000" pitchFamily="2" charset="2"/>
              <a:buChar char="q"/>
            </a:pPr>
            <a:r>
              <a:rPr lang="en-US" dirty="0" smtClean="0"/>
              <a:t>way of </a:t>
            </a:r>
            <a:r>
              <a:rPr lang="en-US" dirty="0"/>
              <a:t>staff members and </a:t>
            </a:r>
            <a:r>
              <a:rPr lang="en-US" dirty="0" smtClean="0"/>
              <a:t>management </a:t>
            </a:r>
            <a:r>
              <a:rPr lang="en-US" dirty="0"/>
              <a:t>encouraged to </a:t>
            </a:r>
            <a:r>
              <a:rPr lang="en-US" dirty="0" smtClean="0"/>
              <a:t>share in teams</a:t>
            </a:r>
            <a:endParaRPr lang="en-US" dirty="0"/>
          </a:p>
          <a:p>
            <a:pPr>
              <a:buFont typeface="Wingdings" panose="05000000000000000000" pitchFamily="2" charset="2"/>
              <a:buChar char="q"/>
            </a:pPr>
            <a:r>
              <a:rPr lang="en-US" dirty="0" smtClean="0"/>
              <a:t>way </a:t>
            </a:r>
            <a:r>
              <a:rPr lang="en-US" dirty="0"/>
              <a:t>do </a:t>
            </a:r>
            <a:r>
              <a:rPr lang="en-US" dirty="0" smtClean="0"/>
              <a:t>employees and management ensure </a:t>
            </a:r>
            <a:r>
              <a:rPr lang="en-US" dirty="0"/>
              <a:t>that the workers on the next </a:t>
            </a:r>
            <a:r>
              <a:rPr lang="en-US" dirty="0" smtClean="0"/>
              <a:t>shift are </a:t>
            </a:r>
            <a:r>
              <a:rPr lang="en-US" dirty="0"/>
              <a:t>fully informed about safety issues when they take over the job in </a:t>
            </a:r>
            <a:r>
              <a:rPr lang="en-US" dirty="0" smtClean="0"/>
              <a:t>hand</a:t>
            </a:r>
            <a:endParaRPr lang="en-US" dirty="0"/>
          </a:p>
          <a:p>
            <a:pPr>
              <a:buFont typeface="Wingdings" panose="05000000000000000000" pitchFamily="2" charset="2"/>
              <a:buChar char="q"/>
            </a:pPr>
            <a:r>
              <a:rPr lang="en-US" dirty="0" smtClean="0"/>
              <a:t>way </a:t>
            </a:r>
            <a:r>
              <a:rPr lang="en-US" dirty="0"/>
              <a:t>do employees and management </a:t>
            </a:r>
            <a:r>
              <a:rPr lang="en-US" dirty="0" smtClean="0"/>
              <a:t>communicate </a:t>
            </a:r>
            <a:r>
              <a:rPr lang="en-US" dirty="0"/>
              <a:t>their </a:t>
            </a:r>
            <a:r>
              <a:rPr lang="en-US" dirty="0" smtClean="0"/>
              <a:t>experience effectively </a:t>
            </a:r>
            <a:r>
              <a:rPr lang="en-US" dirty="0"/>
              <a:t>to other individuals and </a:t>
            </a:r>
            <a:r>
              <a:rPr lang="en-US" dirty="0" smtClean="0"/>
              <a:t>groups</a:t>
            </a:r>
            <a:endParaRPr lang="en-US" dirty="0"/>
          </a:p>
          <a:p>
            <a:pPr>
              <a:buFont typeface="Wingdings" panose="05000000000000000000" pitchFamily="2" charset="2"/>
              <a:buChar char="q"/>
            </a:pP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51</a:t>
            </a:fld>
            <a:endParaRPr lang="en-US" dirty="0"/>
          </a:p>
        </p:txBody>
      </p:sp>
    </p:spTree>
    <p:extLst>
      <p:ext uri="{BB962C8B-B14F-4D97-AF65-F5344CB8AC3E}">
        <p14:creationId xmlns:p14="http://schemas.microsoft.com/office/powerpoint/2010/main" val="1790015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Steps </a:t>
            </a:r>
            <a:r>
              <a:rPr lang="en-US" sz="3600" dirty="0"/>
              <a:t>to promote </a:t>
            </a:r>
            <a:r>
              <a:rPr lang="en-US" sz="3600" dirty="0" smtClean="0"/>
              <a:t>Safety </a:t>
            </a:r>
            <a:r>
              <a:rPr lang="en-US" sz="3600" dirty="0"/>
              <a:t>Culture in an </a:t>
            </a:r>
            <a:r>
              <a:rPr lang="en-US" sz="3600" dirty="0" smtClean="0"/>
              <a:t>organization</a:t>
            </a:r>
            <a:endParaRPr lang="en-US" sz="3600" dirty="0"/>
          </a:p>
        </p:txBody>
      </p:sp>
      <p:sp>
        <p:nvSpPr>
          <p:cNvPr id="3" name="Content Placeholder 2"/>
          <p:cNvSpPr>
            <a:spLocks noGrp="1"/>
          </p:cNvSpPr>
          <p:nvPr>
            <p:ph idx="1"/>
          </p:nvPr>
        </p:nvSpPr>
        <p:spPr/>
        <p:txBody>
          <a:bodyPr>
            <a:normAutofit/>
          </a:bodyPr>
          <a:lstStyle/>
          <a:p>
            <a:r>
              <a:rPr lang="en-US" dirty="0"/>
              <a:t>• Sharing of success stories and good practices in </a:t>
            </a:r>
            <a:r>
              <a:rPr lang="en-US" dirty="0" smtClean="0"/>
              <a:t>Safety </a:t>
            </a:r>
            <a:r>
              <a:rPr lang="en-US" dirty="0"/>
              <a:t>culture</a:t>
            </a:r>
          </a:p>
          <a:p>
            <a:r>
              <a:rPr lang="en-US" dirty="0" smtClean="0"/>
              <a:t>Sharing of success stories and good practices in Safety culture will benefit the company to promote Safety Culture. The sharing could include;</a:t>
            </a:r>
          </a:p>
          <a:p>
            <a:pPr>
              <a:buFont typeface="Wingdings" panose="05000000000000000000" pitchFamily="2" charset="2"/>
              <a:buChar char="q"/>
            </a:pPr>
            <a:r>
              <a:rPr lang="en-US" dirty="0" smtClean="0"/>
              <a:t> Comparative review of KPI before and after Safety culture implementation</a:t>
            </a:r>
          </a:p>
          <a:p>
            <a:pPr>
              <a:buFont typeface="Wingdings" panose="05000000000000000000" pitchFamily="2" charset="2"/>
              <a:buChar char="q"/>
            </a:pPr>
            <a:r>
              <a:rPr lang="en-US" dirty="0"/>
              <a:t> </a:t>
            </a:r>
            <a:r>
              <a:rPr lang="en-US" dirty="0" smtClean="0"/>
              <a:t>Review of performance statistics</a:t>
            </a:r>
          </a:p>
          <a:p>
            <a:pPr>
              <a:buFont typeface="Wingdings" panose="05000000000000000000" pitchFamily="2" charset="2"/>
              <a:buChar char="q"/>
            </a:pPr>
            <a:r>
              <a:rPr lang="en-US" dirty="0"/>
              <a:t> </a:t>
            </a:r>
            <a:r>
              <a:rPr lang="en-US" dirty="0" smtClean="0"/>
              <a:t>Key achievements during Safety implementations</a:t>
            </a:r>
          </a:p>
          <a:p>
            <a:pPr>
              <a:buFont typeface="Wingdings" panose="05000000000000000000" pitchFamily="2" charset="2"/>
              <a:buChar char="q"/>
            </a:pPr>
            <a:r>
              <a:rPr lang="en-US" dirty="0"/>
              <a:t> </a:t>
            </a:r>
            <a:r>
              <a:rPr lang="en-US" dirty="0" smtClean="0"/>
              <a:t>Accident/ incident reduction rates</a:t>
            </a:r>
          </a:p>
          <a:p>
            <a:pPr>
              <a:buFont typeface="Wingdings" panose="05000000000000000000" pitchFamily="2" charset="2"/>
              <a:buChar char="q"/>
            </a:pPr>
            <a:r>
              <a:rPr lang="en-US" dirty="0"/>
              <a:t> </a:t>
            </a:r>
            <a:r>
              <a:rPr lang="en-US" dirty="0" smtClean="0"/>
              <a:t>Behavioral changes among employees</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52</a:t>
            </a:fld>
            <a:endParaRPr lang="en-US" dirty="0"/>
          </a:p>
        </p:txBody>
      </p:sp>
    </p:spTree>
    <p:extLst>
      <p:ext uri="{BB962C8B-B14F-4D97-AF65-F5344CB8AC3E}">
        <p14:creationId xmlns:p14="http://schemas.microsoft.com/office/powerpoint/2010/main" val="105794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Steps </a:t>
            </a:r>
            <a:r>
              <a:rPr lang="en-US" sz="3600" dirty="0"/>
              <a:t>to promote </a:t>
            </a:r>
            <a:r>
              <a:rPr lang="en-US" sz="3600" dirty="0" smtClean="0"/>
              <a:t>Safety </a:t>
            </a:r>
            <a:r>
              <a:rPr lang="en-US" sz="3600" dirty="0"/>
              <a:t>Culture in an </a:t>
            </a:r>
            <a:r>
              <a:rPr lang="en-US" sz="3600" dirty="0" smtClean="0"/>
              <a:t>organization</a:t>
            </a:r>
            <a:endParaRPr lang="en-US" sz="3600" dirty="0"/>
          </a:p>
        </p:txBody>
      </p:sp>
      <p:sp>
        <p:nvSpPr>
          <p:cNvPr id="3" name="Content Placeholder 2"/>
          <p:cNvSpPr>
            <a:spLocks noGrp="1"/>
          </p:cNvSpPr>
          <p:nvPr>
            <p:ph idx="1"/>
          </p:nvPr>
        </p:nvSpPr>
        <p:spPr/>
        <p:txBody>
          <a:bodyPr>
            <a:normAutofit/>
          </a:bodyPr>
          <a:lstStyle/>
          <a:p>
            <a:r>
              <a:rPr lang="en-US" b="1" dirty="0" smtClean="0"/>
              <a:t>Encouragement </a:t>
            </a:r>
            <a:r>
              <a:rPr lang="en-US" b="1" dirty="0" err="1"/>
              <a:t>programmes</a:t>
            </a:r>
            <a:r>
              <a:rPr lang="en-US" b="1" dirty="0"/>
              <a:t>, such as:</a:t>
            </a:r>
          </a:p>
          <a:p>
            <a:r>
              <a:rPr lang="en-US" dirty="0"/>
              <a:t>o Reporting of near misses and </a:t>
            </a:r>
            <a:r>
              <a:rPr lang="en-US" dirty="0" smtClean="0"/>
              <a:t>Safety </a:t>
            </a:r>
            <a:r>
              <a:rPr lang="en-US" dirty="0"/>
              <a:t>incidents</a:t>
            </a:r>
          </a:p>
          <a:p>
            <a:r>
              <a:rPr lang="en-US" dirty="0"/>
              <a:t>o Care for fellow workers</a:t>
            </a:r>
          </a:p>
          <a:p>
            <a:r>
              <a:rPr lang="en-US" dirty="0"/>
              <a:t>o Pledge for 100% safety</a:t>
            </a:r>
          </a:p>
          <a:p>
            <a:r>
              <a:rPr lang="en-US" dirty="0"/>
              <a:t>o Zero at-risk </a:t>
            </a:r>
            <a:r>
              <a:rPr lang="en-US" dirty="0" err="1"/>
              <a:t>behaviours</a:t>
            </a:r>
            <a:endParaRPr lang="en-US" dirty="0"/>
          </a:p>
          <a:p>
            <a:r>
              <a:rPr lang="en-US" dirty="0"/>
              <a:t>o </a:t>
            </a:r>
            <a:r>
              <a:rPr lang="en-US" dirty="0" smtClean="0"/>
              <a:t>Safety </a:t>
            </a:r>
            <a:r>
              <a:rPr lang="en-US" dirty="0"/>
              <a:t>campaigns/contests</a:t>
            </a:r>
          </a:p>
          <a:p>
            <a:r>
              <a:rPr lang="en-US" dirty="0"/>
              <a:t>o Team Building</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53</a:t>
            </a:fld>
            <a:endParaRPr lang="en-US" dirty="0"/>
          </a:p>
        </p:txBody>
      </p:sp>
    </p:spTree>
    <p:extLst>
      <p:ext uri="{BB962C8B-B14F-4D97-AF65-F5344CB8AC3E}">
        <p14:creationId xmlns:p14="http://schemas.microsoft.com/office/powerpoint/2010/main" val="342859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Steps </a:t>
            </a:r>
            <a:r>
              <a:rPr lang="en-US" sz="3600" dirty="0"/>
              <a:t>to promote </a:t>
            </a:r>
            <a:r>
              <a:rPr lang="en-US" sz="3600" dirty="0" smtClean="0"/>
              <a:t>Safety </a:t>
            </a:r>
            <a:r>
              <a:rPr lang="en-US" sz="3600" dirty="0"/>
              <a:t>Culture in an </a:t>
            </a:r>
            <a:r>
              <a:rPr lang="en-US" sz="3600" dirty="0" smtClean="0"/>
              <a:t>organization</a:t>
            </a:r>
            <a:endParaRPr lang="en-US" sz="3600" dirty="0"/>
          </a:p>
        </p:txBody>
      </p:sp>
      <p:sp>
        <p:nvSpPr>
          <p:cNvPr id="3" name="Content Placeholder 2"/>
          <p:cNvSpPr>
            <a:spLocks noGrp="1"/>
          </p:cNvSpPr>
          <p:nvPr>
            <p:ph idx="1"/>
          </p:nvPr>
        </p:nvSpPr>
        <p:spPr>
          <a:xfrm>
            <a:off x="1096994" y="1845734"/>
            <a:ext cx="10055781" cy="4174066"/>
          </a:xfrm>
        </p:spPr>
        <p:txBody>
          <a:bodyPr>
            <a:normAutofit/>
          </a:bodyPr>
          <a:lstStyle/>
          <a:p>
            <a:r>
              <a:rPr lang="en-US" dirty="0"/>
              <a:t>• Training of workers</a:t>
            </a:r>
          </a:p>
          <a:p>
            <a:r>
              <a:rPr lang="en-US" dirty="0" smtClean="0"/>
              <a:t>Training of workers will promote Safety Culture in an organization and these include;</a:t>
            </a:r>
          </a:p>
          <a:p>
            <a:pPr>
              <a:buFont typeface="Wingdings" panose="05000000000000000000" pitchFamily="2" charset="2"/>
              <a:buChar char="q"/>
            </a:pPr>
            <a:r>
              <a:rPr lang="en-US" dirty="0" smtClean="0"/>
              <a:t> How training programs </a:t>
            </a:r>
            <a:r>
              <a:rPr lang="en-US" dirty="0"/>
              <a:t>established and implemented </a:t>
            </a:r>
          </a:p>
          <a:p>
            <a:pPr>
              <a:buFont typeface="Wingdings" panose="05000000000000000000" pitchFamily="2" charset="2"/>
              <a:buChar char="q"/>
            </a:pPr>
            <a:r>
              <a:rPr lang="en-US" dirty="0" smtClean="0"/>
              <a:t> Methods  </a:t>
            </a:r>
            <a:r>
              <a:rPr lang="en-US" dirty="0"/>
              <a:t>applied </a:t>
            </a:r>
            <a:r>
              <a:rPr lang="en-US" dirty="0" smtClean="0"/>
              <a:t>to </a:t>
            </a:r>
            <a:r>
              <a:rPr lang="en-US" dirty="0"/>
              <a:t>support the </a:t>
            </a:r>
            <a:r>
              <a:rPr lang="en-US" dirty="0" smtClean="0"/>
              <a:t>safety conscious </a:t>
            </a:r>
            <a:endParaRPr lang="en-US" dirty="0"/>
          </a:p>
          <a:p>
            <a:pPr>
              <a:buFont typeface="Wingdings" panose="05000000000000000000" pitchFamily="2" charset="2"/>
              <a:buChar char="q"/>
            </a:pPr>
            <a:r>
              <a:rPr lang="en-US" dirty="0" smtClean="0"/>
              <a:t> </a:t>
            </a:r>
            <a:r>
              <a:rPr lang="en-US" dirty="0"/>
              <a:t>How are training needs of individuals and groups determined </a:t>
            </a:r>
            <a:endParaRPr lang="en-US" dirty="0" smtClean="0"/>
          </a:p>
          <a:p>
            <a:pPr>
              <a:buFont typeface="Wingdings" panose="05000000000000000000" pitchFamily="2" charset="2"/>
              <a:buChar char="q"/>
            </a:pPr>
            <a:r>
              <a:rPr lang="en-US" dirty="0" smtClean="0"/>
              <a:t> What </a:t>
            </a:r>
            <a:r>
              <a:rPr lang="en-US" dirty="0"/>
              <a:t>way does on-the-job training support the understanding for the </a:t>
            </a:r>
            <a:r>
              <a:rPr lang="en-US" dirty="0" smtClean="0"/>
              <a:t>significance Safety Culture</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54</a:t>
            </a:fld>
            <a:endParaRPr lang="en-US" dirty="0"/>
          </a:p>
        </p:txBody>
      </p:sp>
    </p:spTree>
    <p:extLst>
      <p:ext uri="{BB962C8B-B14F-4D97-AF65-F5344CB8AC3E}">
        <p14:creationId xmlns:p14="http://schemas.microsoft.com/office/powerpoint/2010/main" val="75355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Steps </a:t>
            </a:r>
            <a:r>
              <a:rPr lang="en-US" sz="2800" dirty="0"/>
              <a:t>to promote </a:t>
            </a:r>
            <a:r>
              <a:rPr lang="en-US" sz="2800" dirty="0" smtClean="0"/>
              <a:t>Safety </a:t>
            </a:r>
            <a:r>
              <a:rPr lang="en-US" sz="2800" dirty="0"/>
              <a:t>Culture &lt;Application</a:t>
            </a:r>
            <a:r>
              <a:rPr lang="en-US" sz="2800" dirty="0" smtClean="0"/>
              <a:t>&gt;</a:t>
            </a:r>
            <a:br>
              <a:rPr lang="en-US" sz="2800" dirty="0" smtClean="0"/>
            </a:br>
            <a:r>
              <a:rPr lang="en-US" sz="2800" dirty="0"/>
              <a:t/>
            </a:r>
            <a:br>
              <a:rPr lang="en-US" sz="2800" dirty="0"/>
            </a:br>
            <a:r>
              <a:rPr lang="en-US" sz="2800" dirty="0" smtClean="0"/>
              <a:t>Application: Role Play </a:t>
            </a:r>
            <a:r>
              <a:rPr lang="en-US" sz="2800" dirty="0"/>
              <a:t/>
            </a:r>
            <a:br>
              <a:rPr lang="en-US" sz="2800" dirty="0"/>
            </a:br>
            <a:endParaRPr lang="en-US" sz="2800" dirty="0"/>
          </a:p>
        </p:txBody>
      </p:sp>
      <p:sp>
        <p:nvSpPr>
          <p:cNvPr id="3" name="Content Placeholder 2"/>
          <p:cNvSpPr>
            <a:spLocks noGrp="1"/>
          </p:cNvSpPr>
          <p:nvPr>
            <p:ph idx="1"/>
          </p:nvPr>
        </p:nvSpPr>
        <p:spPr/>
        <p:txBody>
          <a:bodyPr>
            <a:normAutofit/>
          </a:bodyPr>
          <a:lstStyle/>
          <a:p>
            <a:r>
              <a:rPr lang="en-US" dirty="0" smtClean="0"/>
              <a:t>Role play on the following one topics for each learner;</a:t>
            </a:r>
          </a:p>
          <a:p>
            <a:pPr>
              <a:buFont typeface="Wingdings" panose="05000000000000000000" pitchFamily="2" charset="2"/>
              <a:buChar char="q"/>
            </a:pPr>
            <a:r>
              <a:rPr lang="en-US" dirty="0" smtClean="0"/>
              <a:t> The way of </a:t>
            </a:r>
            <a:r>
              <a:rPr lang="en-US" dirty="0" err="1" smtClean="0"/>
              <a:t>obtaintaining</a:t>
            </a:r>
            <a:r>
              <a:rPr lang="en-US" dirty="0" smtClean="0"/>
              <a:t> </a:t>
            </a:r>
            <a:r>
              <a:rPr lang="en-US" dirty="0"/>
              <a:t>management support on </a:t>
            </a:r>
            <a:r>
              <a:rPr lang="en-US" dirty="0" smtClean="0"/>
              <a:t>Safety </a:t>
            </a:r>
            <a:r>
              <a:rPr lang="en-US" dirty="0"/>
              <a:t>culture activities</a:t>
            </a:r>
            <a:endParaRPr lang="en-US" dirty="0" smtClean="0"/>
          </a:p>
          <a:p>
            <a:pPr>
              <a:buFont typeface="Wingdings" panose="05000000000000000000" pitchFamily="2" charset="2"/>
              <a:buChar char="q"/>
            </a:pPr>
            <a:r>
              <a:rPr lang="en-US" dirty="0" smtClean="0"/>
              <a:t> The methods of </a:t>
            </a:r>
            <a:r>
              <a:rPr lang="en-US" dirty="0"/>
              <a:t>open communication between workers, supervisors </a:t>
            </a:r>
            <a:r>
              <a:rPr lang="en-US" dirty="0" smtClean="0"/>
              <a:t>and managers</a:t>
            </a:r>
            <a:endParaRPr lang="en-US" dirty="0"/>
          </a:p>
          <a:p>
            <a:pPr>
              <a:buFont typeface="Wingdings" panose="05000000000000000000" pitchFamily="2" charset="2"/>
              <a:buChar char="q"/>
            </a:pPr>
            <a:r>
              <a:rPr lang="en-US" dirty="0" smtClean="0"/>
              <a:t> Promotion </a:t>
            </a:r>
            <a:r>
              <a:rPr lang="en-US" dirty="0"/>
              <a:t>of teamwork between functions and departments</a:t>
            </a:r>
          </a:p>
          <a:p>
            <a:pPr>
              <a:buFont typeface="Wingdings" panose="05000000000000000000" pitchFamily="2" charset="2"/>
              <a:buChar char="q"/>
            </a:pPr>
            <a:r>
              <a:rPr lang="en-US" dirty="0" smtClean="0"/>
              <a:t> Sharing </a:t>
            </a:r>
            <a:r>
              <a:rPr lang="en-US" dirty="0"/>
              <a:t>of safety and health concerns amongst workers </a:t>
            </a:r>
            <a:r>
              <a:rPr lang="en-US" dirty="0" smtClean="0"/>
              <a:t>and management</a:t>
            </a:r>
            <a:endParaRPr lang="en-US" dirty="0"/>
          </a:p>
          <a:p>
            <a:pPr>
              <a:buFont typeface="Wingdings" panose="05000000000000000000" pitchFamily="2" charset="2"/>
              <a:buChar char="q"/>
            </a:pPr>
            <a:r>
              <a:rPr lang="en-US" dirty="0" smtClean="0"/>
              <a:t> Sharing </a:t>
            </a:r>
            <a:r>
              <a:rPr lang="en-US" dirty="0"/>
              <a:t>of success stories and good practices in </a:t>
            </a:r>
            <a:r>
              <a:rPr lang="en-US" dirty="0" smtClean="0"/>
              <a:t>Safety </a:t>
            </a:r>
            <a:r>
              <a:rPr lang="en-US" dirty="0"/>
              <a:t>culture</a:t>
            </a:r>
          </a:p>
          <a:p>
            <a:pPr>
              <a:buFont typeface="Wingdings" panose="05000000000000000000" pitchFamily="2" charset="2"/>
              <a:buChar char="q"/>
            </a:pPr>
            <a:r>
              <a:rPr lang="en-US" dirty="0" smtClean="0"/>
              <a:t> What are the encouragement </a:t>
            </a:r>
            <a:r>
              <a:rPr lang="en-US" dirty="0" err="1" smtClean="0"/>
              <a:t>programmes</a:t>
            </a:r>
            <a:r>
              <a:rPr lang="en-US" dirty="0" smtClean="0"/>
              <a:t> to promote Safety Culture </a:t>
            </a:r>
            <a:endParaRPr lang="en-US" dirty="0"/>
          </a:p>
          <a:p>
            <a:pPr>
              <a:buFont typeface="Wingdings" panose="05000000000000000000" pitchFamily="2" charset="2"/>
              <a:buChar char="q"/>
            </a:pPr>
            <a:r>
              <a:rPr lang="en-US" dirty="0" smtClean="0"/>
              <a:t> Types of training </a:t>
            </a:r>
            <a:r>
              <a:rPr lang="en-US" dirty="0"/>
              <a:t>of </a:t>
            </a:r>
            <a:r>
              <a:rPr lang="en-US" dirty="0" smtClean="0"/>
              <a:t>workers to promote Safety culture</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55</a:t>
            </a:fld>
            <a:endParaRPr lang="en-US" dirty="0"/>
          </a:p>
        </p:txBody>
      </p:sp>
      <p:sp>
        <p:nvSpPr>
          <p:cNvPr id="8" name="TextBox 7"/>
          <p:cNvSpPr txBox="1"/>
          <p:nvPr/>
        </p:nvSpPr>
        <p:spPr>
          <a:xfrm>
            <a:off x="10747898" y="1845734"/>
            <a:ext cx="461665" cy="3945466"/>
          </a:xfrm>
          <a:prstGeom prst="rect">
            <a:avLst/>
          </a:prstGeom>
          <a:solidFill>
            <a:schemeClr val="accent4">
              <a:lumMod val="40000"/>
              <a:lumOff val="60000"/>
            </a:schemeClr>
          </a:solidFill>
        </p:spPr>
        <p:txBody>
          <a:bodyPr vert="eaVert" wrap="square" rtlCol="0">
            <a:spAutoFit/>
          </a:bodyPr>
          <a:lstStyle/>
          <a:p>
            <a:r>
              <a:rPr lang="en-US" dirty="0" smtClean="0"/>
              <a:t>ROLE PLAY</a:t>
            </a:r>
            <a:endParaRPr lang="en-US" dirty="0"/>
          </a:p>
        </p:txBody>
      </p:sp>
    </p:spTree>
    <p:extLst>
      <p:ext uri="{BB962C8B-B14F-4D97-AF65-F5344CB8AC3E}">
        <p14:creationId xmlns:p14="http://schemas.microsoft.com/office/powerpoint/2010/main" val="787998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ctr"/>
            <a:r>
              <a:rPr lang="en-US" dirty="0" smtClean="0"/>
              <a:t>SEC-07</a:t>
            </a:r>
            <a:endParaRPr lang="en-US" dirty="0"/>
          </a:p>
        </p:txBody>
      </p:sp>
      <p:sp>
        <p:nvSpPr>
          <p:cNvPr id="8" name="Text Placeholder 7"/>
          <p:cNvSpPr>
            <a:spLocks noGrp="1"/>
          </p:cNvSpPr>
          <p:nvPr>
            <p:ph type="body" sz="half" idx="2"/>
          </p:nvPr>
        </p:nvSpPr>
        <p:spPr/>
        <p:txBody>
          <a:bodyPr/>
          <a:lstStyle/>
          <a:p>
            <a:r>
              <a:rPr lang="en-US" sz="2800" dirty="0"/>
              <a:t>Types of </a:t>
            </a:r>
            <a:r>
              <a:rPr lang="en-US" sz="2800" dirty="0" smtClean="0"/>
              <a:t>Safety </a:t>
            </a:r>
            <a:r>
              <a:rPr lang="en-US" sz="2800" dirty="0"/>
              <a:t>Culture </a:t>
            </a:r>
            <a:r>
              <a:rPr lang="en-US" sz="2800" dirty="0" err="1"/>
              <a:t>programmes</a:t>
            </a:r>
            <a:r>
              <a:rPr lang="en-US" sz="2800" dirty="0"/>
              <a:t> &lt;Comprehension&gt;</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56</a:t>
            </a:fld>
            <a:endParaRPr lang="en-US" dirty="0"/>
          </a:p>
        </p:txBody>
      </p:sp>
      <p:sp>
        <p:nvSpPr>
          <p:cNvPr id="3" name="Rectangle 2"/>
          <p:cNvSpPr/>
          <p:nvPr/>
        </p:nvSpPr>
        <p:spPr>
          <a:xfrm>
            <a:off x="4418012" y="2298216"/>
            <a:ext cx="7162800" cy="867930"/>
          </a:xfrm>
          <a:prstGeom prst="rect">
            <a:avLst/>
          </a:prstGeom>
        </p:spPr>
        <p:txBody>
          <a:bodyPr wrap="square">
            <a:spAutoFit/>
          </a:bodyPr>
          <a:lstStyle/>
          <a:p>
            <a:pPr marL="91413" lvl="0" indent="-91413" algn="just" defTabSz="914126">
              <a:lnSpc>
                <a:spcPct val="90000"/>
              </a:lnSpc>
              <a:spcBef>
                <a:spcPts val="1200"/>
              </a:spcBef>
              <a:spcAft>
                <a:spcPts val="200"/>
              </a:spcAft>
              <a:buClr>
                <a:srgbClr val="E84C22"/>
              </a:buClr>
              <a:buSzPct val="100000"/>
              <a:buFont typeface="Calibri" panose="020F0502020204030204" pitchFamily="34" charset="0"/>
              <a:buChar char=" "/>
            </a:pPr>
            <a:r>
              <a:rPr lang="en-US" sz="2800" dirty="0" smtClean="0">
                <a:solidFill>
                  <a:prstClr val="black">
                    <a:lumMod val="75000"/>
                    <a:lumOff val="25000"/>
                  </a:prstClr>
                </a:solidFill>
              </a:rPr>
              <a:t>Observe </a:t>
            </a:r>
            <a:r>
              <a:rPr lang="en-US" sz="2800" dirty="0">
                <a:solidFill>
                  <a:prstClr val="black">
                    <a:lumMod val="75000"/>
                    <a:lumOff val="25000"/>
                  </a:prstClr>
                </a:solidFill>
              </a:rPr>
              <a:t>and record changes of the </a:t>
            </a:r>
            <a:r>
              <a:rPr lang="en-US" sz="2800" dirty="0" smtClean="0">
                <a:solidFill>
                  <a:prstClr val="black">
                    <a:lumMod val="75000"/>
                    <a:lumOff val="25000"/>
                  </a:prstClr>
                </a:solidFill>
              </a:rPr>
              <a:t>Safety </a:t>
            </a:r>
            <a:r>
              <a:rPr lang="en-US" sz="2800" dirty="0">
                <a:solidFill>
                  <a:prstClr val="black">
                    <a:lumMod val="75000"/>
                    <a:lumOff val="25000"/>
                  </a:prstClr>
                </a:solidFill>
              </a:rPr>
              <a:t>Culture development in an organization</a:t>
            </a:r>
          </a:p>
        </p:txBody>
      </p:sp>
    </p:spTree>
    <p:extLst>
      <p:ext uri="{BB962C8B-B14F-4D97-AF65-F5344CB8AC3E}">
        <p14:creationId xmlns:p14="http://schemas.microsoft.com/office/powerpoint/2010/main" val="751067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Safety Culture</a:t>
            </a:r>
            <a:endParaRPr lang="en-IN" dirty="0"/>
          </a:p>
        </p:txBody>
      </p:sp>
      <p:sp>
        <p:nvSpPr>
          <p:cNvPr id="3" name="Content Placeholder 2"/>
          <p:cNvSpPr>
            <a:spLocks noGrp="1"/>
          </p:cNvSpPr>
          <p:nvPr>
            <p:ph idx="1"/>
          </p:nvPr>
        </p:nvSpPr>
        <p:spPr/>
        <p:txBody>
          <a:bodyPr/>
          <a:lstStyle/>
          <a:p>
            <a:pPr lvl="1">
              <a:buFont typeface="Wingdings" panose="05000000000000000000" pitchFamily="2" charset="2"/>
              <a:buChar char="q"/>
            </a:pPr>
            <a:r>
              <a:rPr lang="en-US" dirty="0" smtClean="0"/>
              <a:t>  </a:t>
            </a:r>
            <a:r>
              <a:rPr lang="en-US" sz="2000" dirty="0" smtClean="0"/>
              <a:t>Forced</a:t>
            </a:r>
            <a:r>
              <a:rPr lang="en-US" sz="2000" dirty="0"/>
              <a:t>, </a:t>
            </a:r>
            <a:endParaRPr lang="en-US" sz="2000" dirty="0" smtClean="0"/>
          </a:p>
          <a:p>
            <a:pPr lvl="1">
              <a:buFont typeface="Wingdings" panose="05000000000000000000" pitchFamily="2" charset="2"/>
              <a:buChar char="q"/>
            </a:pPr>
            <a:r>
              <a:rPr lang="en-US" sz="2000" dirty="0" smtClean="0"/>
              <a:t>  Protective</a:t>
            </a:r>
            <a:r>
              <a:rPr lang="en-US" sz="2000" dirty="0"/>
              <a:t>, </a:t>
            </a:r>
            <a:endParaRPr lang="en-US" sz="2000" dirty="0" smtClean="0"/>
          </a:p>
          <a:p>
            <a:pPr lvl="1">
              <a:buFont typeface="Wingdings" panose="05000000000000000000" pitchFamily="2" charset="2"/>
              <a:buChar char="q"/>
            </a:pPr>
            <a:r>
              <a:rPr lang="en-US" sz="2000" dirty="0" smtClean="0"/>
              <a:t>  Involved</a:t>
            </a:r>
            <a:r>
              <a:rPr lang="en-US" sz="2000" dirty="0"/>
              <a:t>, </a:t>
            </a:r>
            <a:endParaRPr lang="en-US" sz="2000" dirty="0" smtClean="0"/>
          </a:p>
          <a:p>
            <a:pPr lvl="1">
              <a:buFont typeface="Wingdings" panose="05000000000000000000" pitchFamily="2" charset="2"/>
              <a:buChar char="q"/>
            </a:pPr>
            <a:r>
              <a:rPr lang="en-US" sz="2000" dirty="0"/>
              <a:t> </a:t>
            </a:r>
            <a:r>
              <a:rPr lang="en-US" sz="2000" dirty="0" smtClean="0"/>
              <a:t> Integrated</a:t>
            </a:r>
            <a:r>
              <a:rPr lang="en-US" sz="2000" dirty="0"/>
              <a:t>, </a:t>
            </a:r>
            <a:endParaRPr lang="en-US" sz="2000" dirty="0" smtClean="0"/>
          </a:p>
          <a:p>
            <a:pPr lvl="1">
              <a:buFont typeface="Wingdings" panose="05000000000000000000" pitchFamily="2" charset="2"/>
              <a:buChar char="q"/>
            </a:pPr>
            <a:r>
              <a:rPr lang="en-US" sz="2000" dirty="0"/>
              <a:t> </a:t>
            </a:r>
            <a:r>
              <a:rPr lang="en-US" sz="2000" dirty="0" smtClean="0"/>
              <a:t> Task </a:t>
            </a:r>
            <a:r>
              <a:rPr lang="en-US" sz="2000" dirty="0"/>
              <a:t>force, </a:t>
            </a:r>
            <a:endParaRPr lang="en-US" sz="2000" dirty="0" smtClean="0"/>
          </a:p>
          <a:p>
            <a:pPr lvl="1">
              <a:buFont typeface="Wingdings" panose="05000000000000000000" pitchFamily="2" charset="2"/>
              <a:buChar char="q"/>
            </a:pPr>
            <a:r>
              <a:rPr lang="en-US" sz="2000" dirty="0"/>
              <a:t> </a:t>
            </a:r>
            <a:r>
              <a:rPr lang="en-US" sz="2000" dirty="0" smtClean="0"/>
              <a:t> Reactive</a:t>
            </a:r>
            <a:r>
              <a:rPr lang="en-US" sz="2000" dirty="0"/>
              <a:t>, </a:t>
            </a:r>
            <a:endParaRPr lang="en-US" sz="2000" dirty="0" smtClean="0"/>
          </a:p>
          <a:p>
            <a:pPr lvl="1">
              <a:buFont typeface="Wingdings" panose="05000000000000000000" pitchFamily="2" charset="2"/>
              <a:buChar char="q"/>
            </a:pPr>
            <a:r>
              <a:rPr lang="en-US" sz="2000" dirty="0"/>
              <a:t> </a:t>
            </a:r>
            <a:r>
              <a:rPr lang="en-US" sz="2000" dirty="0" smtClean="0"/>
              <a:t> High </a:t>
            </a:r>
            <a:r>
              <a:rPr lang="en-US" sz="2000" dirty="0"/>
              <a:t>participation, </a:t>
            </a:r>
            <a:endParaRPr lang="en-US" sz="2000" dirty="0" smtClean="0"/>
          </a:p>
          <a:p>
            <a:pPr lvl="1">
              <a:buFont typeface="Wingdings" panose="05000000000000000000" pitchFamily="2" charset="2"/>
              <a:buChar char="q"/>
            </a:pPr>
            <a:r>
              <a:rPr lang="en-US" sz="2000" dirty="0"/>
              <a:t> </a:t>
            </a:r>
            <a:r>
              <a:rPr lang="en-US" sz="2000" dirty="0" smtClean="0"/>
              <a:t> Shop-floor </a:t>
            </a:r>
            <a:r>
              <a:rPr lang="en-US" sz="2000" dirty="0"/>
              <a:t>cultures</a:t>
            </a:r>
            <a:endParaRPr lang="en-IN" sz="2000"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57</a:t>
            </a:fld>
            <a:endParaRPr lang="en-US" dirty="0"/>
          </a:p>
        </p:txBody>
      </p:sp>
    </p:spTree>
    <p:extLst>
      <p:ext uri="{BB962C8B-B14F-4D97-AF65-F5344CB8AC3E}">
        <p14:creationId xmlns:p14="http://schemas.microsoft.com/office/powerpoint/2010/main" val="3165116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782" y="228600"/>
            <a:ext cx="10055781" cy="1450757"/>
          </a:xfrm>
        </p:spPr>
        <p:txBody>
          <a:bodyPr>
            <a:normAutofit/>
          </a:bodyPr>
          <a:lstStyle/>
          <a:p>
            <a:r>
              <a:rPr lang="en-US" dirty="0" smtClean="0"/>
              <a:t>Types </a:t>
            </a:r>
            <a:r>
              <a:rPr lang="en-US" dirty="0"/>
              <a:t>of </a:t>
            </a:r>
            <a:r>
              <a:rPr lang="en-US" dirty="0" smtClean="0"/>
              <a:t>Safety </a:t>
            </a:r>
            <a:r>
              <a:rPr lang="en-US" dirty="0"/>
              <a:t>Culture </a:t>
            </a:r>
            <a:r>
              <a:rPr lang="en-US" dirty="0" smtClean="0"/>
              <a:t>programs</a:t>
            </a:r>
            <a:endParaRPr lang="en-US" dirty="0"/>
          </a:p>
        </p:txBody>
      </p:sp>
      <p:sp>
        <p:nvSpPr>
          <p:cNvPr id="3" name="Content Placeholder 2"/>
          <p:cNvSpPr>
            <a:spLocks noGrp="1"/>
          </p:cNvSpPr>
          <p:nvPr>
            <p:ph idx="1"/>
          </p:nvPr>
        </p:nvSpPr>
        <p:spPr/>
        <p:txBody>
          <a:bodyPr/>
          <a:lstStyle/>
          <a:p>
            <a:r>
              <a:rPr lang="en-US" dirty="0"/>
              <a:t>• Annual ‘Safety </a:t>
            </a:r>
            <a:r>
              <a:rPr lang="en-US" dirty="0" smtClean="0"/>
              <a:t>Culture’ </a:t>
            </a:r>
            <a:r>
              <a:rPr lang="en-US" dirty="0"/>
              <a:t>competition</a:t>
            </a:r>
          </a:p>
          <a:p>
            <a:r>
              <a:rPr lang="en-US" dirty="0"/>
              <a:t>The annual “Safety </a:t>
            </a:r>
            <a:r>
              <a:rPr lang="en-US" dirty="0" smtClean="0"/>
              <a:t>Culture” </a:t>
            </a:r>
            <a:r>
              <a:rPr lang="en-US" dirty="0"/>
              <a:t>competition is a platform for everyone to. </a:t>
            </a:r>
            <a:r>
              <a:rPr lang="en-US" dirty="0" smtClean="0"/>
              <a:t>Workplace </a:t>
            </a:r>
            <a:r>
              <a:rPr lang="en-US" dirty="0"/>
              <a:t>safety programs are designed to identify and eliminate hazards. Develop a safety-themed contest in which each department finds and fixes . One solution is to have a safety contest, with prizes for </a:t>
            </a:r>
            <a:r>
              <a:rPr lang="en-US" dirty="0" smtClean="0"/>
              <a:t>the </a:t>
            </a:r>
            <a:r>
              <a:rPr lang="en-US" dirty="0"/>
              <a:t>permanent attitude change, you must set goals that make a real difference in workplace safety</a:t>
            </a:r>
            <a:r>
              <a:rPr lang="en-US" dirty="0" smtClean="0"/>
              <a:t>. </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58</a:t>
            </a:fld>
            <a:endParaRPr lang="en-US" dirty="0"/>
          </a:p>
        </p:txBody>
      </p:sp>
    </p:spTree>
    <p:extLst>
      <p:ext uri="{BB962C8B-B14F-4D97-AF65-F5344CB8AC3E}">
        <p14:creationId xmlns:p14="http://schemas.microsoft.com/office/powerpoint/2010/main" val="361291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782" y="228600"/>
            <a:ext cx="10055781" cy="1450757"/>
          </a:xfrm>
        </p:spPr>
        <p:txBody>
          <a:bodyPr>
            <a:normAutofit/>
          </a:bodyPr>
          <a:lstStyle/>
          <a:p>
            <a:r>
              <a:rPr lang="en-US" dirty="0" smtClean="0"/>
              <a:t>Types </a:t>
            </a:r>
            <a:r>
              <a:rPr lang="en-US" dirty="0"/>
              <a:t>of </a:t>
            </a:r>
            <a:r>
              <a:rPr lang="en-US" dirty="0" smtClean="0"/>
              <a:t>Safety </a:t>
            </a:r>
            <a:r>
              <a:rPr lang="en-US" dirty="0"/>
              <a:t>Culture </a:t>
            </a:r>
            <a:r>
              <a:rPr lang="en-US" dirty="0" err="1" smtClean="0"/>
              <a:t>programmes</a:t>
            </a:r>
            <a:endParaRPr lang="en-US" dirty="0"/>
          </a:p>
        </p:txBody>
      </p:sp>
      <p:sp>
        <p:nvSpPr>
          <p:cNvPr id="3" name="Content Placeholder 2"/>
          <p:cNvSpPr>
            <a:spLocks noGrp="1"/>
          </p:cNvSpPr>
          <p:nvPr>
            <p:ph idx="1"/>
          </p:nvPr>
        </p:nvSpPr>
        <p:spPr/>
        <p:txBody>
          <a:bodyPr>
            <a:normAutofit/>
          </a:bodyPr>
          <a:lstStyle/>
          <a:p>
            <a:r>
              <a:rPr lang="en-US" dirty="0"/>
              <a:t>• </a:t>
            </a:r>
            <a:r>
              <a:rPr lang="en-US" dirty="0" smtClean="0"/>
              <a:t>Safety Culture </a:t>
            </a:r>
            <a:r>
              <a:rPr lang="en-US" dirty="0"/>
              <a:t>Creative </a:t>
            </a:r>
            <a:r>
              <a:rPr lang="en-US" dirty="0" smtClean="0"/>
              <a:t>Awards</a:t>
            </a:r>
          </a:p>
          <a:p>
            <a:endParaRPr lang="en-US" dirty="0" smtClean="0"/>
          </a:p>
          <a:p>
            <a:r>
              <a:rPr lang="en-US" dirty="0" smtClean="0"/>
              <a:t>The Awards are open to all employees including sub-contractors. Winners of the Awards stand to win cash prizes of up to 1,000. The Awards comprise two categories: Digital Animation and Poster Design. In 2025, a Judges’ Choice Award was added to each category. In addition to a cash prize, all winners will also be presented with certificates at a prize-giving ceremony. Winning teams and individuals may be required to present their entries to the press or media representatives, and their entries may be used in posters, CD-ROMs and other publicity materials. Winners may also be required to convert their animations into other formats or to scale their poster designs to A2 size for the purpose of publicity.</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59</a:t>
            </a:fld>
            <a:endParaRPr lang="en-US" dirty="0"/>
          </a:p>
        </p:txBody>
      </p:sp>
    </p:spTree>
    <p:extLst>
      <p:ext uri="{BB962C8B-B14F-4D97-AF65-F5344CB8AC3E}">
        <p14:creationId xmlns:p14="http://schemas.microsoft.com/office/powerpoint/2010/main" val="91889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Statements</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400" dirty="0" smtClean="0"/>
              <a:t> Identify </a:t>
            </a:r>
            <a:r>
              <a:rPr lang="en-US" sz="2400" dirty="0"/>
              <a:t>the characteristics of a positive </a:t>
            </a:r>
            <a:r>
              <a:rPr lang="en-US" sz="2400" dirty="0" smtClean="0"/>
              <a:t>Safety </a:t>
            </a:r>
            <a:r>
              <a:rPr lang="en-US" sz="2400" dirty="0"/>
              <a:t>Culture in an </a:t>
            </a:r>
            <a:r>
              <a:rPr lang="en-US" sz="2400" dirty="0" err="1"/>
              <a:t>organisation</a:t>
            </a:r>
            <a:endParaRPr lang="en-US" sz="2400" dirty="0"/>
          </a:p>
          <a:p>
            <a:pPr>
              <a:buFont typeface="Wingdings" panose="05000000000000000000" pitchFamily="2" charset="2"/>
              <a:buChar char="q"/>
            </a:pPr>
            <a:r>
              <a:rPr lang="en-US" sz="2400" dirty="0" smtClean="0"/>
              <a:t> Explain </a:t>
            </a:r>
            <a:r>
              <a:rPr lang="en-US" sz="2400" dirty="0"/>
              <a:t>the benefits of promoting a positive </a:t>
            </a:r>
            <a:r>
              <a:rPr lang="en-US" sz="2400" dirty="0" smtClean="0"/>
              <a:t>Safety </a:t>
            </a:r>
            <a:r>
              <a:rPr lang="en-US" sz="2400" dirty="0"/>
              <a:t>Culture in </a:t>
            </a:r>
            <a:r>
              <a:rPr lang="en-US" sz="2400" dirty="0" smtClean="0"/>
              <a:t>an organization </a:t>
            </a:r>
            <a:r>
              <a:rPr lang="en-US" sz="2400" dirty="0"/>
              <a:t>to relevant stakeholders</a:t>
            </a:r>
          </a:p>
          <a:p>
            <a:pPr>
              <a:buFont typeface="Wingdings" panose="05000000000000000000" pitchFamily="2" charset="2"/>
              <a:buChar char="q"/>
            </a:pPr>
            <a:r>
              <a:rPr lang="en-US" sz="2400" dirty="0" smtClean="0"/>
              <a:t> </a:t>
            </a:r>
            <a:r>
              <a:rPr lang="en-US" sz="2400" dirty="0" err="1" smtClean="0"/>
              <a:t>Recognise</a:t>
            </a:r>
            <a:r>
              <a:rPr lang="en-US" sz="2400" dirty="0" smtClean="0"/>
              <a:t> </a:t>
            </a:r>
            <a:r>
              <a:rPr lang="en-US" sz="2400" dirty="0"/>
              <a:t>the potential barriers to </a:t>
            </a:r>
            <a:r>
              <a:rPr lang="en-US" sz="2400" dirty="0" smtClean="0"/>
              <a:t>Safety </a:t>
            </a:r>
            <a:r>
              <a:rPr lang="en-US" sz="2400" dirty="0"/>
              <a:t>Culture development in </a:t>
            </a:r>
            <a:r>
              <a:rPr lang="en-US" sz="2400" dirty="0" smtClean="0"/>
              <a:t>an organization</a:t>
            </a:r>
            <a:endParaRPr lang="en-US" sz="2400" dirty="0"/>
          </a:p>
          <a:p>
            <a:pPr>
              <a:buFont typeface="Wingdings" panose="05000000000000000000" pitchFamily="2" charset="2"/>
              <a:buChar char="q"/>
            </a:pPr>
            <a:r>
              <a:rPr lang="en-US" sz="2400" dirty="0" smtClean="0"/>
              <a:t> Take </a:t>
            </a:r>
            <a:r>
              <a:rPr lang="en-US" sz="2400" dirty="0"/>
              <a:t>steps to promote </a:t>
            </a:r>
            <a:r>
              <a:rPr lang="en-US" sz="2400" dirty="0" smtClean="0"/>
              <a:t>Safety </a:t>
            </a:r>
            <a:r>
              <a:rPr lang="en-US" sz="2400" dirty="0"/>
              <a:t>Culture to relevant stakeholders in </a:t>
            </a:r>
            <a:r>
              <a:rPr lang="en-US" sz="2400" dirty="0" smtClean="0"/>
              <a:t>an organization</a:t>
            </a:r>
            <a:endParaRPr lang="en-US" sz="2400" dirty="0"/>
          </a:p>
          <a:p>
            <a:pPr>
              <a:buFont typeface="Wingdings" panose="05000000000000000000" pitchFamily="2" charset="2"/>
              <a:buChar char="q"/>
            </a:pPr>
            <a:r>
              <a:rPr lang="en-US" sz="2400" dirty="0" smtClean="0"/>
              <a:t> </a:t>
            </a:r>
            <a:r>
              <a:rPr lang="en-US" sz="2400" dirty="0"/>
              <a:t>Observe and record changes of the </a:t>
            </a:r>
            <a:r>
              <a:rPr lang="en-US" sz="2400" dirty="0" smtClean="0"/>
              <a:t>Safety </a:t>
            </a:r>
            <a:r>
              <a:rPr lang="en-US" sz="2400" dirty="0"/>
              <a:t>Culture development in </a:t>
            </a:r>
            <a:r>
              <a:rPr lang="en-US" sz="2400" dirty="0" smtClean="0"/>
              <a:t>an organization</a:t>
            </a:r>
            <a:endParaRPr lang="en-US" sz="2400"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a:t>
            </a:fld>
            <a:endParaRPr lang="en-US" dirty="0"/>
          </a:p>
        </p:txBody>
      </p:sp>
    </p:spTree>
    <p:extLst>
      <p:ext uri="{BB962C8B-B14F-4D97-AF65-F5344CB8AC3E}">
        <p14:creationId xmlns:p14="http://schemas.microsoft.com/office/powerpoint/2010/main" val="689718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782" y="228600"/>
            <a:ext cx="10055781" cy="1450757"/>
          </a:xfrm>
        </p:spPr>
        <p:txBody>
          <a:bodyPr>
            <a:normAutofit/>
          </a:bodyPr>
          <a:lstStyle/>
          <a:p>
            <a:r>
              <a:rPr lang="en-US" dirty="0" smtClean="0"/>
              <a:t>Types </a:t>
            </a:r>
            <a:r>
              <a:rPr lang="en-US" dirty="0"/>
              <a:t>of </a:t>
            </a:r>
            <a:r>
              <a:rPr lang="en-US" dirty="0" smtClean="0"/>
              <a:t>Safety </a:t>
            </a:r>
            <a:r>
              <a:rPr lang="en-US" dirty="0"/>
              <a:t>Culture </a:t>
            </a:r>
            <a:r>
              <a:rPr lang="en-US" dirty="0" smtClean="0"/>
              <a:t>programs</a:t>
            </a:r>
            <a:endParaRPr lang="en-US" dirty="0"/>
          </a:p>
        </p:txBody>
      </p:sp>
      <p:sp>
        <p:nvSpPr>
          <p:cNvPr id="3" name="Content Placeholder 2"/>
          <p:cNvSpPr>
            <a:spLocks noGrp="1"/>
          </p:cNvSpPr>
          <p:nvPr>
            <p:ph idx="1"/>
          </p:nvPr>
        </p:nvSpPr>
        <p:spPr>
          <a:xfrm>
            <a:off x="1293812" y="1845734"/>
            <a:ext cx="9858963" cy="4023360"/>
          </a:xfrm>
        </p:spPr>
        <p:txBody>
          <a:bodyPr>
            <a:normAutofit/>
          </a:bodyPr>
          <a:lstStyle/>
          <a:p>
            <a:pPr>
              <a:buFont typeface="Wingdings" panose="05000000000000000000" pitchFamily="2" charset="2"/>
              <a:buChar char="q"/>
            </a:pPr>
            <a:r>
              <a:rPr lang="en-US" dirty="0" smtClean="0"/>
              <a:t> Strong </a:t>
            </a:r>
            <a:r>
              <a:rPr lang="en-US" dirty="0"/>
              <a:t>leadership commitment, </a:t>
            </a:r>
            <a:endParaRPr lang="en-US" dirty="0" smtClean="0"/>
          </a:p>
          <a:p>
            <a:pPr>
              <a:buFont typeface="Wingdings" panose="05000000000000000000" pitchFamily="2" charset="2"/>
              <a:buChar char="q"/>
            </a:pPr>
            <a:r>
              <a:rPr lang="en-US" dirty="0" smtClean="0"/>
              <a:t> Open </a:t>
            </a:r>
            <a:r>
              <a:rPr lang="en-US" dirty="0"/>
              <a:t>communication about safety concerns, </a:t>
            </a:r>
            <a:endParaRPr lang="en-US" dirty="0" smtClean="0"/>
          </a:p>
          <a:p>
            <a:pPr>
              <a:buFont typeface="Wingdings" panose="05000000000000000000" pitchFamily="2" charset="2"/>
              <a:buChar char="q"/>
            </a:pPr>
            <a:r>
              <a:rPr lang="en-US" dirty="0" smtClean="0"/>
              <a:t> Employee </a:t>
            </a:r>
            <a:r>
              <a:rPr lang="en-US" dirty="0"/>
              <a:t>involvement in safety initiatives, </a:t>
            </a:r>
            <a:endParaRPr lang="en-US" dirty="0" smtClean="0"/>
          </a:p>
          <a:p>
            <a:pPr>
              <a:buFont typeface="Wingdings" panose="05000000000000000000" pitchFamily="2" charset="2"/>
              <a:buChar char="q"/>
            </a:pPr>
            <a:r>
              <a:rPr lang="en-US" dirty="0" smtClean="0"/>
              <a:t> Regular </a:t>
            </a:r>
            <a:r>
              <a:rPr lang="en-US" dirty="0"/>
              <a:t>training and education</a:t>
            </a:r>
            <a:r>
              <a:rPr lang="en-US" dirty="0" smtClean="0"/>
              <a:t>,</a:t>
            </a:r>
          </a:p>
          <a:p>
            <a:pPr>
              <a:buFont typeface="Wingdings" panose="05000000000000000000" pitchFamily="2" charset="2"/>
              <a:buChar char="q"/>
            </a:pPr>
            <a:r>
              <a:rPr lang="en-US" dirty="0" smtClean="0"/>
              <a:t> Continuous </a:t>
            </a:r>
            <a:r>
              <a:rPr lang="en-US" dirty="0"/>
              <a:t>monitoring and improvement of safety practices, </a:t>
            </a:r>
            <a:endParaRPr lang="en-US" dirty="0" smtClean="0"/>
          </a:p>
          <a:p>
            <a:pPr>
              <a:buFont typeface="Wingdings" panose="05000000000000000000" pitchFamily="2" charset="2"/>
              <a:buChar char="q"/>
            </a:pPr>
            <a:r>
              <a:rPr lang="en-US" dirty="0" smtClean="0"/>
              <a:t> Reporting </a:t>
            </a:r>
            <a:r>
              <a:rPr lang="en-US" dirty="0"/>
              <a:t>errors or near misses </a:t>
            </a:r>
            <a:endParaRPr lang="en-US" dirty="0" smtClean="0"/>
          </a:p>
          <a:p>
            <a:pPr>
              <a:buFont typeface="Wingdings" panose="05000000000000000000" pitchFamily="2" charset="2"/>
              <a:buChar char="q"/>
            </a:pPr>
            <a:r>
              <a:rPr lang="en-US" dirty="0" smtClean="0"/>
              <a:t> Develop questioning attitude</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60</a:t>
            </a:fld>
            <a:endParaRPr lang="en-US" dirty="0"/>
          </a:p>
        </p:txBody>
      </p:sp>
    </p:spTree>
    <p:extLst>
      <p:ext uri="{BB962C8B-B14F-4D97-AF65-F5344CB8AC3E}">
        <p14:creationId xmlns:p14="http://schemas.microsoft.com/office/powerpoint/2010/main" val="1022425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782" y="228600"/>
            <a:ext cx="10055781" cy="1450757"/>
          </a:xfrm>
        </p:spPr>
        <p:txBody>
          <a:bodyPr>
            <a:normAutofit/>
          </a:bodyPr>
          <a:lstStyle/>
          <a:p>
            <a:r>
              <a:rPr lang="en-US" dirty="0" smtClean="0"/>
              <a:t>Types </a:t>
            </a:r>
            <a:r>
              <a:rPr lang="en-US" dirty="0"/>
              <a:t>of </a:t>
            </a:r>
            <a:r>
              <a:rPr lang="en-US" dirty="0" smtClean="0"/>
              <a:t>Safety </a:t>
            </a:r>
            <a:r>
              <a:rPr lang="en-US" dirty="0"/>
              <a:t>Culture </a:t>
            </a:r>
            <a:r>
              <a:rPr lang="en-US" dirty="0" smtClean="0"/>
              <a:t>programs</a:t>
            </a:r>
            <a:endParaRPr lang="en-US" dirty="0"/>
          </a:p>
        </p:txBody>
      </p:sp>
      <p:sp>
        <p:nvSpPr>
          <p:cNvPr id="3" name="Content Placeholder 2"/>
          <p:cNvSpPr>
            <a:spLocks noGrp="1"/>
          </p:cNvSpPr>
          <p:nvPr>
            <p:ph idx="1"/>
          </p:nvPr>
        </p:nvSpPr>
        <p:spPr/>
        <p:txBody>
          <a:bodyPr/>
          <a:lstStyle/>
          <a:p>
            <a:r>
              <a:rPr lang="en-US" dirty="0"/>
              <a:t>• </a:t>
            </a:r>
            <a:r>
              <a:rPr lang="en-US" dirty="0" smtClean="0"/>
              <a:t>Safety </a:t>
            </a:r>
            <a:r>
              <a:rPr lang="en-US" dirty="0"/>
              <a:t>Awards</a:t>
            </a:r>
          </a:p>
          <a:p>
            <a:r>
              <a:rPr lang="en-US" dirty="0"/>
              <a:t>The annual </a:t>
            </a:r>
            <a:r>
              <a:rPr lang="en-US" dirty="0" smtClean="0"/>
              <a:t>Safety </a:t>
            </a:r>
            <a:r>
              <a:rPr lang="en-US" dirty="0"/>
              <a:t>Awards celebrates the best in workplace safety and health. It </a:t>
            </a:r>
            <a:r>
              <a:rPr lang="en-US" dirty="0" smtClean="0"/>
              <a:t>recognizes </a:t>
            </a:r>
            <a:r>
              <a:rPr lang="en-US" dirty="0"/>
              <a:t>companies and individuals for their commitment and outstanding performance in </a:t>
            </a:r>
            <a:r>
              <a:rPr lang="en-US" dirty="0" smtClean="0"/>
              <a:t>Safety. </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61</a:t>
            </a:fld>
            <a:endParaRPr lang="en-US" dirty="0"/>
          </a:p>
        </p:txBody>
      </p:sp>
    </p:spTree>
    <p:extLst>
      <p:ext uri="{BB962C8B-B14F-4D97-AF65-F5344CB8AC3E}">
        <p14:creationId xmlns:p14="http://schemas.microsoft.com/office/powerpoint/2010/main" val="2283839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ctr"/>
            <a:r>
              <a:rPr lang="en-US" dirty="0" smtClean="0"/>
              <a:t>SEC-08</a:t>
            </a:r>
            <a:endParaRPr lang="en-US" dirty="0"/>
          </a:p>
        </p:txBody>
      </p:sp>
      <p:sp>
        <p:nvSpPr>
          <p:cNvPr id="7" name="Content Placeholder 6"/>
          <p:cNvSpPr>
            <a:spLocks noGrp="1"/>
          </p:cNvSpPr>
          <p:nvPr>
            <p:ph idx="1"/>
          </p:nvPr>
        </p:nvSpPr>
        <p:spPr>
          <a:xfrm>
            <a:off x="4799350" y="2667000"/>
            <a:ext cx="6781462" cy="3322320"/>
          </a:xfrm>
        </p:spPr>
        <p:txBody>
          <a:bodyPr>
            <a:normAutofit/>
          </a:bodyPr>
          <a:lstStyle/>
          <a:p>
            <a:r>
              <a:rPr lang="en-US" sz="2800" dirty="0"/>
              <a:t>PS5 Observe and record changes of the </a:t>
            </a:r>
            <a:r>
              <a:rPr lang="en-US" sz="2800" dirty="0" smtClean="0"/>
              <a:t>Safety </a:t>
            </a:r>
            <a:r>
              <a:rPr lang="en-US" sz="2800" dirty="0"/>
              <a:t>Culture development in </a:t>
            </a:r>
            <a:r>
              <a:rPr lang="en-US" sz="2800" dirty="0" smtClean="0"/>
              <a:t>an organization</a:t>
            </a:r>
            <a:endParaRPr lang="en-US" sz="2800" dirty="0"/>
          </a:p>
        </p:txBody>
      </p:sp>
      <p:sp>
        <p:nvSpPr>
          <p:cNvPr id="8" name="Text Placeholder 7"/>
          <p:cNvSpPr>
            <a:spLocks noGrp="1"/>
          </p:cNvSpPr>
          <p:nvPr>
            <p:ph type="body" sz="half" idx="2"/>
          </p:nvPr>
        </p:nvSpPr>
        <p:spPr/>
        <p:txBody>
          <a:bodyPr/>
          <a:lstStyle/>
          <a:p>
            <a:r>
              <a:rPr lang="en-US" sz="2800" dirty="0"/>
              <a:t>Records of change of </a:t>
            </a:r>
            <a:r>
              <a:rPr lang="en-US" sz="2800" dirty="0" smtClean="0"/>
              <a:t>Safety </a:t>
            </a:r>
            <a:r>
              <a:rPr lang="en-US" sz="2800" dirty="0"/>
              <a:t>Culture development &lt;Application&gt;</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62</a:t>
            </a:fld>
            <a:endParaRPr lang="en-US" dirty="0"/>
          </a:p>
        </p:txBody>
      </p:sp>
    </p:spTree>
    <p:extLst>
      <p:ext uri="{BB962C8B-B14F-4D97-AF65-F5344CB8AC3E}">
        <p14:creationId xmlns:p14="http://schemas.microsoft.com/office/powerpoint/2010/main" val="3626628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r>
              <a:rPr lang="en-US" dirty="0"/>
              <a:t>• Comparing past and present attitudes and </a:t>
            </a:r>
            <a:r>
              <a:rPr lang="en-US" dirty="0" smtClean="0"/>
              <a:t>behaviors </a:t>
            </a:r>
            <a:r>
              <a:rPr lang="en-US" dirty="0"/>
              <a:t>of workers in relation to </a:t>
            </a:r>
            <a:r>
              <a:rPr lang="en-US" dirty="0" smtClean="0"/>
              <a:t>Safety</a:t>
            </a:r>
            <a:endParaRPr lang="en-US" dirty="0"/>
          </a:p>
          <a:p>
            <a:pPr marL="0" indent="0">
              <a:buNone/>
            </a:pPr>
            <a:r>
              <a:rPr lang="en-US" dirty="0" smtClean="0"/>
              <a:t>Comparing past and present attitudes and behaviors of workers will be measured through planned questionnaire suitable to the specific industry. The typical measurement questionnaire related to accident cases in the organization;</a:t>
            </a:r>
          </a:p>
          <a:p>
            <a:pPr>
              <a:buFont typeface="Wingdings" panose="05000000000000000000" pitchFamily="2" charset="2"/>
              <a:buChar char="q"/>
            </a:pPr>
            <a:r>
              <a:rPr lang="en-US" dirty="0" smtClean="0"/>
              <a:t> What was the past attitude related to Safety </a:t>
            </a:r>
          </a:p>
          <a:p>
            <a:pPr>
              <a:buFont typeface="Wingdings" panose="05000000000000000000" pitchFamily="2" charset="2"/>
              <a:buChar char="q"/>
            </a:pPr>
            <a:r>
              <a:rPr lang="en-US" dirty="0"/>
              <a:t> </a:t>
            </a:r>
            <a:r>
              <a:rPr lang="en-US" dirty="0" smtClean="0"/>
              <a:t>What is the present attitude level</a:t>
            </a:r>
          </a:p>
          <a:p>
            <a:pPr>
              <a:buFont typeface="Wingdings" panose="05000000000000000000" pitchFamily="2" charset="2"/>
              <a:buChar char="q"/>
            </a:pPr>
            <a:r>
              <a:rPr lang="en-US" dirty="0"/>
              <a:t>  </a:t>
            </a:r>
            <a:r>
              <a:rPr lang="en-US" dirty="0" smtClean="0"/>
              <a:t>What was happened earlier and now?</a:t>
            </a:r>
          </a:p>
          <a:p>
            <a:pPr>
              <a:buFont typeface="Wingdings" panose="05000000000000000000" pitchFamily="2" charset="2"/>
              <a:buChar char="q"/>
            </a:pPr>
            <a:r>
              <a:rPr lang="en-US" dirty="0"/>
              <a:t> </a:t>
            </a:r>
            <a:r>
              <a:rPr lang="en-US" dirty="0" smtClean="0"/>
              <a:t>What are the characters are thinking and feeling?</a:t>
            </a:r>
          </a:p>
          <a:p>
            <a:pPr>
              <a:buFont typeface="Wingdings" panose="05000000000000000000" pitchFamily="2" charset="2"/>
              <a:buChar char="q"/>
            </a:pPr>
            <a:r>
              <a:rPr lang="en-US" dirty="0"/>
              <a:t> </a:t>
            </a:r>
            <a:r>
              <a:rPr lang="en-US" dirty="0" smtClean="0"/>
              <a:t>What is the outcome ?</a:t>
            </a:r>
          </a:p>
          <a:p>
            <a:pPr>
              <a:buFont typeface="Wingdings" panose="05000000000000000000" pitchFamily="2" charset="2"/>
              <a:buChar char="q"/>
            </a:pP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63</a:t>
            </a:fld>
            <a:endParaRPr lang="en-US" dirty="0"/>
          </a:p>
        </p:txBody>
      </p:sp>
    </p:spTree>
    <p:extLst>
      <p:ext uri="{BB962C8B-B14F-4D97-AF65-F5344CB8AC3E}">
        <p14:creationId xmlns:p14="http://schemas.microsoft.com/office/powerpoint/2010/main" val="3480838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r>
              <a:rPr lang="en-US" dirty="0"/>
              <a:t>• Supervisor/manager response to </a:t>
            </a:r>
            <a:r>
              <a:rPr lang="en-US" dirty="0" smtClean="0"/>
              <a:t>Safety </a:t>
            </a:r>
            <a:r>
              <a:rPr lang="en-US" dirty="0"/>
              <a:t>concerns raised</a:t>
            </a:r>
          </a:p>
          <a:p>
            <a:r>
              <a:rPr lang="en-US" dirty="0" smtClean="0"/>
              <a:t>Supervisor/manager response to Safety concerns raised should be observed to measure the Safety culture development include;</a:t>
            </a:r>
          </a:p>
          <a:p>
            <a:pPr>
              <a:buFont typeface="Wingdings" panose="05000000000000000000" pitchFamily="2" charset="2"/>
              <a:buChar char="q"/>
            </a:pPr>
            <a:r>
              <a:rPr lang="en-US" dirty="0" smtClean="0"/>
              <a:t> </a:t>
            </a:r>
            <a:r>
              <a:rPr lang="en-US" dirty="0"/>
              <a:t>In what way do senior managers show that they are committed to correct </a:t>
            </a:r>
            <a:r>
              <a:rPr lang="en-US" dirty="0" smtClean="0"/>
              <a:t>significant weaknesses </a:t>
            </a:r>
            <a:r>
              <a:rPr lang="en-US" dirty="0"/>
              <a:t>or vulnerabilities?</a:t>
            </a:r>
          </a:p>
          <a:p>
            <a:pPr>
              <a:buFont typeface="Wingdings" panose="05000000000000000000" pitchFamily="2" charset="2"/>
              <a:buChar char="q"/>
            </a:pPr>
            <a:r>
              <a:rPr lang="en-US" dirty="0" smtClean="0"/>
              <a:t> </a:t>
            </a:r>
            <a:r>
              <a:rPr lang="en-US" dirty="0"/>
              <a:t>What action do middle-level managers and supervisors take after they learn </a:t>
            </a:r>
            <a:r>
              <a:rPr lang="en-US" dirty="0" smtClean="0"/>
              <a:t>of deviations </a:t>
            </a:r>
            <a:r>
              <a:rPr lang="en-US" dirty="0"/>
              <a:t>and non-compliance situations?</a:t>
            </a:r>
          </a:p>
          <a:p>
            <a:pPr>
              <a:buFont typeface="Wingdings" panose="05000000000000000000" pitchFamily="2" charset="2"/>
              <a:buChar char="q"/>
            </a:pPr>
            <a:r>
              <a:rPr lang="en-US" dirty="0" smtClean="0"/>
              <a:t> </a:t>
            </a:r>
            <a:r>
              <a:rPr lang="en-US" dirty="0"/>
              <a:t>How do middle-level managers and supervisors react to negative remarks </a:t>
            </a:r>
            <a:r>
              <a:rPr lang="en-US" dirty="0" smtClean="0"/>
              <a:t>about safety-conscious </a:t>
            </a:r>
            <a:r>
              <a:rPr lang="en-US" dirty="0" err="1"/>
              <a:t>behaviour</a:t>
            </a:r>
            <a:r>
              <a:rPr lang="en-US" dirty="0"/>
              <a:t>, when middle-level managers and supervisors hear them </a:t>
            </a:r>
            <a:r>
              <a:rPr lang="en-US" dirty="0" smtClean="0"/>
              <a:t>or when </a:t>
            </a:r>
            <a:r>
              <a:rPr lang="en-US" dirty="0"/>
              <a:t>they are pointed out to them?</a:t>
            </a:r>
          </a:p>
          <a:p>
            <a:pPr marL="0" indent="0">
              <a:buNone/>
            </a:pP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64</a:t>
            </a:fld>
            <a:endParaRPr lang="en-US" dirty="0"/>
          </a:p>
        </p:txBody>
      </p:sp>
    </p:spTree>
    <p:extLst>
      <p:ext uri="{BB962C8B-B14F-4D97-AF65-F5344CB8AC3E}">
        <p14:creationId xmlns:p14="http://schemas.microsoft.com/office/powerpoint/2010/main" val="4188541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r>
              <a:rPr lang="en-US" dirty="0"/>
              <a:t>• Degree of open dialogue between workers, supervisors and managers on </a:t>
            </a:r>
            <a:r>
              <a:rPr lang="en-US" dirty="0" smtClean="0"/>
              <a:t>Safety </a:t>
            </a:r>
            <a:r>
              <a:rPr lang="en-US" dirty="0"/>
              <a:t>concerns</a:t>
            </a:r>
          </a:p>
          <a:p>
            <a:pPr marL="0" indent="0">
              <a:buNone/>
            </a:pPr>
            <a:r>
              <a:rPr lang="en-US" dirty="0" smtClean="0"/>
              <a:t>The openness of dialogue among worker, supervisor and manager could be observed as;</a:t>
            </a:r>
          </a:p>
          <a:p>
            <a:pPr>
              <a:buFont typeface="Wingdings" panose="05000000000000000000" pitchFamily="2" charset="2"/>
              <a:buChar char="q"/>
            </a:pPr>
            <a:r>
              <a:rPr lang="en-US" dirty="0" smtClean="0"/>
              <a:t>How </a:t>
            </a:r>
            <a:r>
              <a:rPr lang="en-US" dirty="0"/>
              <a:t>skilled are managers in responding to questions in an open and honest manner?</a:t>
            </a:r>
          </a:p>
          <a:p>
            <a:pPr>
              <a:buFont typeface="Wingdings" panose="05000000000000000000" pitchFamily="2" charset="2"/>
              <a:buChar char="q"/>
            </a:pPr>
            <a:r>
              <a:rPr lang="en-US" dirty="0" smtClean="0"/>
              <a:t>How </a:t>
            </a:r>
            <a:r>
              <a:rPr lang="en-US" dirty="0"/>
              <a:t>well are managers prepared to facilitate open forum meetings to explain </a:t>
            </a:r>
            <a:r>
              <a:rPr lang="en-US" dirty="0" smtClean="0"/>
              <a:t>the context </a:t>
            </a:r>
            <a:r>
              <a:rPr lang="en-US" dirty="0"/>
              <a:t>for issues and decisions on safety-sensitive matters, and to address </a:t>
            </a:r>
            <a:r>
              <a:rPr lang="en-US" dirty="0" smtClean="0"/>
              <a:t>potential blockages </a:t>
            </a:r>
            <a:r>
              <a:rPr lang="en-US" dirty="0"/>
              <a:t>of communication?</a:t>
            </a:r>
          </a:p>
          <a:p>
            <a:pPr>
              <a:buFont typeface="Wingdings" panose="05000000000000000000" pitchFamily="2" charset="2"/>
              <a:buChar char="q"/>
            </a:pPr>
            <a:r>
              <a:rPr lang="en-US" dirty="0" smtClean="0"/>
              <a:t>How </a:t>
            </a:r>
            <a:r>
              <a:rPr lang="en-US" dirty="0"/>
              <a:t>well do managers encourage </a:t>
            </a:r>
            <a:r>
              <a:rPr lang="en-US" dirty="0" smtClean="0"/>
              <a:t>workers, supervisors to </a:t>
            </a:r>
            <a:r>
              <a:rPr lang="en-US" dirty="0"/>
              <a:t>deliver ideas </a:t>
            </a:r>
            <a:r>
              <a:rPr lang="en-US" dirty="0" smtClean="0"/>
              <a:t>for improvement</a:t>
            </a:r>
            <a:r>
              <a:rPr lang="en-US" dirty="0"/>
              <a:t>? How do managers act on the improvement proposals?</a:t>
            </a:r>
          </a:p>
          <a:p>
            <a:pPr marL="0" indent="0">
              <a:buNone/>
            </a:pP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65</a:t>
            </a:fld>
            <a:endParaRPr lang="en-US" dirty="0"/>
          </a:p>
        </p:txBody>
      </p:sp>
    </p:spTree>
    <p:extLst>
      <p:ext uri="{BB962C8B-B14F-4D97-AF65-F5344CB8AC3E}">
        <p14:creationId xmlns:p14="http://schemas.microsoft.com/office/powerpoint/2010/main" val="1013372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a:xfrm>
            <a:off x="1096994" y="1845734"/>
            <a:ext cx="10055781" cy="4478866"/>
          </a:xfrm>
        </p:spPr>
        <p:txBody>
          <a:bodyPr>
            <a:normAutofit/>
          </a:bodyPr>
          <a:lstStyle/>
          <a:p>
            <a:r>
              <a:rPr lang="en-US" dirty="0"/>
              <a:t>• Level of involvement and support by management for </a:t>
            </a:r>
            <a:r>
              <a:rPr lang="en-US" dirty="0" smtClean="0"/>
              <a:t>Safety</a:t>
            </a:r>
            <a:endParaRPr lang="en-US" dirty="0"/>
          </a:p>
          <a:p>
            <a:pPr marL="0" indent="0">
              <a:buNone/>
            </a:pPr>
            <a:r>
              <a:rPr lang="en-US" dirty="0" smtClean="0"/>
              <a:t>1. Board </a:t>
            </a:r>
            <a:r>
              <a:rPr lang="en-US" dirty="0"/>
              <a:t>Meeting Records, </a:t>
            </a:r>
            <a:endParaRPr lang="en-US" dirty="0" smtClean="0"/>
          </a:p>
          <a:p>
            <a:pPr>
              <a:buFont typeface="Wingdings" panose="05000000000000000000" pitchFamily="2" charset="2"/>
              <a:buChar char="q"/>
            </a:pPr>
            <a:r>
              <a:rPr lang="en-US" dirty="0" smtClean="0"/>
              <a:t> </a:t>
            </a:r>
            <a:r>
              <a:rPr lang="en-US" dirty="0"/>
              <a:t>Is the safety director or a senior representative from </a:t>
            </a:r>
            <a:r>
              <a:rPr lang="en-US" dirty="0" smtClean="0"/>
              <a:t>Safety </a:t>
            </a:r>
            <a:r>
              <a:rPr lang="en-US" dirty="0"/>
              <a:t>department required to attend the board meetings?</a:t>
            </a:r>
          </a:p>
          <a:p>
            <a:pPr>
              <a:buFont typeface="Wingdings" panose="05000000000000000000" pitchFamily="2" charset="2"/>
              <a:buChar char="q"/>
            </a:pPr>
            <a:r>
              <a:rPr lang="en-US" dirty="0" smtClean="0"/>
              <a:t> </a:t>
            </a:r>
            <a:r>
              <a:rPr lang="en-US" dirty="0"/>
              <a:t>Is </a:t>
            </a:r>
            <a:r>
              <a:rPr lang="en-US" dirty="0" smtClean="0"/>
              <a:t>Safety </a:t>
            </a:r>
            <a:r>
              <a:rPr lang="en-US" dirty="0"/>
              <a:t>reviewed as a recurrent agenda item in boarding meetings</a:t>
            </a:r>
            <a:r>
              <a:rPr lang="en-US" dirty="0" smtClean="0"/>
              <a:t>?</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66</a:t>
            </a:fld>
            <a:endParaRPr lang="en-US" dirty="0"/>
          </a:p>
        </p:txBody>
      </p:sp>
    </p:spTree>
    <p:extLst>
      <p:ext uri="{BB962C8B-B14F-4D97-AF65-F5344CB8AC3E}">
        <p14:creationId xmlns:p14="http://schemas.microsoft.com/office/powerpoint/2010/main" val="66073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O</a:t>
            </a:r>
            <a:r>
              <a:rPr lang="en-US" sz="3600" dirty="0" smtClean="0"/>
              <a:t>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a:xfrm>
            <a:off x="1096994" y="1845734"/>
            <a:ext cx="10055781" cy="4478866"/>
          </a:xfrm>
        </p:spPr>
        <p:txBody>
          <a:bodyPr>
            <a:normAutofit/>
          </a:bodyPr>
          <a:lstStyle/>
          <a:p>
            <a:r>
              <a:rPr lang="en-US" dirty="0"/>
              <a:t>• Level of involvement and support by management for </a:t>
            </a:r>
            <a:r>
              <a:rPr lang="en-US" dirty="0" smtClean="0"/>
              <a:t>Safety</a:t>
            </a:r>
            <a:endParaRPr lang="en-US" dirty="0"/>
          </a:p>
          <a:p>
            <a:pPr marL="0" indent="0">
              <a:buNone/>
            </a:pPr>
            <a:r>
              <a:rPr lang="en-US" dirty="0"/>
              <a:t>2. Department Meeting Records, e.g. Meeting Minutes, Attendance Sheet, etc.</a:t>
            </a:r>
          </a:p>
          <a:p>
            <a:pPr>
              <a:buFont typeface="Wingdings" panose="05000000000000000000" pitchFamily="2" charset="2"/>
              <a:buChar char="q"/>
            </a:pPr>
            <a:r>
              <a:rPr lang="en-US" dirty="0"/>
              <a:t> Does senior management participate in the meetings regularly?</a:t>
            </a:r>
          </a:p>
          <a:p>
            <a:pPr>
              <a:buFont typeface="Wingdings" panose="05000000000000000000" pitchFamily="2" charset="2"/>
              <a:buChar char="q"/>
            </a:pPr>
            <a:r>
              <a:rPr lang="en-US" dirty="0"/>
              <a:t> Is </a:t>
            </a:r>
            <a:r>
              <a:rPr lang="en-US" dirty="0" smtClean="0"/>
              <a:t>Safety </a:t>
            </a:r>
            <a:r>
              <a:rPr lang="en-US" dirty="0"/>
              <a:t>reviewed as a recurrent agenda item?</a:t>
            </a:r>
          </a:p>
          <a:p>
            <a:pPr>
              <a:buFont typeface="Wingdings" panose="05000000000000000000" pitchFamily="2" charset="2"/>
              <a:buChar char="q"/>
            </a:pPr>
            <a:r>
              <a:rPr lang="en-US" dirty="0"/>
              <a:t>Are the meetings conducted on a regular basis? </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67</a:t>
            </a:fld>
            <a:endParaRPr lang="en-US" dirty="0"/>
          </a:p>
        </p:txBody>
      </p:sp>
    </p:spTree>
    <p:extLst>
      <p:ext uri="{BB962C8B-B14F-4D97-AF65-F5344CB8AC3E}">
        <p14:creationId xmlns:p14="http://schemas.microsoft.com/office/powerpoint/2010/main" val="113729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a:xfrm>
            <a:off x="1130314" y="1862360"/>
            <a:ext cx="10055781" cy="4478866"/>
          </a:xfrm>
        </p:spPr>
        <p:txBody>
          <a:bodyPr>
            <a:normAutofit/>
          </a:bodyPr>
          <a:lstStyle/>
          <a:p>
            <a:r>
              <a:rPr lang="en-US" dirty="0"/>
              <a:t>• Level of involvement and support by management for </a:t>
            </a:r>
            <a:r>
              <a:rPr lang="en-US" dirty="0" smtClean="0"/>
              <a:t>Safety</a:t>
            </a:r>
            <a:endParaRPr lang="en-US" dirty="0"/>
          </a:p>
          <a:p>
            <a:pPr marL="0" indent="0">
              <a:buNone/>
            </a:pPr>
            <a:r>
              <a:rPr lang="en-US" dirty="0"/>
              <a:t>3. </a:t>
            </a:r>
            <a:r>
              <a:rPr lang="en-US" dirty="0" smtClean="0"/>
              <a:t>Safety </a:t>
            </a:r>
            <a:r>
              <a:rPr lang="en-US" dirty="0"/>
              <a:t>Committee Meeting Records, e.g. Meeting Minutes, Attendance Sheet, etc.</a:t>
            </a:r>
          </a:p>
          <a:p>
            <a:pPr>
              <a:buFont typeface="Wingdings" panose="05000000000000000000" pitchFamily="2" charset="2"/>
              <a:buChar char="q"/>
            </a:pPr>
            <a:r>
              <a:rPr lang="en-US" dirty="0"/>
              <a:t>Does the CEO participate in </a:t>
            </a:r>
            <a:r>
              <a:rPr lang="en-US" dirty="0" smtClean="0"/>
              <a:t>Safety </a:t>
            </a:r>
            <a:r>
              <a:rPr lang="en-US" dirty="0"/>
              <a:t>meetings occasionally?</a:t>
            </a:r>
          </a:p>
          <a:p>
            <a:pPr>
              <a:buFont typeface="Wingdings" panose="05000000000000000000" pitchFamily="2" charset="2"/>
              <a:buChar char="q"/>
            </a:pPr>
            <a:r>
              <a:rPr lang="en-US" dirty="0"/>
              <a:t>Are representatives from all job levels involved in the meetings?</a:t>
            </a:r>
          </a:p>
          <a:p>
            <a:pPr>
              <a:buFont typeface="Wingdings" panose="05000000000000000000" pitchFamily="2" charset="2"/>
              <a:buChar char="q"/>
            </a:pPr>
            <a:r>
              <a:rPr lang="en-US" dirty="0"/>
              <a:t>Are the meetings conducted on a regular basis?</a:t>
            </a:r>
          </a:p>
          <a:p>
            <a:pPr>
              <a:buFont typeface="Wingdings" panose="05000000000000000000" pitchFamily="2" charset="2"/>
              <a:buChar char="q"/>
            </a:pPr>
            <a:r>
              <a:rPr lang="en-US" dirty="0"/>
              <a:t>Are </a:t>
            </a:r>
            <a:r>
              <a:rPr lang="en-US" dirty="0" smtClean="0"/>
              <a:t>Safety </a:t>
            </a:r>
            <a:r>
              <a:rPr lang="en-US" dirty="0"/>
              <a:t>concerns discussed comprehensively?</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68</a:t>
            </a:fld>
            <a:endParaRPr lang="en-US" dirty="0"/>
          </a:p>
        </p:txBody>
      </p:sp>
    </p:spTree>
    <p:extLst>
      <p:ext uri="{BB962C8B-B14F-4D97-AF65-F5344CB8AC3E}">
        <p14:creationId xmlns:p14="http://schemas.microsoft.com/office/powerpoint/2010/main" val="3320165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r>
              <a:rPr lang="en-US" dirty="0"/>
              <a:t>• Participation by workers in </a:t>
            </a:r>
            <a:r>
              <a:rPr lang="en-US" dirty="0" smtClean="0"/>
              <a:t>Safety </a:t>
            </a:r>
            <a:r>
              <a:rPr lang="en-US" dirty="0"/>
              <a:t>culture promotion activities</a:t>
            </a:r>
          </a:p>
          <a:p>
            <a:pPr marL="0" indent="0">
              <a:buNone/>
            </a:pPr>
            <a:r>
              <a:rPr lang="en-US" dirty="0" smtClean="0"/>
              <a:t>Worker participation in Safety Culture development is most important and these could be observed through;</a:t>
            </a:r>
          </a:p>
          <a:p>
            <a:pPr>
              <a:buFont typeface="Wingdings" panose="05000000000000000000" pitchFamily="2" charset="2"/>
              <a:buChar char="q"/>
            </a:pPr>
            <a:r>
              <a:rPr lang="en-US" dirty="0"/>
              <a:t> P</a:t>
            </a:r>
            <a:r>
              <a:rPr lang="en-US" dirty="0" smtClean="0"/>
              <a:t>ercentage of worker participation in Safety meetings</a:t>
            </a:r>
          </a:p>
          <a:p>
            <a:pPr>
              <a:buFont typeface="Wingdings" panose="05000000000000000000" pitchFamily="2" charset="2"/>
              <a:buChar char="q"/>
            </a:pPr>
            <a:r>
              <a:rPr lang="en-US" dirty="0"/>
              <a:t> </a:t>
            </a:r>
            <a:r>
              <a:rPr lang="en-US" dirty="0" smtClean="0"/>
              <a:t>Is there any worker participate in hazard identification program?</a:t>
            </a:r>
          </a:p>
          <a:p>
            <a:pPr>
              <a:buFont typeface="Wingdings" panose="05000000000000000000" pitchFamily="2" charset="2"/>
              <a:buChar char="q"/>
            </a:pPr>
            <a:r>
              <a:rPr lang="en-US" dirty="0"/>
              <a:t> </a:t>
            </a:r>
            <a:r>
              <a:rPr lang="en-US" dirty="0" smtClean="0"/>
              <a:t>Is there adequate number of workers involved in Safety culture program?</a:t>
            </a:r>
          </a:p>
          <a:p>
            <a:pPr>
              <a:buFont typeface="Wingdings" panose="05000000000000000000" pitchFamily="2" charset="2"/>
              <a:buChar char="q"/>
            </a:pPr>
            <a:r>
              <a:rPr lang="en-US" dirty="0"/>
              <a:t> </a:t>
            </a:r>
            <a:r>
              <a:rPr lang="en-US" dirty="0" smtClean="0"/>
              <a:t>Are the suggestions and feedback given by the workers considered for action by management?</a:t>
            </a:r>
          </a:p>
          <a:p>
            <a:pPr>
              <a:buFont typeface="Wingdings" panose="05000000000000000000" pitchFamily="2" charset="2"/>
              <a:buChar char="q"/>
            </a:pPr>
            <a:r>
              <a:rPr lang="en-US" dirty="0"/>
              <a:t> </a:t>
            </a:r>
            <a:r>
              <a:rPr lang="en-US" dirty="0" smtClean="0"/>
              <a:t>Are those workers awarded /rewarded for best performances in Safety?</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69</a:t>
            </a:fld>
            <a:endParaRPr lang="en-US" dirty="0"/>
          </a:p>
        </p:txBody>
      </p:sp>
    </p:spTree>
    <p:extLst>
      <p:ext uri="{BB962C8B-B14F-4D97-AF65-F5344CB8AC3E}">
        <p14:creationId xmlns:p14="http://schemas.microsoft.com/office/powerpoint/2010/main" val="2917207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Achievable </a:t>
            </a:r>
            <a:r>
              <a:rPr lang="en-US" dirty="0"/>
              <a:t>Knowledge</a:t>
            </a:r>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Attributes </a:t>
            </a:r>
            <a:r>
              <a:rPr lang="en-US" dirty="0"/>
              <a:t>of a </a:t>
            </a:r>
            <a:r>
              <a:rPr lang="en-US" dirty="0" smtClean="0"/>
              <a:t>Safety Culture </a:t>
            </a:r>
            <a:r>
              <a:rPr lang="en-US" dirty="0"/>
              <a:t>Model &lt;Comprehension&gt;</a:t>
            </a:r>
          </a:p>
          <a:p>
            <a:pPr>
              <a:buFont typeface="Wingdings" panose="05000000000000000000" pitchFamily="2" charset="2"/>
              <a:buChar char="q"/>
            </a:pPr>
            <a:r>
              <a:rPr lang="en-US" dirty="0" smtClean="0"/>
              <a:t> Culture </a:t>
            </a:r>
            <a:r>
              <a:rPr lang="en-US" dirty="0"/>
              <a:t>Maturity Level &lt;Comprehension&gt;</a:t>
            </a:r>
          </a:p>
          <a:p>
            <a:pPr>
              <a:buFont typeface="Wingdings" panose="05000000000000000000" pitchFamily="2" charset="2"/>
              <a:buChar char="q"/>
            </a:pPr>
            <a:r>
              <a:rPr lang="en-US" dirty="0" smtClean="0"/>
              <a:t> </a:t>
            </a:r>
            <a:r>
              <a:rPr lang="en-US" dirty="0"/>
              <a:t>Characteristics of a positive </a:t>
            </a:r>
            <a:r>
              <a:rPr lang="en-US" dirty="0" smtClean="0"/>
              <a:t>Safety </a:t>
            </a:r>
            <a:r>
              <a:rPr lang="en-US" dirty="0"/>
              <a:t>Culture &lt;Comprehension&gt;</a:t>
            </a:r>
          </a:p>
          <a:p>
            <a:pPr>
              <a:buFont typeface="Wingdings" panose="05000000000000000000" pitchFamily="2" charset="2"/>
              <a:buChar char="q"/>
            </a:pPr>
            <a:r>
              <a:rPr lang="en-US" dirty="0" smtClean="0"/>
              <a:t> </a:t>
            </a:r>
            <a:r>
              <a:rPr lang="en-US" dirty="0"/>
              <a:t>Benefits of promoting a positive </a:t>
            </a:r>
            <a:r>
              <a:rPr lang="en-US" dirty="0" smtClean="0"/>
              <a:t>Safety </a:t>
            </a:r>
            <a:r>
              <a:rPr lang="en-US" dirty="0"/>
              <a:t>Culture &lt;Comprehension&gt;</a:t>
            </a:r>
          </a:p>
          <a:p>
            <a:pPr>
              <a:buFont typeface="Wingdings" panose="05000000000000000000" pitchFamily="2" charset="2"/>
              <a:buChar char="q"/>
            </a:pPr>
            <a:r>
              <a:rPr lang="en-US" dirty="0"/>
              <a:t> </a:t>
            </a:r>
            <a:r>
              <a:rPr lang="en-US" dirty="0" smtClean="0"/>
              <a:t>Potential </a:t>
            </a:r>
            <a:r>
              <a:rPr lang="en-US" dirty="0"/>
              <a:t>barriers to </a:t>
            </a:r>
            <a:r>
              <a:rPr lang="en-US" dirty="0" smtClean="0"/>
              <a:t>Safety </a:t>
            </a:r>
            <a:r>
              <a:rPr lang="en-US" dirty="0"/>
              <a:t>Culture development &lt;Comprehension&gt;</a:t>
            </a:r>
          </a:p>
          <a:p>
            <a:pPr>
              <a:buFont typeface="Wingdings" panose="05000000000000000000" pitchFamily="2" charset="2"/>
              <a:buChar char="q"/>
            </a:pPr>
            <a:r>
              <a:rPr lang="en-US" dirty="0" smtClean="0"/>
              <a:t> </a:t>
            </a:r>
            <a:r>
              <a:rPr lang="en-US" dirty="0"/>
              <a:t>Steps to promote </a:t>
            </a:r>
            <a:r>
              <a:rPr lang="en-US" dirty="0" smtClean="0"/>
              <a:t>Safety </a:t>
            </a:r>
            <a:r>
              <a:rPr lang="en-US" dirty="0"/>
              <a:t>Culture &lt;Application&gt;</a:t>
            </a:r>
          </a:p>
          <a:p>
            <a:pPr>
              <a:buFont typeface="Wingdings" panose="05000000000000000000" pitchFamily="2" charset="2"/>
              <a:buChar char="q"/>
            </a:pPr>
            <a:r>
              <a:rPr lang="en-US" dirty="0" smtClean="0"/>
              <a:t> </a:t>
            </a:r>
            <a:r>
              <a:rPr lang="en-US" dirty="0"/>
              <a:t>Types of </a:t>
            </a:r>
            <a:r>
              <a:rPr lang="en-US" dirty="0" smtClean="0"/>
              <a:t>Safety </a:t>
            </a:r>
            <a:r>
              <a:rPr lang="en-US" dirty="0"/>
              <a:t>Culture programmes &lt;Comprehension&gt;</a:t>
            </a:r>
          </a:p>
          <a:p>
            <a:pPr>
              <a:buFont typeface="Wingdings" panose="05000000000000000000" pitchFamily="2" charset="2"/>
              <a:buChar char="q"/>
            </a:pPr>
            <a:r>
              <a:rPr lang="en-US" dirty="0" smtClean="0"/>
              <a:t>Records </a:t>
            </a:r>
            <a:r>
              <a:rPr lang="en-US" dirty="0"/>
              <a:t>of change of </a:t>
            </a:r>
            <a:r>
              <a:rPr lang="en-US" dirty="0" smtClean="0"/>
              <a:t>Safety </a:t>
            </a:r>
            <a:r>
              <a:rPr lang="en-US" dirty="0"/>
              <a:t>Culture development &lt;Application&gt;</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a:t>
            </a:fld>
            <a:endParaRPr lang="en-US" dirty="0"/>
          </a:p>
        </p:txBody>
      </p:sp>
    </p:spTree>
    <p:extLst>
      <p:ext uri="{BB962C8B-B14F-4D97-AF65-F5344CB8AC3E}">
        <p14:creationId xmlns:p14="http://schemas.microsoft.com/office/powerpoint/2010/main" val="3419042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r>
              <a:rPr lang="en-US" dirty="0"/>
              <a:t>• Frequency of </a:t>
            </a:r>
            <a:r>
              <a:rPr lang="en-US" dirty="0" smtClean="0"/>
              <a:t>Safety </a:t>
            </a:r>
            <a:r>
              <a:rPr lang="en-US" dirty="0"/>
              <a:t>training</a:t>
            </a:r>
          </a:p>
          <a:p>
            <a:pPr marL="0" indent="0">
              <a:buNone/>
            </a:pPr>
            <a:r>
              <a:rPr lang="en-US" dirty="0" smtClean="0"/>
              <a:t>Frequency of Safety training contribute major breakthrough in Safety culture development and these could be observed through;</a:t>
            </a:r>
          </a:p>
          <a:p>
            <a:pPr>
              <a:buFont typeface="Wingdings" panose="05000000000000000000" pitchFamily="2" charset="2"/>
              <a:buChar char="q"/>
            </a:pPr>
            <a:r>
              <a:rPr lang="en-US" dirty="0"/>
              <a:t> </a:t>
            </a:r>
            <a:r>
              <a:rPr lang="en-US" dirty="0" smtClean="0"/>
              <a:t>Frequency of regular induction training</a:t>
            </a:r>
          </a:p>
          <a:p>
            <a:pPr>
              <a:buFont typeface="Wingdings" panose="05000000000000000000" pitchFamily="2" charset="2"/>
              <a:buChar char="q"/>
            </a:pPr>
            <a:r>
              <a:rPr lang="en-US" dirty="0"/>
              <a:t> </a:t>
            </a:r>
            <a:r>
              <a:rPr lang="en-US" dirty="0" smtClean="0"/>
              <a:t>Frequency of specialized training for hazardous works</a:t>
            </a:r>
          </a:p>
          <a:p>
            <a:pPr>
              <a:buFont typeface="Wingdings" panose="05000000000000000000" pitchFamily="2" charset="2"/>
              <a:buChar char="q"/>
            </a:pPr>
            <a:r>
              <a:rPr lang="en-US" dirty="0"/>
              <a:t> </a:t>
            </a:r>
            <a:r>
              <a:rPr lang="en-US" dirty="0" smtClean="0"/>
              <a:t>Frequency of practical training for high risk activities</a:t>
            </a:r>
          </a:p>
          <a:p>
            <a:pPr>
              <a:buFont typeface="Wingdings" panose="05000000000000000000" pitchFamily="2" charset="2"/>
              <a:buChar char="q"/>
            </a:pPr>
            <a:r>
              <a:rPr lang="en-US" dirty="0"/>
              <a:t> </a:t>
            </a:r>
            <a:r>
              <a:rPr lang="en-US" dirty="0" smtClean="0"/>
              <a:t>Frequency of re-training</a:t>
            </a:r>
          </a:p>
          <a:p>
            <a:pPr>
              <a:buFont typeface="Wingdings" panose="05000000000000000000" pitchFamily="2" charset="2"/>
              <a:buChar char="q"/>
            </a:pPr>
            <a:r>
              <a:rPr lang="en-US" dirty="0"/>
              <a:t> </a:t>
            </a:r>
            <a:r>
              <a:rPr lang="en-US" dirty="0" smtClean="0"/>
              <a:t>Frequency of emergency drill and training</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70</a:t>
            </a:fld>
            <a:endParaRPr lang="en-US" dirty="0"/>
          </a:p>
        </p:txBody>
      </p:sp>
    </p:spTree>
    <p:extLst>
      <p:ext uri="{BB962C8B-B14F-4D97-AF65-F5344CB8AC3E}">
        <p14:creationId xmlns:p14="http://schemas.microsoft.com/office/powerpoint/2010/main" val="3752293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r>
              <a:rPr lang="en-US" dirty="0"/>
              <a:t>• Teamwork within units and across functions</a:t>
            </a:r>
          </a:p>
          <a:p>
            <a:pPr marL="0" indent="0">
              <a:buNone/>
            </a:pPr>
            <a:r>
              <a:rPr lang="en-US" dirty="0" smtClean="0"/>
              <a:t>Teamwork within units and across functions will be observed as;</a:t>
            </a:r>
          </a:p>
          <a:p>
            <a:pPr>
              <a:buFont typeface="Wingdings" panose="05000000000000000000" pitchFamily="2" charset="2"/>
              <a:buChar char="q"/>
            </a:pPr>
            <a:r>
              <a:rPr lang="en-US" dirty="0" smtClean="0"/>
              <a:t>Is There any </a:t>
            </a:r>
            <a:r>
              <a:rPr lang="en-US" dirty="0"/>
              <a:t>cross-functional and interdisciplinary cooperation </a:t>
            </a:r>
            <a:r>
              <a:rPr lang="en-US" dirty="0" smtClean="0"/>
              <a:t>and teamwork exist?</a:t>
            </a:r>
          </a:p>
          <a:p>
            <a:pPr>
              <a:buFont typeface="Wingdings" panose="05000000000000000000" pitchFamily="2" charset="2"/>
              <a:buChar char="q"/>
            </a:pPr>
            <a:r>
              <a:rPr lang="en-US" dirty="0" smtClean="0"/>
              <a:t>What kinds of opportunities are provided, e.g. workplace forums to discuss issues of mutual </a:t>
            </a:r>
            <a:r>
              <a:rPr lang="en-US" dirty="0"/>
              <a:t>interest between operations and maintenance staff?</a:t>
            </a:r>
          </a:p>
          <a:p>
            <a:pPr>
              <a:buFont typeface="Wingdings" panose="05000000000000000000" pitchFamily="2" charset="2"/>
              <a:buChar char="q"/>
            </a:pPr>
            <a:r>
              <a:rPr lang="en-US" dirty="0" smtClean="0"/>
              <a:t>How </a:t>
            </a:r>
            <a:r>
              <a:rPr lang="en-US" dirty="0"/>
              <a:t>are interdepartmental meetings </a:t>
            </a:r>
            <a:r>
              <a:rPr lang="en-US" dirty="0" smtClean="0"/>
              <a:t>organized? </a:t>
            </a:r>
            <a:r>
              <a:rPr lang="en-US" dirty="0"/>
              <a:t>How high is </a:t>
            </a:r>
            <a:r>
              <a:rPr lang="en-US" dirty="0" smtClean="0"/>
              <a:t>their acceptance</a:t>
            </a:r>
            <a:r>
              <a:rPr lang="en-US" dirty="0"/>
              <a:t>? Are they considered efficient enough?</a:t>
            </a:r>
          </a:p>
          <a:p>
            <a:pPr>
              <a:buFont typeface="Wingdings" panose="05000000000000000000" pitchFamily="2" charset="2"/>
              <a:buChar char="q"/>
            </a:pPr>
            <a:r>
              <a:rPr lang="en-US" dirty="0" smtClean="0"/>
              <a:t>To </a:t>
            </a:r>
            <a:r>
              <a:rPr lang="en-US" dirty="0"/>
              <a:t>which extent are cross-functional sections encouraged?</a:t>
            </a:r>
          </a:p>
          <a:p>
            <a:pPr>
              <a:buFont typeface="Wingdings" panose="05000000000000000000" pitchFamily="2" charset="2"/>
              <a:buChar char="q"/>
            </a:pPr>
            <a:r>
              <a:rPr lang="en-US" dirty="0" smtClean="0"/>
              <a:t>In </a:t>
            </a:r>
            <a:r>
              <a:rPr lang="en-US" dirty="0"/>
              <a:t>what way are outside stakeholders consistently involved when problems are </a:t>
            </a:r>
            <a:r>
              <a:rPr lang="en-US" dirty="0" smtClean="0"/>
              <a:t>being solved </a:t>
            </a:r>
            <a:r>
              <a:rPr lang="en-US" dirty="0"/>
              <a:t>and decisions are made?</a:t>
            </a:r>
          </a:p>
          <a:p>
            <a:pPr marL="0" indent="0">
              <a:buNone/>
            </a:pP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71</a:t>
            </a:fld>
            <a:endParaRPr lang="en-US" dirty="0"/>
          </a:p>
        </p:txBody>
      </p:sp>
    </p:spTree>
    <p:extLst>
      <p:ext uri="{BB962C8B-B14F-4D97-AF65-F5344CB8AC3E}">
        <p14:creationId xmlns:p14="http://schemas.microsoft.com/office/powerpoint/2010/main" val="2801493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r>
              <a:rPr lang="en-US" dirty="0"/>
              <a:t>• Pledge for zero accident</a:t>
            </a:r>
          </a:p>
          <a:p>
            <a:pPr marL="0" indent="0">
              <a:buNone/>
            </a:pPr>
            <a:r>
              <a:rPr lang="en-US" dirty="0" smtClean="0"/>
              <a:t>Pledge for zero accident will target organizations to achieve accident free workplaces, these pledges should be observed through;</a:t>
            </a:r>
          </a:p>
          <a:p>
            <a:pPr>
              <a:buFont typeface="Wingdings" panose="05000000000000000000" pitchFamily="2" charset="2"/>
              <a:buChar char="q"/>
            </a:pPr>
            <a:r>
              <a:rPr lang="en-US" dirty="0"/>
              <a:t> </a:t>
            </a:r>
            <a:r>
              <a:rPr lang="en-US" dirty="0" smtClean="0"/>
              <a:t>Safety policies</a:t>
            </a:r>
          </a:p>
          <a:p>
            <a:pPr>
              <a:buFont typeface="Wingdings" panose="05000000000000000000" pitchFamily="2" charset="2"/>
              <a:buChar char="q"/>
            </a:pPr>
            <a:r>
              <a:rPr lang="en-US" dirty="0"/>
              <a:t> </a:t>
            </a:r>
            <a:r>
              <a:rPr lang="en-US" dirty="0" smtClean="0"/>
              <a:t>Safety notice boards</a:t>
            </a:r>
          </a:p>
          <a:p>
            <a:pPr>
              <a:buFont typeface="Wingdings" panose="05000000000000000000" pitchFamily="2" charset="2"/>
              <a:buChar char="q"/>
            </a:pPr>
            <a:r>
              <a:rPr lang="en-US" dirty="0"/>
              <a:t> </a:t>
            </a:r>
            <a:r>
              <a:rPr lang="en-US" dirty="0" smtClean="0"/>
              <a:t>Accident statistics boards</a:t>
            </a:r>
          </a:p>
          <a:p>
            <a:pPr>
              <a:buFont typeface="Wingdings" panose="05000000000000000000" pitchFamily="2" charset="2"/>
              <a:buChar char="q"/>
            </a:pPr>
            <a:r>
              <a:rPr lang="en-US" dirty="0"/>
              <a:t> </a:t>
            </a:r>
            <a:r>
              <a:rPr lang="en-US" dirty="0" smtClean="0"/>
              <a:t>Awareness campaign, notices, banners, cartoons </a:t>
            </a:r>
            <a:r>
              <a:rPr lang="en-US" dirty="0" err="1" smtClean="0"/>
              <a:t>etc</a:t>
            </a:r>
            <a:endParaRPr lang="en-US" dirty="0" smtClean="0"/>
          </a:p>
          <a:p>
            <a:pPr>
              <a:buFont typeface="Wingdings" panose="05000000000000000000" pitchFamily="2" charset="2"/>
              <a:buChar char="q"/>
            </a:pPr>
            <a:r>
              <a:rPr lang="en-US" dirty="0"/>
              <a:t> </a:t>
            </a:r>
            <a:r>
              <a:rPr lang="en-US" dirty="0" smtClean="0"/>
              <a:t>Newsletters, annual reports </a:t>
            </a:r>
            <a:r>
              <a:rPr lang="en-US" dirty="0" err="1" smtClean="0"/>
              <a:t>etc</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72</a:t>
            </a:fld>
            <a:endParaRPr lang="en-US" dirty="0"/>
          </a:p>
        </p:txBody>
      </p:sp>
    </p:spTree>
    <p:extLst>
      <p:ext uri="{BB962C8B-B14F-4D97-AF65-F5344CB8AC3E}">
        <p14:creationId xmlns:p14="http://schemas.microsoft.com/office/powerpoint/2010/main" val="2490797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Observe Safety </a:t>
            </a:r>
            <a:r>
              <a:rPr lang="en-US" sz="3600" dirty="0"/>
              <a:t>Culture development in the </a:t>
            </a:r>
            <a:r>
              <a:rPr lang="en-US" sz="3600" dirty="0" smtClean="0"/>
              <a:t>workplace</a:t>
            </a:r>
            <a:endParaRPr lang="en-US" sz="3600" dirty="0"/>
          </a:p>
        </p:txBody>
      </p:sp>
      <p:sp>
        <p:nvSpPr>
          <p:cNvPr id="3" name="Content Placeholder 2"/>
          <p:cNvSpPr>
            <a:spLocks noGrp="1"/>
          </p:cNvSpPr>
          <p:nvPr>
            <p:ph idx="1"/>
          </p:nvPr>
        </p:nvSpPr>
        <p:spPr/>
        <p:txBody>
          <a:bodyPr>
            <a:normAutofit/>
          </a:bodyPr>
          <a:lstStyle/>
          <a:p>
            <a:pPr marL="0" indent="0">
              <a:buNone/>
            </a:pPr>
            <a:r>
              <a:rPr lang="en-US" dirty="0"/>
              <a:t>• Buddy system</a:t>
            </a:r>
          </a:p>
          <a:p>
            <a:pPr marL="0" indent="0">
              <a:buNone/>
            </a:pPr>
            <a:r>
              <a:rPr lang="en-US" dirty="0" smtClean="0"/>
              <a:t>Buddy system for hazardous activities are essential to improve Safety culture and these could be observed;</a:t>
            </a:r>
          </a:p>
          <a:p>
            <a:pPr>
              <a:buFont typeface="Wingdings" panose="05000000000000000000" pitchFamily="2" charset="2"/>
              <a:buChar char="q"/>
            </a:pPr>
            <a:r>
              <a:rPr lang="en-US" dirty="0"/>
              <a:t> </a:t>
            </a:r>
            <a:r>
              <a:rPr lang="en-US" dirty="0" smtClean="0"/>
              <a:t>Scaffold/Ladder works</a:t>
            </a:r>
          </a:p>
          <a:p>
            <a:pPr>
              <a:buFont typeface="Wingdings" panose="05000000000000000000" pitchFamily="2" charset="2"/>
              <a:buChar char="q"/>
            </a:pPr>
            <a:r>
              <a:rPr lang="en-US" dirty="0"/>
              <a:t> </a:t>
            </a:r>
            <a:r>
              <a:rPr lang="en-US" dirty="0" smtClean="0"/>
              <a:t>Confined space works</a:t>
            </a:r>
          </a:p>
          <a:p>
            <a:pPr>
              <a:buFont typeface="Wingdings" panose="05000000000000000000" pitchFamily="2" charset="2"/>
              <a:buChar char="q"/>
            </a:pPr>
            <a:r>
              <a:rPr lang="en-US" dirty="0"/>
              <a:t> </a:t>
            </a:r>
            <a:r>
              <a:rPr lang="en-US" dirty="0" smtClean="0"/>
              <a:t>Works at height </a:t>
            </a:r>
          </a:p>
          <a:p>
            <a:pPr>
              <a:buFont typeface="Wingdings" panose="05000000000000000000" pitchFamily="2" charset="2"/>
              <a:buChar char="q"/>
            </a:pPr>
            <a:r>
              <a:rPr lang="en-US" dirty="0"/>
              <a:t> </a:t>
            </a:r>
            <a:r>
              <a:rPr lang="en-US" dirty="0" smtClean="0"/>
              <a:t>Hot works</a:t>
            </a:r>
          </a:p>
          <a:p>
            <a:pPr>
              <a:buFont typeface="Wingdings" panose="05000000000000000000" pitchFamily="2" charset="2"/>
              <a:buChar char="q"/>
            </a:pPr>
            <a:r>
              <a:rPr lang="en-US" dirty="0"/>
              <a:t> </a:t>
            </a:r>
            <a:r>
              <a:rPr lang="en-US" dirty="0" smtClean="0"/>
              <a:t>Excavation and tunneling works</a:t>
            </a:r>
          </a:p>
          <a:p>
            <a:pPr>
              <a:buFont typeface="Wingdings" panose="05000000000000000000" pitchFamily="2" charset="2"/>
              <a:buChar char="q"/>
            </a:pPr>
            <a:r>
              <a:rPr lang="en-US" dirty="0"/>
              <a:t> </a:t>
            </a:r>
            <a:r>
              <a:rPr lang="en-US" dirty="0" smtClean="0"/>
              <a:t>Water works</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73</a:t>
            </a:fld>
            <a:endParaRPr lang="en-US" dirty="0"/>
          </a:p>
        </p:txBody>
      </p:sp>
    </p:spTree>
    <p:extLst>
      <p:ext uri="{BB962C8B-B14F-4D97-AF65-F5344CB8AC3E}">
        <p14:creationId xmlns:p14="http://schemas.microsoft.com/office/powerpoint/2010/main" val="3266682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Record </a:t>
            </a:r>
            <a:r>
              <a:rPr lang="en-US" sz="4000" dirty="0"/>
              <a:t>changes of </a:t>
            </a:r>
            <a:r>
              <a:rPr lang="en-US" sz="4000" dirty="0" smtClean="0"/>
              <a:t>Safety </a:t>
            </a:r>
            <a:r>
              <a:rPr lang="en-US" sz="4000" dirty="0"/>
              <a:t>Culture </a:t>
            </a:r>
            <a:r>
              <a:rPr lang="en-US" sz="4000" dirty="0" smtClean="0"/>
              <a:t>development</a:t>
            </a:r>
            <a:endParaRPr lang="en-US" sz="4000" dirty="0"/>
          </a:p>
        </p:txBody>
      </p:sp>
      <p:sp>
        <p:nvSpPr>
          <p:cNvPr id="3" name="Content Placeholder 2"/>
          <p:cNvSpPr>
            <a:spLocks noGrp="1"/>
          </p:cNvSpPr>
          <p:nvPr>
            <p:ph idx="1"/>
          </p:nvPr>
        </p:nvSpPr>
        <p:spPr/>
        <p:txBody>
          <a:bodyPr/>
          <a:lstStyle/>
          <a:p>
            <a:r>
              <a:rPr lang="en-US" dirty="0"/>
              <a:t>• Regular progress reports</a:t>
            </a:r>
          </a:p>
          <a:p>
            <a:r>
              <a:rPr lang="en-US" dirty="0" smtClean="0"/>
              <a:t>Changes in Safety culture development works will regularly reviewed, assessed and included in the progress reports. These will be bring good awareness among stakeholders on Safety through;</a:t>
            </a:r>
          </a:p>
          <a:p>
            <a:pPr>
              <a:buFont typeface="Wingdings" panose="05000000000000000000" pitchFamily="2" charset="2"/>
              <a:buChar char="q"/>
            </a:pPr>
            <a:r>
              <a:rPr lang="en-US" dirty="0"/>
              <a:t> </a:t>
            </a:r>
            <a:r>
              <a:rPr lang="en-US" dirty="0" smtClean="0"/>
              <a:t>What is the earlier progress?</a:t>
            </a:r>
          </a:p>
          <a:p>
            <a:pPr>
              <a:buFont typeface="Wingdings" panose="05000000000000000000" pitchFamily="2" charset="2"/>
              <a:buChar char="q"/>
            </a:pPr>
            <a:r>
              <a:rPr lang="en-US" dirty="0"/>
              <a:t> </a:t>
            </a:r>
            <a:r>
              <a:rPr lang="en-US" dirty="0" smtClean="0"/>
              <a:t>What is the present progress?</a:t>
            </a:r>
          </a:p>
          <a:p>
            <a:pPr>
              <a:buFont typeface="Wingdings" panose="05000000000000000000" pitchFamily="2" charset="2"/>
              <a:buChar char="q"/>
            </a:pPr>
            <a:r>
              <a:rPr lang="en-US" dirty="0"/>
              <a:t> </a:t>
            </a:r>
            <a:r>
              <a:rPr lang="en-US" dirty="0" smtClean="0"/>
              <a:t>What will be the next target?</a:t>
            </a:r>
          </a:p>
          <a:p>
            <a:pPr>
              <a:buFont typeface="Wingdings" panose="05000000000000000000" pitchFamily="2" charset="2"/>
              <a:buChar char="q"/>
            </a:pPr>
            <a:r>
              <a:rPr lang="en-US" dirty="0"/>
              <a:t> </a:t>
            </a:r>
            <a:r>
              <a:rPr lang="en-US" dirty="0" smtClean="0"/>
              <a:t>if the present target not met, what will be action to be taken to meet the target in next progress report?</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74</a:t>
            </a:fld>
            <a:endParaRPr lang="en-US" dirty="0"/>
          </a:p>
        </p:txBody>
      </p:sp>
    </p:spTree>
    <p:extLst>
      <p:ext uri="{BB962C8B-B14F-4D97-AF65-F5344CB8AC3E}">
        <p14:creationId xmlns:p14="http://schemas.microsoft.com/office/powerpoint/2010/main" val="3998283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Record </a:t>
            </a:r>
            <a:r>
              <a:rPr lang="en-US" sz="4000" dirty="0"/>
              <a:t>changes of </a:t>
            </a:r>
            <a:r>
              <a:rPr lang="en-US" sz="4000" dirty="0" smtClean="0"/>
              <a:t>Safety </a:t>
            </a:r>
            <a:r>
              <a:rPr lang="en-US" sz="4000" dirty="0"/>
              <a:t>Culture </a:t>
            </a:r>
            <a:r>
              <a:rPr lang="en-US" sz="4000" dirty="0" smtClean="0"/>
              <a:t>development</a:t>
            </a:r>
            <a:endParaRPr lang="en-US" sz="4000" dirty="0"/>
          </a:p>
        </p:txBody>
      </p:sp>
      <p:sp>
        <p:nvSpPr>
          <p:cNvPr id="3" name="Content Placeholder 2"/>
          <p:cNvSpPr>
            <a:spLocks noGrp="1"/>
          </p:cNvSpPr>
          <p:nvPr>
            <p:ph sz="half" idx="1"/>
          </p:nvPr>
        </p:nvSpPr>
        <p:spPr/>
        <p:txBody>
          <a:bodyPr>
            <a:normAutofit lnSpcReduction="10000"/>
          </a:bodyPr>
          <a:lstStyle/>
          <a:p>
            <a:r>
              <a:rPr lang="en-US" dirty="0"/>
              <a:t>• Trends and charts</a:t>
            </a:r>
          </a:p>
          <a:p>
            <a:r>
              <a:rPr lang="en-US" dirty="0" smtClean="0"/>
              <a:t>Trends and charts will show clearly where the organization stand and how to improve further. The trends include;</a:t>
            </a:r>
          </a:p>
          <a:p>
            <a:pPr>
              <a:buFont typeface="Wingdings" panose="05000000000000000000" pitchFamily="2" charset="2"/>
              <a:buChar char="q"/>
            </a:pPr>
            <a:r>
              <a:rPr lang="en-US" dirty="0" smtClean="0"/>
              <a:t> Attitude</a:t>
            </a:r>
          </a:p>
          <a:p>
            <a:pPr>
              <a:buFont typeface="Wingdings" panose="05000000000000000000" pitchFamily="2" charset="2"/>
              <a:buChar char="q"/>
            </a:pPr>
            <a:r>
              <a:rPr lang="en-US" dirty="0"/>
              <a:t> </a:t>
            </a:r>
            <a:r>
              <a:rPr lang="en-US" dirty="0" smtClean="0"/>
              <a:t>Responsibilities</a:t>
            </a:r>
          </a:p>
          <a:p>
            <a:pPr>
              <a:buFont typeface="Wingdings" panose="05000000000000000000" pitchFamily="2" charset="2"/>
              <a:buChar char="q"/>
            </a:pPr>
            <a:r>
              <a:rPr lang="en-US" dirty="0"/>
              <a:t> </a:t>
            </a:r>
            <a:r>
              <a:rPr lang="en-US" dirty="0" smtClean="0"/>
              <a:t>Work management</a:t>
            </a:r>
          </a:p>
          <a:p>
            <a:pPr>
              <a:buFont typeface="Wingdings" panose="05000000000000000000" pitchFamily="2" charset="2"/>
              <a:buChar char="q"/>
            </a:pPr>
            <a:r>
              <a:rPr lang="en-US" dirty="0"/>
              <a:t> </a:t>
            </a:r>
            <a:r>
              <a:rPr lang="en-US" dirty="0" smtClean="0"/>
              <a:t>Training</a:t>
            </a:r>
          </a:p>
          <a:p>
            <a:pPr>
              <a:buFont typeface="Wingdings" panose="05000000000000000000" pitchFamily="2" charset="2"/>
              <a:buChar char="q"/>
            </a:pPr>
            <a:r>
              <a:rPr lang="en-US" dirty="0"/>
              <a:t> </a:t>
            </a:r>
            <a:r>
              <a:rPr lang="en-US" dirty="0" smtClean="0"/>
              <a:t>Team work</a:t>
            </a:r>
          </a:p>
          <a:p>
            <a:pPr>
              <a:buFont typeface="Wingdings" panose="05000000000000000000" pitchFamily="2" charset="2"/>
              <a:buChar char="q"/>
            </a:pPr>
            <a:r>
              <a:rPr lang="en-US" dirty="0"/>
              <a:t> </a:t>
            </a:r>
            <a:r>
              <a:rPr lang="en-US" dirty="0" smtClean="0"/>
              <a:t>Communication and Reporting</a:t>
            </a:r>
            <a:endParaRPr lang="en-US" dirty="0"/>
          </a:p>
        </p:txBody>
      </p:sp>
      <p:pic>
        <p:nvPicPr>
          <p:cNvPr id="8" name="Content Placeholder 7"/>
          <p:cNvPicPr>
            <a:picLocks noGrp="1" noChangeAspect="1"/>
          </p:cNvPicPr>
          <p:nvPr>
            <p:ph sz="half" idx="2"/>
          </p:nvPr>
        </p:nvPicPr>
        <p:blipFill>
          <a:blip r:embed="rId2"/>
          <a:stretch>
            <a:fillRect/>
          </a:stretch>
        </p:blipFill>
        <p:spPr>
          <a:xfrm>
            <a:off x="6216650" y="2303490"/>
            <a:ext cx="4935538" cy="3108270"/>
          </a:xfrm>
          <a:prstGeom prst="rect">
            <a:avLst/>
          </a:prstGeom>
        </p:spPr>
      </p:pic>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75</a:t>
            </a:fld>
            <a:endParaRPr lang="en-US" dirty="0"/>
          </a:p>
        </p:txBody>
      </p:sp>
    </p:spTree>
    <p:extLst>
      <p:ext uri="{BB962C8B-B14F-4D97-AF65-F5344CB8AC3E}">
        <p14:creationId xmlns:p14="http://schemas.microsoft.com/office/powerpoint/2010/main" val="2636721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Record </a:t>
            </a:r>
            <a:r>
              <a:rPr lang="en-US" sz="4000" dirty="0"/>
              <a:t>changes of </a:t>
            </a:r>
            <a:r>
              <a:rPr lang="en-US" sz="4000" dirty="0" smtClean="0"/>
              <a:t>Safety </a:t>
            </a:r>
            <a:r>
              <a:rPr lang="en-US" sz="4000" dirty="0"/>
              <a:t>Culture </a:t>
            </a:r>
            <a:r>
              <a:rPr lang="en-US" sz="4000" dirty="0" smtClean="0"/>
              <a:t>development</a:t>
            </a:r>
            <a:endParaRPr lang="en-US" sz="4000" dirty="0"/>
          </a:p>
        </p:txBody>
      </p:sp>
      <p:sp>
        <p:nvSpPr>
          <p:cNvPr id="3" name="Content Placeholder 2"/>
          <p:cNvSpPr>
            <a:spLocks noGrp="1"/>
          </p:cNvSpPr>
          <p:nvPr>
            <p:ph idx="1"/>
          </p:nvPr>
        </p:nvSpPr>
        <p:spPr/>
        <p:txBody>
          <a:bodyPr/>
          <a:lstStyle/>
          <a:p>
            <a:r>
              <a:rPr lang="en-US" dirty="0"/>
              <a:t>• Safe behavior percentage</a:t>
            </a:r>
          </a:p>
          <a:p>
            <a:r>
              <a:rPr lang="en-US" dirty="0" smtClean="0"/>
              <a:t>Safe behavior percentage could be </a:t>
            </a:r>
            <a:r>
              <a:rPr lang="en-US" dirty="0"/>
              <a:t>measured in </a:t>
            </a:r>
            <a:r>
              <a:rPr lang="en-US" dirty="0" smtClean="0"/>
              <a:t>perception sampling and the </a:t>
            </a:r>
            <a:r>
              <a:rPr lang="en-US" dirty="0"/>
              <a:t>recommended minimum sampling size has been set at 95% confidence </a:t>
            </a:r>
            <a:r>
              <a:rPr lang="en-US" dirty="0" smtClean="0"/>
              <a:t>level </a:t>
            </a:r>
            <a:r>
              <a:rPr lang="en-US" dirty="0"/>
              <a:t>with a 5% margin of </a:t>
            </a:r>
            <a:r>
              <a:rPr lang="en-US" dirty="0" smtClean="0"/>
              <a:t>error.</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76</a:t>
            </a:fld>
            <a:endParaRPr lang="en-US" dirty="0"/>
          </a:p>
        </p:txBody>
      </p:sp>
      <p:pic>
        <p:nvPicPr>
          <p:cNvPr id="7" name="Picture 6"/>
          <p:cNvPicPr>
            <a:picLocks noChangeAspect="1"/>
          </p:cNvPicPr>
          <p:nvPr/>
        </p:nvPicPr>
        <p:blipFill>
          <a:blip r:embed="rId2"/>
          <a:stretch>
            <a:fillRect/>
          </a:stretch>
        </p:blipFill>
        <p:spPr>
          <a:xfrm>
            <a:off x="7847012" y="3008592"/>
            <a:ext cx="3127099" cy="2968875"/>
          </a:xfrm>
          <a:prstGeom prst="rect">
            <a:avLst/>
          </a:prstGeom>
          <a:solidFill>
            <a:srgbClr val="FFFF00"/>
          </a:solidFill>
        </p:spPr>
      </p:pic>
      <p:sp>
        <p:nvSpPr>
          <p:cNvPr id="8" name="TextBox 7"/>
          <p:cNvSpPr txBox="1"/>
          <p:nvPr/>
        </p:nvSpPr>
        <p:spPr>
          <a:xfrm>
            <a:off x="1096994" y="4267200"/>
            <a:ext cx="6750018"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the recommended sampling table, the recommended ratio of managers, supervisors and workers performing the survey is 2:3:10. A small and medium enterprise (SME) with 200 workers is </a:t>
            </a:r>
            <a:r>
              <a:rPr lang="en-US" dirty="0" smtClean="0"/>
              <a:t> recommended </a:t>
            </a:r>
            <a:r>
              <a:rPr lang="en-US" dirty="0"/>
              <a:t>to engage about 66% of its employees, i.e. 132 persons to perform the </a:t>
            </a:r>
            <a:r>
              <a:rPr lang="en-US" dirty="0" smtClean="0"/>
              <a:t>Safety </a:t>
            </a:r>
            <a:r>
              <a:rPr lang="en-US" dirty="0"/>
              <a:t>culture perception survey</a:t>
            </a:r>
          </a:p>
        </p:txBody>
      </p:sp>
    </p:spTree>
    <p:extLst>
      <p:ext uri="{BB962C8B-B14F-4D97-AF65-F5344CB8AC3E}">
        <p14:creationId xmlns:p14="http://schemas.microsoft.com/office/powerpoint/2010/main" val="2989694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Record </a:t>
            </a:r>
            <a:r>
              <a:rPr lang="en-US" sz="4000" dirty="0"/>
              <a:t>changes of </a:t>
            </a:r>
            <a:r>
              <a:rPr lang="en-US" sz="4000" dirty="0" smtClean="0"/>
              <a:t>Safety </a:t>
            </a:r>
            <a:r>
              <a:rPr lang="en-US" sz="4000" dirty="0"/>
              <a:t>Culture </a:t>
            </a:r>
            <a:r>
              <a:rPr lang="en-US" sz="4000" dirty="0" smtClean="0"/>
              <a:t>development</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a:t>• At-risk behavior percentage</a:t>
            </a:r>
          </a:p>
          <a:p>
            <a:r>
              <a:rPr lang="en-US" dirty="0"/>
              <a:t>An at-risk behavior is taking a chance or ignoring an established safety policy or procedure. In order to reduce injuries and pain and suffering, we must all increase our safety awareness and eliminate at-risk behaviors. </a:t>
            </a:r>
            <a:endParaRPr lang="en-US" dirty="0" smtClean="0"/>
          </a:p>
          <a:p>
            <a:r>
              <a:rPr lang="en-US" dirty="0" smtClean="0"/>
              <a:t>Examples </a:t>
            </a:r>
            <a:r>
              <a:rPr lang="en-US" dirty="0"/>
              <a:t>of at-risk behaviors that have caused injuries to employees are: </a:t>
            </a:r>
            <a:endParaRPr lang="en-US" dirty="0" smtClean="0"/>
          </a:p>
          <a:p>
            <a:pPr>
              <a:buFont typeface="Wingdings" panose="05000000000000000000" pitchFamily="2" charset="2"/>
              <a:buChar char="Ø"/>
            </a:pPr>
            <a:r>
              <a:rPr lang="en-US" dirty="0" smtClean="0"/>
              <a:t>not </a:t>
            </a:r>
            <a:r>
              <a:rPr lang="en-US" dirty="0"/>
              <a:t>wearing correct PPE such as gloves and safety glasses with side shields. </a:t>
            </a:r>
            <a:endParaRPr lang="en-US" dirty="0" smtClean="0"/>
          </a:p>
          <a:p>
            <a:pPr>
              <a:buFont typeface="Wingdings" panose="05000000000000000000" pitchFamily="2" charset="2"/>
              <a:buChar char="Ø"/>
            </a:pPr>
            <a:r>
              <a:rPr lang="en-US" dirty="0" smtClean="0"/>
              <a:t>not </a:t>
            </a:r>
            <a:r>
              <a:rPr lang="en-US" dirty="0"/>
              <a:t>using correct lifting techniques. </a:t>
            </a:r>
            <a:endParaRPr lang="en-US" dirty="0" smtClean="0"/>
          </a:p>
          <a:p>
            <a:pPr>
              <a:buFont typeface="Wingdings" panose="05000000000000000000" pitchFamily="2" charset="2"/>
              <a:buChar char="Ø"/>
            </a:pPr>
            <a:r>
              <a:rPr lang="en-US" dirty="0" smtClean="0"/>
              <a:t>not </a:t>
            </a:r>
            <a:r>
              <a:rPr lang="en-US" dirty="0"/>
              <a:t>keeping our “eyes on path” when walking. </a:t>
            </a:r>
            <a:endParaRPr lang="en-US" dirty="0" smtClean="0"/>
          </a:p>
          <a:p>
            <a:pPr>
              <a:buFont typeface="Wingdings" panose="05000000000000000000" pitchFamily="2" charset="2"/>
              <a:buChar char="Ø"/>
            </a:pPr>
            <a:r>
              <a:rPr lang="en-US" dirty="0" smtClean="0"/>
              <a:t>not </a:t>
            </a:r>
            <a:r>
              <a:rPr lang="en-US" dirty="0"/>
              <a:t>following established safety procedures. </a:t>
            </a:r>
            <a:endParaRPr lang="en-US" dirty="0" smtClean="0"/>
          </a:p>
          <a:p>
            <a:pPr>
              <a:buFont typeface="Wingdings" panose="05000000000000000000" pitchFamily="2" charset="2"/>
              <a:buChar char="Ø"/>
            </a:pPr>
            <a:r>
              <a:rPr lang="en-US" dirty="0" smtClean="0"/>
              <a:t>not </a:t>
            </a:r>
            <a:r>
              <a:rPr lang="en-US" dirty="0"/>
              <a:t>using a handrail when ascending or descending stairs and ladders. </a:t>
            </a:r>
            <a:endParaRPr lang="en-US" dirty="0" smtClean="0"/>
          </a:p>
          <a:p>
            <a:pPr>
              <a:buFont typeface="Wingdings" panose="05000000000000000000" pitchFamily="2" charset="2"/>
              <a:buChar char="Ø"/>
            </a:pPr>
            <a:r>
              <a:rPr lang="en-US" dirty="0" smtClean="0"/>
              <a:t>not </a:t>
            </a:r>
            <a:r>
              <a:rPr lang="en-US" dirty="0"/>
              <a:t>keeping our “eyes on work” when performing tasks.</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77</a:t>
            </a:fld>
            <a:endParaRPr lang="en-US" dirty="0"/>
          </a:p>
        </p:txBody>
      </p:sp>
    </p:spTree>
    <p:extLst>
      <p:ext uri="{BB962C8B-B14F-4D97-AF65-F5344CB8AC3E}">
        <p14:creationId xmlns:p14="http://schemas.microsoft.com/office/powerpoint/2010/main" val="2987883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Records </a:t>
            </a:r>
            <a:r>
              <a:rPr lang="en-US" sz="2800" dirty="0"/>
              <a:t>of change of </a:t>
            </a:r>
            <a:r>
              <a:rPr lang="en-US" sz="2800" dirty="0" smtClean="0"/>
              <a:t>Safety </a:t>
            </a:r>
            <a:r>
              <a:rPr lang="en-US" sz="2800" dirty="0"/>
              <a:t>Culture development &lt;Application</a:t>
            </a:r>
            <a:r>
              <a:rPr lang="en-US" sz="2800" dirty="0" smtClean="0"/>
              <a:t>&gt;</a:t>
            </a:r>
            <a:br>
              <a:rPr lang="en-US" sz="2800" dirty="0" smtClean="0"/>
            </a:br>
            <a:r>
              <a:rPr lang="en-US" sz="2800" dirty="0" smtClean="0"/>
              <a:t/>
            </a:r>
            <a:br>
              <a:rPr lang="en-US" sz="2800" dirty="0" smtClean="0"/>
            </a:br>
            <a:r>
              <a:rPr lang="en-US" sz="2800" dirty="0" smtClean="0"/>
              <a:t>Application: Group Discussion</a:t>
            </a:r>
            <a:endParaRPr lang="en-US" sz="2800" dirty="0"/>
          </a:p>
        </p:txBody>
      </p:sp>
      <p:sp>
        <p:nvSpPr>
          <p:cNvPr id="3" name="Content Placeholder 2"/>
          <p:cNvSpPr>
            <a:spLocks noGrp="1"/>
          </p:cNvSpPr>
          <p:nvPr>
            <p:ph idx="1"/>
          </p:nvPr>
        </p:nvSpPr>
        <p:spPr>
          <a:xfrm>
            <a:off x="1096995" y="1845734"/>
            <a:ext cx="9493218" cy="4023360"/>
          </a:xfrm>
        </p:spPr>
        <p:txBody>
          <a:bodyPr/>
          <a:lstStyle/>
          <a:p>
            <a:r>
              <a:rPr lang="en-US" dirty="0" smtClean="0"/>
              <a:t>Learners made into few groups and discuss the following topics;</a:t>
            </a:r>
          </a:p>
          <a:p>
            <a:r>
              <a:rPr lang="en-US" dirty="0"/>
              <a:t>• Regular progress reports</a:t>
            </a:r>
          </a:p>
          <a:p>
            <a:r>
              <a:rPr lang="en-US" dirty="0"/>
              <a:t>• Trends and charts</a:t>
            </a:r>
          </a:p>
          <a:p>
            <a:r>
              <a:rPr lang="en-US" dirty="0"/>
              <a:t>• Safe behavior percentage</a:t>
            </a:r>
          </a:p>
          <a:p>
            <a:r>
              <a:rPr lang="en-US" dirty="0"/>
              <a:t>• At-risk behavior </a:t>
            </a:r>
            <a:r>
              <a:rPr lang="en-US" dirty="0" smtClean="0"/>
              <a:t>percentage</a:t>
            </a:r>
          </a:p>
          <a:p>
            <a:r>
              <a:rPr lang="en-US" dirty="0" smtClean="0"/>
              <a:t>End of the discussion, the learners should able to come out a typical sample report for “ change of Safety culture development” – for the construction site they work.</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78</a:t>
            </a:fld>
            <a:endParaRPr lang="en-US" dirty="0"/>
          </a:p>
        </p:txBody>
      </p:sp>
      <p:sp>
        <p:nvSpPr>
          <p:cNvPr id="7" name="TextBox 6"/>
          <p:cNvSpPr txBox="1"/>
          <p:nvPr/>
        </p:nvSpPr>
        <p:spPr>
          <a:xfrm>
            <a:off x="10747898" y="1845734"/>
            <a:ext cx="461665" cy="3716866"/>
          </a:xfrm>
          <a:prstGeom prst="rect">
            <a:avLst/>
          </a:prstGeom>
          <a:solidFill>
            <a:schemeClr val="accent4">
              <a:lumMod val="40000"/>
              <a:lumOff val="60000"/>
            </a:schemeClr>
          </a:solidFill>
        </p:spPr>
        <p:txBody>
          <a:bodyPr vert="eaVert" wrap="square" rtlCol="0">
            <a:spAutoFit/>
          </a:bodyPr>
          <a:lstStyle/>
          <a:p>
            <a:r>
              <a:rPr lang="en-US" dirty="0" smtClean="0"/>
              <a:t>GROUP DISCUSSION</a:t>
            </a:r>
            <a:endParaRPr lang="en-US" dirty="0"/>
          </a:p>
        </p:txBody>
      </p:sp>
    </p:spTree>
    <p:extLst>
      <p:ext uri="{BB962C8B-B14F-4D97-AF65-F5344CB8AC3E}">
        <p14:creationId xmlns:p14="http://schemas.microsoft.com/office/powerpoint/2010/main" val="3460011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Evidence Sources</a:t>
            </a:r>
            <a:br>
              <a:rPr lang="en-US" sz="3600" dirty="0"/>
            </a:br>
            <a:r>
              <a:rPr lang="en-US" sz="2000" dirty="0"/>
              <a:t>Types of proof (product, process and knowledge evidences) an individual may produce to</a:t>
            </a:r>
            <a:br>
              <a:rPr lang="en-US" sz="2000" dirty="0"/>
            </a:br>
            <a:r>
              <a:rPr lang="en-US" sz="2000" dirty="0"/>
              <a:t>demonstrate competent performance.</a:t>
            </a:r>
          </a:p>
        </p:txBody>
      </p:sp>
      <p:sp>
        <p:nvSpPr>
          <p:cNvPr id="3" name="Content Placeholder 2"/>
          <p:cNvSpPr>
            <a:spLocks noGrp="1"/>
          </p:cNvSpPr>
          <p:nvPr>
            <p:ph idx="1"/>
          </p:nvPr>
        </p:nvSpPr>
        <p:spPr/>
        <p:txBody>
          <a:bodyPr/>
          <a:lstStyle/>
          <a:p>
            <a:r>
              <a:rPr lang="en-US" b="1" dirty="0"/>
              <a:t>Product evidence</a:t>
            </a:r>
            <a:r>
              <a:rPr lang="en-US" dirty="0"/>
              <a:t>:</a:t>
            </a:r>
          </a:p>
          <a:p>
            <a:r>
              <a:rPr lang="en-US" dirty="0"/>
              <a:t>• A report on </a:t>
            </a:r>
            <a:r>
              <a:rPr lang="en-US" dirty="0" smtClean="0"/>
              <a:t>Safety </a:t>
            </a:r>
            <a:r>
              <a:rPr lang="en-US" dirty="0"/>
              <a:t>Culture development in an organization:</a:t>
            </a:r>
          </a:p>
          <a:p>
            <a:r>
              <a:rPr lang="en-US" dirty="0"/>
              <a:t>o Characteristics of the </a:t>
            </a:r>
            <a:r>
              <a:rPr lang="en-US" dirty="0" smtClean="0"/>
              <a:t>Safety </a:t>
            </a:r>
            <a:r>
              <a:rPr lang="en-US" dirty="0"/>
              <a:t>culture</a:t>
            </a:r>
          </a:p>
          <a:p>
            <a:r>
              <a:rPr lang="en-US" dirty="0"/>
              <a:t>o Barriers to </a:t>
            </a:r>
            <a:r>
              <a:rPr lang="en-US" dirty="0" smtClean="0"/>
              <a:t>Safety </a:t>
            </a:r>
            <a:r>
              <a:rPr lang="en-US" dirty="0"/>
              <a:t>culture development</a:t>
            </a:r>
          </a:p>
          <a:p>
            <a:r>
              <a:rPr lang="en-US" dirty="0"/>
              <a:t>o Areas for improvement</a:t>
            </a:r>
          </a:p>
          <a:p>
            <a:r>
              <a:rPr lang="en-US" dirty="0"/>
              <a:t>o Steps to be taken to promote </a:t>
            </a:r>
            <a:r>
              <a:rPr lang="en-US" dirty="0" smtClean="0"/>
              <a:t>Safety </a:t>
            </a:r>
            <a:r>
              <a:rPr lang="en-US" dirty="0"/>
              <a:t>culture</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79</a:t>
            </a:fld>
            <a:endParaRPr lang="en-US" dirty="0"/>
          </a:p>
        </p:txBody>
      </p:sp>
    </p:spTree>
    <p:extLst>
      <p:ext uri="{BB962C8B-B14F-4D97-AF65-F5344CB8AC3E}">
        <p14:creationId xmlns:p14="http://schemas.microsoft.com/office/powerpoint/2010/main" val="158491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ctr"/>
            <a:r>
              <a:rPr lang="en-US" dirty="0" smtClean="0"/>
              <a:t>SEC-01</a:t>
            </a:r>
            <a:endParaRPr lang="en-US" dirty="0"/>
          </a:p>
        </p:txBody>
      </p:sp>
      <p:sp>
        <p:nvSpPr>
          <p:cNvPr id="7" name="Content Placeholder 6"/>
          <p:cNvSpPr>
            <a:spLocks noGrp="1"/>
          </p:cNvSpPr>
          <p:nvPr>
            <p:ph idx="1"/>
          </p:nvPr>
        </p:nvSpPr>
        <p:spPr>
          <a:xfrm>
            <a:off x="4799350" y="2057400"/>
            <a:ext cx="6490549" cy="3931920"/>
          </a:xfrm>
        </p:spPr>
        <p:txBody>
          <a:bodyPr>
            <a:normAutofit/>
          </a:bodyPr>
          <a:lstStyle/>
          <a:p>
            <a:r>
              <a:rPr lang="en-US" sz="2800" dirty="0" smtClean="0"/>
              <a:t>Identify </a:t>
            </a:r>
            <a:r>
              <a:rPr lang="en-US" sz="2800" dirty="0"/>
              <a:t>the characteristics of a positive </a:t>
            </a:r>
            <a:r>
              <a:rPr lang="en-US" sz="2800" dirty="0" smtClean="0"/>
              <a:t>Safety </a:t>
            </a:r>
            <a:r>
              <a:rPr lang="en-US" sz="2800" dirty="0"/>
              <a:t>Culture in an </a:t>
            </a:r>
            <a:r>
              <a:rPr lang="en-US" sz="2800" dirty="0" smtClean="0"/>
              <a:t>organization</a:t>
            </a:r>
            <a:endParaRPr lang="en-US" sz="2800" dirty="0"/>
          </a:p>
        </p:txBody>
      </p:sp>
      <p:sp>
        <p:nvSpPr>
          <p:cNvPr id="8" name="Text Placeholder 7"/>
          <p:cNvSpPr>
            <a:spLocks noGrp="1"/>
          </p:cNvSpPr>
          <p:nvPr>
            <p:ph type="body" sz="half" idx="2"/>
          </p:nvPr>
        </p:nvSpPr>
        <p:spPr/>
        <p:txBody>
          <a:bodyPr/>
          <a:lstStyle/>
          <a:p>
            <a:r>
              <a:rPr lang="en-US" sz="2800" dirty="0"/>
              <a:t>Attributes of a </a:t>
            </a:r>
            <a:r>
              <a:rPr lang="en-US" sz="2800" dirty="0" smtClean="0"/>
              <a:t>Safety Culture </a:t>
            </a:r>
            <a:r>
              <a:rPr lang="en-US" sz="2800" dirty="0"/>
              <a:t>Model </a:t>
            </a:r>
          </a:p>
          <a:p>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8</a:t>
            </a:fld>
            <a:endParaRPr lang="en-US" dirty="0"/>
          </a:p>
        </p:txBody>
      </p:sp>
    </p:spTree>
    <p:extLst>
      <p:ext uri="{BB962C8B-B14F-4D97-AF65-F5344CB8AC3E}">
        <p14:creationId xmlns:p14="http://schemas.microsoft.com/office/powerpoint/2010/main" val="824719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Evidence Sources</a:t>
            </a:r>
            <a:br>
              <a:rPr lang="en-US" sz="3600" dirty="0"/>
            </a:br>
            <a:r>
              <a:rPr lang="en-US" sz="2000" dirty="0"/>
              <a:t>Types of proof (product, process and knowledge evidences) an individual may produce to</a:t>
            </a:r>
            <a:br>
              <a:rPr lang="en-US" sz="2000" dirty="0"/>
            </a:br>
            <a:r>
              <a:rPr lang="en-US" sz="2000" dirty="0"/>
              <a:t>demonstrate competent performance.</a:t>
            </a:r>
          </a:p>
        </p:txBody>
      </p:sp>
      <p:sp>
        <p:nvSpPr>
          <p:cNvPr id="3" name="Content Placeholder 2"/>
          <p:cNvSpPr>
            <a:spLocks noGrp="1"/>
          </p:cNvSpPr>
          <p:nvPr>
            <p:ph idx="1"/>
          </p:nvPr>
        </p:nvSpPr>
        <p:spPr/>
        <p:txBody>
          <a:bodyPr/>
          <a:lstStyle/>
          <a:p>
            <a:r>
              <a:rPr lang="en-US" b="1" dirty="0"/>
              <a:t>Process evidence:</a:t>
            </a:r>
          </a:p>
          <a:p>
            <a:r>
              <a:rPr lang="en-US" b="1" dirty="0"/>
              <a:t>• </a:t>
            </a:r>
            <a:r>
              <a:rPr lang="en-US" dirty="0"/>
              <a:t>Coordinate a </a:t>
            </a:r>
            <a:r>
              <a:rPr lang="en-US" dirty="0" smtClean="0"/>
              <a:t>Safety </a:t>
            </a:r>
            <a:r>
              <a:rPr lang="en-US" dirty="0"/>
              <a:t>Culture </a:t>
            </a:r>
            <a:r>
              <a:rPr lang="en-US" dirty="0" err="1"/>
              <a:t>programme</a:t>
            </a:r>
            <a:endParaRPr lang="en-US"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80</a:t>
            </a:fld>
            <a:endParaRPr lang="en-US" dirty="0"/>
          </a:p>
        </p:txBody>
      </p:sp>
    </p:spTree>
    <p:extLst>
      <p:ext uri="{BB962C8B-B14F-4D97-AF65-F5344CB8AC3E}">
        <p14:creationId xmlns:p14="http://schemas.microsoft.com/office/powerpoint/2010/main" val="999398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Evidence Sources</a:t>
            </a:r>
            <a:br>
              <a:rPr lang="en-US" sz="3600" dirty="0"/>
            </a:br>
            <a:r>
              <a:rPr lang="en-US" sz="2000" dirty="0"/>
              <a:t>Types of proof (product, process and knowledge evidences) an individual may produce to</a:t>
            </a:r>
            <a:br>
              <a:rPr lang="en-US" sz="2000" dirty="0"/>
            </a:br>
            <a:r>
              <a:rPr lang="en-US" sz="2000" dirty="0"/>
              <a:t>demonstrate competent performance.</a:t>
            </a:r>
          </a:p>
        </p:txBody>
      </p:sp>
      <p:sp>
        <p:nvSpPr>
          <p:cNvPr id="3" name="Content Placeholder 2"/>
          <p:cNvSpPr>
            <a:spLocks noGrp="1"/>
          </p:cNvSpPr>
          <p:nvPr>
            <p:ph idx="1"/>
          </p:nvPr>
        </p:nvSpPr>
        <p:spPr/>
        <p:txBody>
          <a:bodyPr/>
          <a:lstStyle/>
          <a:p>
            <a:r>
              <a:rPr lang="en-US" dirty="0"/>
              <a:t>Knowledge evidence:</a:t>
            </a:r>
          </a:p>
          <a:p>
            <a:r>
              <a:rPr lang="en-US" dirty="0"/>
              <a:t>• Attributes of </a:t>
            </a:r>
            <a:r>
              <a:rPr lang="en-US" dirty="0" smtClean="0"/>
              <a:t>Safety Culture </a:t>
            </a:r>
            <a:r>
              <a:rPr lang="en-US" dirty="0"/>
              <a:t>model</a:t>
            </a:r>
          </a:p>
          <a:p>
            <a:r>
              <a:rPr lang="en-US" dirty="0"/>
              <a:t>• </a:t>
            </a:r>
            <a:r>
              <a:rPr lang="en-US" dirty="0" smtClean="0"/>
              <a:t>Culture </a:t>
            </a:r>
            <a:r>
              <a:rPr lang="en-US" dirty="0"/>
              <a:t>Maturity Level</a:t>
            </a:r>
          </a:p>
          <a:p>
            <a:r>
              <a:rPr lang="en-US" dirty="0"/>
              <a:t>• Characteristics of a positive </a:t>
            </a:r>
            <a:r>
              <a:rPr lang="en-US" dirty="0" smtClean="0"/>
              <a:t>Safety </a:t>
            </a:r>
            <a:r>
              <a:rPr lang="en-US" dirty="0"/>
              <a:t>Culture</a:t>
            </a:r>
          </a:p>
          <a:p>
            <a:r>
              <a:rPr lang="en-US" dirty="0"/>
              <a:t>• Benefits of promoting a positive </a:t>
            </a:r>
            <a:r>
              <a:rPr lang="en-US" dirty="0" smtClean="0"/>
              <a:t>Safety </a:t>
            </a:r>
            <a:r>
              <a:rPr lang="en-US" dirty="0"/>
              <a:t>Culture</a:t>
            </a:r>
          </a:p>
          <a:p>
            <a:r>
              <a:rPr lang="en-US" dirty="0"/>
              <a:t>• Potential barriers to </a:t>
            </a:r>
            <a:r>
              <a:rPr lang="en-US" dirty="0" smtClean="0"/>
              <a:t>Safety </a:t>
            </a:r>
            <a:r>
              <a:rPr lang="en-US" dirty="0"/>
              <a:t>Culture development</a:t>
            </a:r>
          </a:p>
          <a:p>
            <a:r>
              <a:rPr lang="en-US" dirty="0"/>
              <a:t>• Steps to promote </a:t>
            </a:r>
            <a:r>
              <a:rPr lang="en-US" dirty="0" smtClean="0"/>
              <a:t>Safety </a:t>
            </a:r>
            <a:r>
              <a:rPr lang="en-US" dirty="0"/>
              <a:t>culture</a:t>
            </a:r>
          </a:p>
          <a:p>
            <a:r>
              <a:rPr lang="en-US" dirty="0"/>
              <a:t>• Types of </a:t>
            </a:r>
            <a:r>
              <a:rPr lang="en-US" dirty="0" smtClean="0"/>
              <a:t>Safety </a:t>
            </a:r>
            <a:r>
              <a:rPr lang="en-US" dirty="0"/>
              <a:t>Culture </a:t>
            </a:r>
            <a:r>
              <a:rPr lang="en-US" dirty="0" err="1"/>
              <a:t>programmes</a:t>
            </a:r>
            <a:endParaRPr lang="en-US" dirty="0"/>
          </a:p>
          <a:p>
            <a:r>
              <a:rPr lang="en-US" dirty="0"/>
              <a:t>• Record of changes of </a:t>
            </a:r>
            <a:r>
              <a:rPr lang="en-US" dirty="0" smtClean="0"/>
              <a:t>Safety </a:t>
            </a:r>
            <a:r>
              <a:rPr lang="en-US" dirty="0"/>
              <a:t>Culture development</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81</a:t>
            </a:fld>
            <a:endParaRPr lang="en-US" dirty="0"/>
          </a:p>
        </p:txBody>
      </p:sp>
    </p:spTree>
    <p:extLst>
      <p:ext uri="{BB962C8B-B14F-4D97-AF65-F5344CB8AC3E}">
        <p14:creationId xmlns:p14="http://schemas.microsoft.com/office/powerpoint/2010/main" val="4137492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algn="ctr"/>
            <a:r>
              <a:rPr lang="en-US" dirty="0" smtClean="0"/>
              <a:t>The End</a:t>
            </a:r>
            <a:endParaRPr lang="en-IN" dirty="0"/>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82</a:t>
            </a:fld>
            <a:endParaRPr lang="en-US" dirty="0"/>
          </a:p>
        </p:txBody>
      </p:sp>
    </p:spTree>
    <p:extLst>
      <p:ext uri="{BB962C8B-B14F-4D97-AF65-F5344CB8AC3E}">
        <p14:creationId xmlns:p14="http://schemas.microsoft.com/office/powerpoint/2010/main" val="2596398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Attributes </a:t>
            </a:r>
            <a:r>
              <a:rPr lang="en-US" dirty="0"/>
              <a:t>of a </a:t>
            </a:r>
            <a:r>
              <a:rPr lang="en-US" dirty="0" smtClean="0"/>
              <a:t>Safety Culture model</a:t>
            </a:r>
            <a:endParaRPr lang="en-US" dirty="0"/>
          </a:p>
        </p:txBody>
      </p:sp>
      <p:sp>
        <p:nvSpPr>
          <p:cNvPr id="3" name="Content Placeholder 2"/>
          <p:cNvSpPr>
            <a:spLocks noGrp="1"/>
          </p:cNvSpPr>
          <p:nvPr>
            <p:ph idx="1"/>
          </p:nvPr>
        </p:nvSpPr>
        <p:spPr/>
        <p:txBody>
          <a:bodyPr>
            <a:normAutofit fontScale="92500" lnSpcReduction="10000"/>
          </a:bodyPr>
          <a:lstStyle/>
          <a:p>
            <a:r>
              <a:rPr lang="en-US" dirty="0"/>
              <a:t>• Leadership &amp; management commitment</a:t>
            </a:r>
          </a:p>
          <a:p>
            <a:r>
              <a:rPr lang="en-US" dirty="0"/>
              <a:t>These six attributes have been specified to address 2 key aspects of </a:t>
            </a:r>
            <a:r>
              <a:rPr lang="en-US" dirty="0" smtClean="0"/>
              <a:t>Safety </a:t>
            </a:r>
            <a:r>
              <a:rPr lang="en-US" dirty="0"/>
              <a:t>culture, namely:</a:t>
            </a:r>
          </a:p>
          <a:p>
            <a:r>
              <a:rPr lang="en-US" b="1" u="sng" dirty="0" smtClean="0"/>
              <a:t>Organizational Commitment </a:t>
            </a:r>
          </a:p>
          <a:p>
            <a:pPr>
              <a:buFont typeface="Wingdings" panose="05000000000000000000" pitchFamily="2" charset="2"/>
              <a:buChar char="Ø"/>
            </a:pPr>
            <a:r>
              <a:rPr lang="en-US" dirty="0" smtClean="0"/>
              <a:t>Governance</a:t>
            </a:r>
            <a:endParaRPr lang="en-US" dirty="0"/>
          </a:p>
          <a:p>
            <a:pPr>
              <a:buFont typeface="Wingdings" panose="05000000000000000000" pitchFamily="2" charset="2"/>
              <a:buChar char="Ø"/>
            </a:pPr>
            <a:r>
              <a:rPr lang="en-US" dirty="0" smtClean="0"/>
              <a:t>Work </a:t>
            </a:r>
            <a:r>
              <a:rPr lang="en-US" dirty="0"/>
              <a:t>Management System</a:t>
            </a:r>
          </a:p>
          <a:p>
            <a:pPr>
              <a:buFont typeface="Wingdings" panose="05000000000000000000" pitchFamily="2" charset="2"/>
              <a:buChar char="Ø"/>
            </a:pPr>
            <a:r>
              <a:rPr lang="en-US" dirty="0" smtClean="0"/>
              <a:t>Competent </a:t>
            </a:r>
            <a:r>
              <a:rPr lang="en-US" dirty="0"/>
              <a:t>&amp; Learning </a:t>
            </a:r>
            <a:r>
              <a:rPr lang="en-US" dirty="0" smtClean="0"/>
              <a:t>Organization</a:t>
            </a:r>
            <a:endParaRPr lang="en-US" dirty="0"/>
          </a:p>
          <a:p>
            <a:pPr>
              <a:buFont typeface="Wingdings" panose="05000000000000000000" pitchFamily="2" charset="2"/>
              <a:buChar char="Ø"/>
            </a:pPr>
            <a:r>
              <a:rPr lang="en-US" dirty="0" smtClean="0"/>
              <a:t>Communication </a:t>
            </a:r>
            <a:r>
              <a:rPr lang="en-US" dirty="0"/>
              <a:t>&amp; Reporting</a:t>
            </a:r>
          </a:p>
          <a:p>
            <a:r>
              <a:rPr lang="en-US" b="1" u="sng" dirty="0" smtClean="0"/>
              <a:t>Stakeholder Commitment </a:t>
            </a:r>
          </a:p>
          <a:p>
            <a:pPr>
              <a:buFont typeface="Wingdings" panose="05000000000000000000" pitchFamily="2" charset="2"/>
              <a:buChar char="Ø"/>
            </a:pPr>
            <a:r>
              <a:rPr lang="en-US" dirty="0" smtClean="0"/>
              <a:t>Leadership </a:t>
            </a:r>
            <a:r>
              <a:rPr lang="en-US" dirty="0"/>
              <a:t>&amp; Commitment</a:t>
            </a:r>
          </a:p>
          <a:p>
            <a:pPr>
              <a:buFont typeface="Wingdings" panose="05000000000000000000" pitchFamily="2" charset="2"/>
              <a:buChar char="Ø"/>
            </a:pPr>
            <a:r>
              <a:rPr lang="en-US" dirty="0" smtClean="0"/>
              <a:t>Ownership </a:t>
            </a:r>
            <a:r>
              <a:rPr lang="en-US" dirty="0"/>
              <a:t>&amp; Teamwork</a:t>
            </a:r>
          </a:p>
        </p:txBody>
      </p:sp>
      <p:sp>
        <p:nvSpPr>
          <p:cNvPr id="4" name="Date Placeholder 3"/>
          <p:cNvSpPr>
            <a:spLocks noGrp="1"/>
          </p:cNvSpPr>
          <p:nvPr>
            <p:ph type="dt" sz="half" idx="10"/>
          </p:nvPr>
        </p:nvSpPr>
        <p:spPr/>
        <p:txBody>
          <a:bodyPr/>
          <a:lstStyle/>
          <a:p>
            <a:r>
              <a:rPr lang="en-US" smtClean="0"/>
              <a:t>COPY RIGHTS RESERVED</a:t>
            </a:r>
            <a:endParaRPr lang="en-US" dirty="0"/>
          </a:p>
        </p:txBody>
      </p:sp>
      <p:sp>
        <p:nvSpPr>
          <p:cNvPr id="5" name="Footer Placeholder 4"/>
          <p:cNvSpPr>
            <a:spLocks noGrp="1"/>
          </p:cNvSpPr>
          <p:nvPr>
            <p:ph type="ftr" sz="quarter" idx="11"/>
          </p:nvPr>
        </p:nvSpPr>
        <p:spPr/>
        <p:txBody>
          <a:bodyPr/>
          <a:lstStyle/>
          <a:p>
            <a:r>
              <a:rPr lang="en-US" smtClean="0"/>
              <a:t>Promote Safety Culture @ NECL</a:t>
            </a:r>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9</a:t>
            </a:fld>
            <a:endParaRPr lang="en-US" dirty="0"/>
          </a:p>
        </p:txBody>
      </p:sp>
    </p:spTree>
    <p:extLst>
      <p:ext uri="{BB962C8B-B14F-4D97-AF65-F5344CB8AC3E}">
        <p14:creationId xmlns:p14="http://schemas.microsoft.com/office/powerpoint/2010/main" val="2007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Retrospec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C864001-A60D-40C9-A6CD-1EE64ABC9F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6232</Words>
  <Application>Microsoft Office PowerPoint</Application>
  <PresentationFormat>Custom</PresentationFormat>
  <Paragraphs>770</Paragraphs>
  <Slides>82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82</vt:i4>
      </vt:variant>
    </vt:vector>
  </HeadingPairs>
  <TitlesOfParts>
    <vt:vector size="89" baseType="lpstr">
      <vt:lpstr>Arial</vt:lpstr>
      <vt:lpstr>Calibri</vt:lpstr>
      <vt:lpstr>Calibri Light</vt:lpstr>
      <vt:lpstr>Franklin Gothic Book</vt:lpstr>
      <vt:lpstr>Open Sans</vt:lpstr>
      <vt:lpstr>Wingdings</vt:lpstr>
      <vt:lpstr>Retrospect</vt:lpstr>
      <vt:lpstr> Promoting Safety Culture @NECL</vt:lpstr>
      <vt:lpstr>Introduction </vt:lpstr>
      <vt:lpstr>What is a safety culture?</vt:lpstr>
      <vt:lpstr>Delivery Methods</vt:lpstr>
      <vt:lpstr>Key elements of a safety culture in construction include:</vt:lpstr>
      <vt:lpstr>Performance Statements</vt:lpstr>
      <vt:lpstr>Achievable Knowledge</vt:lpstr>
      <vt:lpstr>SEC-01</vt:lpstr>
      <vt:lpstr>Attributes of a Safety Culture model</vt:lpstr>
      <vt:lpstr>Attributes of a Safety Culture model</vt:lpstr>
      <vt:lpstr>Attributes of a Safety Culture model</vt:lpstr>
      <vt:lpstr>Attributes of a Safety Culture model</vt:lpstr>
      <vt:lpstr>Attributes of a Safety Culture model</vt:lpstr>
      <vt:lpstr>Attributes of a Safety Culture model</vt:lpstr>
      <vt:lpstr>Attributes of a Safety Culture model  Application: Demonstration cum Practice</vt:lpstr>
      <vt:lpstr>SEC-02</vt:lpstr>
      <vt:lpstr>Culture Maturity Level</vt:lpstr>
      <vt:lpstr>Culture Maturity Level</vt:lpstr>
      <vt:lpstr>SEC-03</vt:lpstr>
      <vt:lpstr>Characteristics of a positive Safety Culture in an organization</vt:lpstr>
      <vt:lpstr>Characteristics of a positive Safety Culture in an organization</vt:lpstr>
      <vt:lpstr>Characteristics of a positive Safety Culture in an organization</vt:lpstr>
      <vt:lpstr>Characteristics of a positive Safety Culture in an organization</vt:lpstr>
      <vt:lpstr>Characteristics of a positive Safety Culture in an organization</vt:lpstr>
      <vt:lpstr>Characteristics of a positive Safety Culture in an organization</vt:lpstr>
      <vt:lpstr>Characteristics of a positive Safety Culture in an organization</vt:lpstr>
      <vt:lpstr>SEC-04</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Benefits of promoting a positive Safety Culture in an organization </vt:lpstr>
      <vt:lpstr>SEC-05</vt:lpstr>
      <vt:lpstr>Potential barriers to Safety Culture development</vt:lpstr>
      <vt:lpstr>Potential barriers to Safety Culture development</vt:lpstr>
      <vt:lpstr>Potential barriers to Safety Culture development</vt:lpstr>
      <vt:lpstr>Potential barriers to Safety Culture development</vt:lpstr>
      <vt:lpstr>Potential barriers to Safety Culture development</vt:lpstr>
      <vt:lpstr>Potential barriers to Safety Culture development</vt:lpstr>
      <vt:lpstr>Potential barriers to Safety Culture development</vt:lpstr>
      <vt:lpstr>SEC-06</vt:lpstr>
      <vt:lpstr>Steps to promote Safety Culture in an organization</vt:lpstr>
      <vt:lpstr>Steps to promote Safety Culture in an organization</vt:lpstr>
      <vt:lpstr>Steps to promote Safety Culture in an organization</vt:lpstr>
      <vt:lpstr>Steps to promote Safety Culture in an organization</vt:lpstr>
      <vt:lpstr>Steps to promote Safety Culture in an organization</vt:lpstr>
      <vt:lpstr>Steps to promote Safety Culture in an organization</vt:lpstr>
      <vt:lpstr>Steps to promote Safety Culture in an organization</vt:lpstr>
      <vt:lpstr>Steps to promote Safety Culture &lt;Application&gt;  Application: Role Play  </vt:lpstr>
      <vt:lpstr>SEC-07</vt:lpstr>
      <vt:lpstr>Types of Safety Culture</vt:lpstr>
      <vt:lpstr>Types of Safety Culture programs</vt:lpstr>
      <vt:lpstr>Types of Safety Culture programmes</vt:lpstr>
      <vt:lpstr>Types of Safety Culture programs</vt:lpstr>
      <vt:lpstr>Types of Safety Culture programs</vt:lpstr>
      <vt:lpstr>SEC-08</vt:lpstr>
      <vt:lpstr>Observe Safety Culture development in the workplace</vt:lpstr>
      <vt:lpstr>Observe Safety Culture development in the workplace</vt:lpstr>
      <vt:lpstr>Observe Safety Culture development in the workplace</vt:lpstr>
      <vt:lpstr>Observe Safety Culture development in the workplace</vt:lpstr>
      <vt:lpstr>Observe Safety Culture development in the workplace</vt:lpstr>
      <vt:lpstr>Observe Safety Culture development in the workplace</vt:lpstr>
      <vt:lpstr>Observe Safety Culture development in the workplace</vt:lpstr>
      <vt:lpstr>Observe Safety Culture development in the workplace</vt:lpstr>
      <vt:lpstr>Observe Safety Culture development in the workplace</vt:lpstr>
      <vt:lpstr>Observe Safety Culture development in the workplace</vt:lpstr>
      <vt:lpstr>Observe Safety Culture development in the workplace</vt:lpstr>
      <vt:lpstr>Record changes of Safety Culture development</vt:lpstr>
      <vt:lpstr>Record changes of Safety Culture development</vt:lpstr>
      <vt:lpstr>Record changes of Safety Culture development</vt:lpstr>
      <vt:lpstr>Record changes of Safety Culture development</vt:lpstr>
      <vt:lpstr>Records of change of Safety Culture development &lt;Application&gt;  Application: Group Discussion</vt:lpstr>
      <vt:lpstr>Evidence Sources Types of proof (product, process and knowledge evidences) an individual may produce to demonstrate competent performance.</vt:lpstr>
      <vt:lpstr>Evidence Sources Types of proof (product, process and knowledge evidences) an individual may produce to demonstrate competent performance.</vt:lpstr>
      <vt:lpstr>Evidence Sources Types of proof (product, process and knowledge evidences) an individual may produce to demonstrate competent performance.</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2015-07-01T01:40:49Z</dcterms:created>
  <dcterms:modified xsi:type="dcterms:W3CDTF">2025-01-10T11:09:03Z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TC034605449991</vt:lpwstr>
  </property>
</Properties>
</file>